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s/comment4.xml" ContentType="application/vnd.openxmlformats-officedocument.presentationml.comment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comments/comment3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4"/>
  </p:notesMasterIdLst>
  <p:handoutMasterIdLst>
    <p:handoutMasterId r:id="rId25"/>
  </p:handoutMasterIdLst>
  <p:sldIdLst>
    <p:sldId id="258" r:id="rId2"/>
    <p:sldId id="299" r:id="rId3"/>
    <p:sldId id="259" r:id="rId4"/>
    <p:sldId id="274" r:id="rId5"/>
    <p:sldId id="264" r:id="rId6"/>
    <p:sldId id="265" r:id="rId7"/>
    <p:sldId id="266" r:id="rId8"/>
    <p:sldId id="292" r:id="rId9"/>
    <p:sldId id="285" r:id="rId10"/>
    <p:sldId id="293" r:id="rId11"/>
    <p:sldId id="287" r:id="rId12"/>
    <p:sldId id="295" r:id="rId13"/>
    <p:sldId id="288" r:id="rId14"/>
    <p:sldId id="296" r:id="rId15"/>
    <p:sldId id="289" r:id="rId16"/>
    <p:sldId id="297" r:id="rId17"/>
    <p:sldId id="290" r:id="rId18"/>
    <p:sldId id="298" r:id="rId19"/>
    <p:sldId id="269" r:id="rId20"/>
    <p:sldId id="279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trick McConnell" initials="PM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878" autoAdjust="0"/>
    <p:restoredTop sz="75904" autoAdjust="0"/>
  </p:normalViewPr>
  <p:slideViewPr>
    <p:cSldViewPr>
      <p:cViewPr varScale="1">
        <p:scale>
          <a:sx n="111" d="100"/>
          <a:sy n="111" d="100"/>
        </p:scale>
        <p:origin x="-174" y="-90"/>
      </p:cViewPr>
      <p:guideLst>
        <p:guide orient="horz" pos="22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224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7-10-17T16:42:15.671" idx="1">
    <p:pos x="3693" y="1883"/>
    <p:text>Instead of Associate how about Registera patient on a trial?</p:text>
  </p:cm>
  <p:cm authorId="0" dt="2007-10-17T16:42:41.171" idx="2">
    <p:pos x="2578" y="3224"/>
    <p:text>What about eligibility criteria and stratification?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7-10-17T16:43:02.125" idx="3">
    <p:pos x="4794" y="2480"/>
    <p:text>Registering Patients instead of Associating?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7-10-17T16:43:32.171" idx="4">
    <p:pos x="2497" y="2077"/>
    <p:text>Need a hyphen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7-10-17T16:43:49.015" idx="5">
    <p:pos x="1814" y="478"/>
    <p:text>Registering?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B399607-D83D-4CAF-A07A-BADA42E0FB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0FE1AEF-452B-4CBF-8432-49E94B96E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97D8C8-2D9F-492A-AC45-A780371E438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6E3EE-1D71-4B4A-9390-04F673BAC008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Depending how different the browser is in IE or Firefox this may need to ask users what they are using… if they would actually knew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6ECDE7-A8CC-4C95-8A25-3B042917415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It is important that this be clearly defined, ie, who defines trials and what the institutional practice is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8303C9-2A23-4C23-B83C-BCF65D4595A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How older trials and trials not controlled by the center are handled needs to be reviewed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942DD8-90ED-422C-9D66-8DB6D86E3C7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More content dependent upon final configuration options. Multiple screenshots should be inserted based on the final version.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90A2C8-E341-43E8-ABA7-BFF4BDBA598D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Depending on duplicate screens, explore the user’s thinking on adding or searching first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4EB06A-BE8B-4FC0-B983-773D5DB9A43C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Changes in the interface and workflow may make it possible to combing lesson 6 and 7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87ADEA-1C62-4779-BAE2-FC9CD6DC74B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It is important to recognize the required fields and go over them, pariticularly if they are not required at the user’s site or  represented differently than the user is expecting.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C38D5C-C34F-44A5-BD54-389DCE5AC18D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This will require feedback from all reviewers. What are things that people find unusual or confusing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9238B6-B4DF-47DA-BA7E-CFEBD4E9BC0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9C7F8-3061-401A-8B8B-D80AA1A688A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we mention how this will feed into other systems such as the calendar, caAERS, or CTMsi?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BFC5B7-29DE-4452-B1FD-8CCE717A746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If you are conducting this class in person this slide should inform participants of class room rules, restroom locations or things that help the participants feel comfortable in the environment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77EFC1-8091-4A63-A78C-FCFFF45512C6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Simply allow questions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Reiterate online site?</a:t>
            </a: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55ADC1-896E-4D9F-8D82-8FEA9370B867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CEF31D-D081-4531-9BA0-677500D10774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85EE6B-D7A1-4212-A14E-63B5084E471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5800"/>
            <a:ext cx="4575175" cy="3430588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This slide will explain why C3PR was created. Its emphasis will be operational rather than analytical, though some time may be spent explaining the enhanced research.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047978-F029-4C8B-9F02-6F69C837F7F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5800"/>
            <a:ext cx="4575175" cy="3430588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Change username and password, and possibly public site.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FD7AD-44D1-4E33-9ACF-D958EFEC55B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000" smtClean="0"/>
              <a:t>Notes: Using SMART objectives </a:t>
            </a:r>
            <a:r>
              <a:rPr lang="en-US" sz="1000" u="sng" smtClean="0"/>
              <a:t>S</a:t>
            </a:r>
            <a:r>
              <a:rPr lang="en-US" sz="1000" smtClean="0"/>
              <a:t>pecific, </a:t>
            </a:r>
            <a:r>
              <a:rPr lang="en-US" sz="1000" u="sng" smtClean="0"/>
              <a:t>M</a:t>
            </a:r>
            <a:r>
              <a:rPr lang="en-US" sz="1000" smtClean="0"/>
              <a:t>easurable,  </a:t>
            </a:r>
            <a:r>
              <a:rPr lang="en-US" sz="1000" u="sng" smtClean="0"/>
              <a:t>A</a:t>
            </a:r>
            <a:r>
              <a:rPr lang="en-US" sz="1000" smtClean="0"/>
              <a:t>ttainable, </a:t>
            </a:r>
            <a:r>
              <a:rPr lang="en-US" sz="1000" u="sng" smtClean="0"/>
              <a:t>R</a:t>
            </a:r>
            <a:r>
              <a:rPr lang="en-US" sz="1000" smtClean="0"/>
              <a:t>elevant, </a:t>
            </a:r>
            <a:r>
              <a:rPr lang="en-US" sz="1000" u="sng" smtClean="0"/>
              <a:t>T</a:t>
            </a:r>
            <a:r>
              <a:rPr lang="en-US" sz="1000" smtClean="0"/>
              <a:t>estable objectives are important to the success of any training program especially ones designed for adult learners.  Some of the verbs used in writing SMART objectives are:</a:t>
            </a:r>
          </a:p>
          <a:p>
            <a:pPr eaLnBrk="1" hangingPunct="1">
              <a:lnSpc>
                <a:spcPct val="80000"/>
              </a:lnSpc>
            </a:pPr>
            <a:endParaRPr lang="en-US" sz="1000" smtClean="0"/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1000" smtClean="0"/>
              <a:t>Compute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1000" smtClean="0"/>
              <a:t>Cover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1000" smtClean="0"/>
              <a:t>Demonstrate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1000" smtClean="0"/>
              <a:t>Describe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1000" smtClean="0"/>
              <a:t>Determine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1000" smtClean="0"/>
              <a:t>Distinguish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1000" smtClean="0"/>
              <a:t>Enter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1000" smtClean="0"/>
              <a:t>Establish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1000" smtClean="0"/>
              <a:t>Explain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1000" smtClean="0"/>
              <a:t>List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1000" smtClean="0"/>
              <a:t>Locate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1000" smtClean="0"/>
              <a:t>Practice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1000" smtClean="0"/>
              <a:t>Prepare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1000" smtClean="0"/>
              <a:t>Present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1000" smtClean="0"/>
              <a:t>Provide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1000" smtClean="0"/>
              <a:t>Show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1000" smtClean="0"/>
              <a:t>Use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1000" smtClean="0"/>
              <a:t>Locate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1000" smtClean="0"/>
              <a:t>Practice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1000" smtClean="0"/>
              <a:t>Prepare	</a:t>
            </a:r>
          </a:p>
          <a:p>
            <a:pPr eaLnBrk="1" hangingPunct="1">
              <a:lnSpc>
                <a:spcPct val="80000"/>
              </a:lnSpc>
            </a:pPr>
            <a:endParaRPr lang="en-US" sz="10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7578E5-47C7-40F5-ACE1-A1F21E0FFE4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In pre-use, mention must be made of variations in setup, that is, in some instances trials will be imported automatically, in others they will not.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42C8E2-EAAE-470B-B15F-1D9187B83B1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More content dependent upon final configuration options.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A9C330-DBA3-4E88-98AC-F8091415DF6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Resources available for which setup option may or may not be recognized by the end users.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0D4BD-34CD-4BAD-B523-32511AADFF0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More content dependent upon final configuration options. Add screenshots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aBIG_updated_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123950" y="152400"/>
            <a:ext cx="70294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C755C-F3C7-4F0C-BEE7-B55D76066C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15EA8-ACA4-44A8-A246-3D39769A0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955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1341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A2E9C-F9D6-47AF-8EC6-C0D2BC389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6556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3511B-FF86-4FFE-AEE2-1F92D51C63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97EB1-B2A6-4C0F-A899-FFFC280EC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ABE48-3DD6-47F3-AF84-ABA3E5DC7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9F56D-8E5D-4727-9130-973020E3EE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B5BF4-6332-4EB2-8E82-48E9A66508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5672A-D888-4F3C-AEDC-DC39849B3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BC7C4-A237-4E25-9E1C-EF42ADBA6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457F4-10D9-49F0-9AFA-DA4DEB75D2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3029E-DB05-43BA-AD65-FF3DFBCBC2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81000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769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769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0379E39-D135-43F7-B592-E785203F1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5239" name="Line 7"/>
          <p:cNvSpPr>
            <a:spLocks noChangeShapeType="1"/>
          </p:cNvSpPr>
          <p:nvPr userDrawn="1"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5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333399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333399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333399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333399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rgbClr val="333399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rgbClr val="333399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rgbClr val="333399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rgbClr val="3333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bdev1000.semanticbits.com:8031/caaers/public/log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ChangeArrowheads="1"/>
          </p:cNvSpPr>
          <p:nvPr/>
        </p:nvSpPr>
        <p:spPr bwMode="auto">
          <a:xfrm>
            <a:off x="914400" y="1447800"/>
            <a:ext cx="73152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ctr"/>
            <a:r>
              <a:rPr lang="en-US" sz="3800">
                <a:solidFill>
                  <a:srgbClr val="333399"/>
                </a:solidFill>
              </a:rPr>
              <a:t>C3PR v2 Overview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657600"/>
            <a:ext cx="7086600" cy="2743200"/>
          </a:xfrm>
        </p:spPr>
        <p:txBody>
          <a:bodyPr lIns="0" tIns="0" rIns="0" bIns="0"/>
          <a:lstStyle/>
          <a:p>
            <a:pPr algn="l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mtClean="0"/>
              <a:t>Session Date: 08/31/2007</a:t>
            </a:r>
            <a:br>
              <a:rPr lang="en-US" smtClean="0"/>
            </a:br>
            <a:r>
              <a:rPr lang="en-US" smtClean="0"/>
              <a:t>Session Length:</a:t>
            </a:r>
            <a:br>
              <a:rPr lang="en-US" smtClean="0"/>
            </a:br>
            <a:r>
              <a:rPr lang="en-US" smtClean="0"/>
              <a:t>Target Audience: End Users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How do you know what button to press, and when to wait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Browser behavior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990600"/>
          </a:xfrm>
        </p:spPr>
        <p:txBody>
          <a:bodyPr lIns="0" tIns="0" rIns="0" bIns="0" anchor="b"/>
          <a:lstStyle/>
          <a:p>
            <a:pPr eaLnBrk="1" hangingPunct="1"/>
            <a:r>
              <a:rPr lang="en-US" sz="2300" smtClean="0"/>
              <a:t>Lesson 2</a:t>
            </a:r>
            <a:br>
              <a:rPr lang="en-US" sz="2300" smtClean="0"/>
            </a:br>
            <a:r>
              <a:rPr lang="en-US" sz="3000" smtClean="0"/>
              <a:t>Review &amp; Questions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Lesson 3:  Creating Trials</a:t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endParaRPr lang="en-US" sz="2400" smtClean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495800"/>
          </a:xfrm>
        </p:spPr>
        <p:txBody>
          <a:bodyPr/>
          <a:lstStyle/>
          <a:p>
            <a:pPr eaLnBrk="1" hangingPunct="1"/>
            <a:r>
              <a:rPr lang="en-US" smtClean="0"/>
              <a:t>Who should do this?</a:t>
            </a:r>
          </a:p>
          <a:p>
            <a:pPr eaLnBrk="1" hangingPunct="1"/>
            <a:r>
              <a:rPr lang="en-US" smtClean="0"/>
              <a:t>Create or import</a:t>
            </a:r>
          </a:p>
          <a:p>
            <a:pPr eaLnBrk="1" hangingPunct="1"/>
            <a:r>
              <a:rPr lang="en-US" smtClean="0"/>
              <a:t>Key fields that drive reports and rules.</a:t>
            </a:r>
          </a:p>
          <a:p>
            <a:pPr eaLnBrk="1" hangingPunct="1"/>
            <a:r>
              <a:rPr lang="en-US" smtClean="0"/>
              <a:t>Multicenter trials</a:t>
            </a:r>
          </a:p>
          <a:p>
            <a:pPr lvl="1" eaLnBrk="1" hangingPunct="1"/>
            <a:r>
              <a:rPr lang="en-US" smtClean="0"/>
              <a:t>Coordinating center versus affiliate</a:t>
            </a:r>
            <a:br>
              <a:rPr lang="en-US" smtClean="0"/>
            </a:br>
            <a:endParaRPr 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How much detail is needed?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Which trials?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990600"/>
          </a:xfrm>
        </p:spPr>
        <p:txBody>
          <a:bodyPr lIns="0" tIns="0" rIns="0" bIns="0" anchor="b"/>
          <a:lstStyle/>
          <a:p>
            <a:pPr eaLnBrk="1" hangingPunct="1"/>
            <a:r>
              <a:rPr lang="en-US" sz="2300" smtClean="0"/>
              <a:t>Lesson 4</a:t>
            </a:r>
            <a:br>
              <a:rPr lang="en-US" sz="2300" smtClean="0"/>
            </a:br>
            <a:r>
              <a:rPr lang="en-US" sz="3000" smtClean="0"/>
              <a:t>Review &amp; Questions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Lesson 5:  Adding patients</a:t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endParaRPr lang="en-US" sz="2400" smtClean="0"/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495800"/>
          </a:xfrm>
        </p:spPr>
        <p:txBody>
          <a:bodyPr/>
          <a:lstStyle/>
          <a:p>
            <a:pPr eaLnBrk="1" hangingPunct="1"/>
            <a:r>
              <a:rPr lang="en-US" smtClean="0"/>
              <a:t>Who should do this?</a:t>
            </a:r>
          </a:p>
          <a:p>
            <a:pPr eaLnBrk="1" hangingPunct="1"/>
            <a:r>
              <a:rPr lang="en-US" smtClean="0"/>
              <a:t>Create at time of registration or before</a:t>
            </a:r>
          </a:p>
          <a:p>
            <a:pPr eaLnBrk="1" hangingPunct="1"/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Search first or add first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990600"/>
          </a:xfrm>
        </p:spPr>
        <p:txBody>
          <a:bodyPr lIns="0" tIns="0" rIns="0" bIns="0" anchor="b"/>
          <a:lstStyle/>
          <a:p>
            <a:pPr eaLnBrk="1" hangingPunct="1"/>
            <a:r>
              <a:rPr lang="en-US" sz="2300" smtClean="0"/>
              <a:t>Lesson 5</a:t>
            </a:r>
            <a:br>
              <a:rPr lang="en-US" sz="2300" smtClean="0"/>
            </a:br>
            <a:r>
              <a:rPr lang="en-US" sz="3000" smtClean="0"/>
              <a:t>Review &amp; Questions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Lesson 6:  Associating patients with trials</a:t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endParaRPr lang="en-US" sz="2400" smtClean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495800"/>
          </a:xfrm>
        </p:spPr>
        <p:txBody>
          <a:bodyPr/>
          <a:lstStyle/>
          <a:p>
            <a:pPr eaLnBrk="1" hangingPunct="1"/>
            <a:r>
              <a:rPr lang="en-US" smtClean="0"/>
              <a:t>Who should do this?</a:t>
            </a:r>
          </a:p>
          <a:p>
            <a:pPr eaLnBrk="1" hangingPunct="1"/>
            <a:r>
              <a:rPr lang="en-US" smtClean="0"/>
              <a:t>Why this is a separate workflow</a:t>
            </a:r>
          </a:p>
          <a:p>
            <a:pPr eaLnBrk="1" hangingPunct="1"/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What are the required fields?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990600"/>
          </a:xfrm>
        </p:spPr>
        <p:txBody>
          <a:bodyPr lIns="0" tIns="0" rIns="0" bIns="0" anchor="b"/>
          <a:lstStyle/>
          <a:p>
            <a:pPr eaLnBrk="1" hangingPunct="1"/>
            <a:r>
              <a:rPr lang="en-US" sz="2300" smtClean="0"/>
              <a:t>Lesson 6</a:t>
            </a:r>
            <a:br>
              <a:rPr lang="en-US" sz="2300" smtClean="0"/>
            </a:br>
            <a:r>
              <a:rPr lang="en-US" sz="3000" smtClean="0"/>
              <a:t>Review &amp; Questions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Lesson 7:  Things you may not have seen before</a:t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endParaRPr lang="en-US" sz="2400" smtClean="0"/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495800"/>
          </a:xfrm>
        </p:spPr>
        <p:txBody>
          <a:bodyPr/>
          <a:lstStyle/>
          <a:p>
            <a:pPr eaLnBrk="1" hangingPunct="1"/>
            <a:r>
              <a:rPr lang="en-US" smtClean="0"/>
              <a:t>Census tracts</a:t>
            </a:r>
          </a:p>
          <a:p>
            <a:pPr eaLnBrk="1" hangingPunct="1"/>
            <a:r>
              <a:rPr lang="en-US" smtClean="0"/>
              <a:t>Reservations</a:t>
            </a:r>
          </a:p>
          <a:p>
            <a:pPr eaLnBrk="1" hangingPunct="1"/>
            <a:r>
              <a:rPr lang="en-US" smtClean="0"/>
              <a:t>Epochs</a:t>
            </a:r>
          </a:p>
          <a:p>
            <a:pPr eaLnBrk="1" hangingPunct="1"/>
            <a:r>
              <a:rPr lang="en-US" smtClean="0"/>
              <a:t>Re-randomization</a:t>
            </a:r>
          </a:p>
          <a:p>
            <a:pPr eaLnBrk="1" hangingPunct="1"/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What other things have you seen that you did not recognize?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Where can I get information on census tracts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Can I ignore epochs and re-randomization if we do not use them?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990600"/>
          </a:xfrm>
        </p:spPr>
        <p:txBody>
          <a:bodyPr lIns="0" tIns="0" rIns="0" bIns="0" anchor="b"/>
          <a:lstStyle/>
          <a:p>
            <a:pPr eaLnBrk="1" hangingPunct="1"/>
            <a:r>
              <a:rPr lang="en-US" sz="2300" smtClean="0"/>
              <a:t>Lesson 7</a:t>
            </a:r>
            <a:br>
              <a:rPr lang="en-US" sz="2300" smtClean="0"/>
            </a:br>
            <a:r>
              <a:rPr lang="en-US" sz="3000" smtClean="0"/>
              <a:t>Review &amp; Questions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300" smtClean="0"/>
              <a:t>Session Summary:</a:t>
            </a:r>
            <a:br>
              <a:rPr lang="en-US" sz="2300" smtClean="0"/>
            </a:br>
            <a:r>
              <a:rPr lang="en-US" smtClean="0"/>
              <a:t>Review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191000"/>
          </a:xfrm>
        </p:spPr>
        <p:txBody>
          <a:bodyPr/>
          <a:lstStyle/>
          <a:p>
            <a:pPr eaLnBrk="1" hangingPunct="1"/>
            <a:r>
              <a:rPr lang="en-US" smtClean="0"/>
              <a:t>A reminder of C3PR objectives: simplifying and standardizing the patient registration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300" smtClean="0"/>
              <a:t>Session Details: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Participants &amp; Logistics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of Trainer(s)</a:t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smtClean="0"/>
              <a:t>Audience Introductions</a:t>
            </a:r>
          </a:p>
          <a:p>
            <a:pPr lvl="1" eaLnBrk="1" hangingPunct="1"/>
            <a:r>
              <a:rPr lang="en-US" smtClean="0"/>
              <a:t>Name, Role, Organization</a:t>
            </a:r>
          </a:p>
          <a:p>
            <a:pPr lvl="1" eaLnBrk="1" hangingPunct="1"/>
            <a:r>
              <a:rPr lang="en-US" smtClean="0"/>
              <a:t>Reason for Attending</a:t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smtClean="0"/>
              <a:t>Facility Logistics</a:t>
            </a:r>
          </a:p>
          <a:p>
            <a:pPr lvl="1" eaLnBrk="1" hangingPunct="1"/>
            <a:r>
              <a:rPr lang="en-US" smtClean="0"/>
              <a:t>Classroom access, restrooms, phones,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300" smtClean="0"/>
              <a:t>Session Summary:</a:t>
            </a:r>
            <a:br>
              <a:rPr lang="en-US" sz="2300" smtClean="0"/>
            </a:br>
            <a:r>
              <a:rPr lang="en-US" smtClean="0"/>
              <a:t>Questions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1910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300" smtClean="0"/>
              <a:t>Session Summary:</a:t>
            </a:r>
            <a:br>
              <a:rPr lang="en-US" sz="2300" smtClean="0"/>
            </a:br>
            <a:r>
              <a:rPr lang="en-US" smtClean="0"/>
              <a:t>Looking for more?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191000"/>
          </a:xfrm>
        </p:spPr>
        <p:txBody>
          <a:bodyPr/>
          <a:lstStyle/>
          <a:p>
            <a:pPr eaLnBrk="1" hangingPunct="1"/>
            <a:r>
              <a:rPr lang="en-US" smtClean="0"/>
              <a:t>On line training session</a:t>
            </a:r>
          </a:p>
          <a:p>
            <a:pPr eaLnBrk="1" hangingPunct="1"/>
            <a:r>
              <a:rPr lang="en-US" smtClean="0"/>
              <a:t>Contact your institution’s CTMS manager about getting C3PR</a:t>
            </a:r>
          </a:p>
          <a:p>
            <a:pPr eaLnBrk="1" hangingPunct="1"/>
            <a:r>
              <a:rPr lang="en-US" smtClean="0"/>
              <a:t>List key contact information here</a:t>
            </a:r>
          </a:p>
          <a:p>
            <a:pPr lvl="1" eaLnBrk="1" hangingPunct="1">
              <a:buFontTx/>
              <a:buNone/>
            </a:pPr>
            <a:r>
              <a:rPr lang="en-US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100" smtClean="0"/>
              <a:t>Session Summary:</a:t>
            </a:r>
            <a:br>
              <a:rPr lang="en-US" sz="2100" smtClean="0"/>
            </a:br>
            <a:r>
              <a:rPr lang="en-US" sz="3000" smtClean="0"/>
              <a:t>Course Evaluation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could we improve this presentation?</a:t>
            </a:r>
          </a:p>
          <a:p>
            <a:pPr eaLnBrk="1" hangingPunct="1"/>
            <a:r>
              <a:rPr lang="en-US" b="1" smtClean="0"/>
              <a:t>Email XXXX@YYY.com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Am I in the right place?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What is C3PR and who will use it?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WHAT: caBIG cancer patient trial registration tool</a:t>
            </a:r>
          </a:p>
          <a:p>
            <a:pPr eaLnBrk="1" hangingPunct="1"/>
            <a:r>
              <a:rPr lang="en-US" sz="2400" smtClean="0"/>
              <a:t>WHY: </a:t>
            </a:r>
          </a:p>
          <a:p>
            <a:pPr lvl="1" eaLnBrk="1" hangingPunct="1"/>
            <a:r>
              <a:rPr lang="en-US" sz="2000" smtClean="0"/>
              <a:t>Designed to standardize and automate the registration process</a:t>
            </a:r>
          </a:p>
          <a:p>
            <a:pPr lvl="1" eaLnBrk="1" hangingPunct="1"/>
            <a:r>
              <a:rPr lang="en-US" sz="2000" smtClean="0"/>
              <a:t>Coordinate multicenter trials</a:t>
            </a:r>
          </a:p>
          <a:p>
            <a:pPr lvl="1" eaLnBrk="1" hangingPunct="1"/>
            <a:r>
              <a:rPr lang="en-US" sz="2000" smtClean="0"/>
              <a:t>Single interface</a:t>
            </a:r>
          </a:p>
          <a:p>
            <a:pPr eaLnBrk="1" hangingPunct="1"/>
            <a:r>
              <a:rPr lang="en-US" sz="2400" smtClean="0"/>
              <a:t>WHO: For Clinical Trial Managers and Clinical Trial Patient managers and registrars</a:t>
            </a:r>
          </a:p>
          <a:p>
            <a:pPr eaLnBrk="1" hangingPunct="1"/>
            <a:r>
              <a:rPr lang="en-US" sz="2400" smtClean="0"/>
              <a:t>HOW (1) Requires familiarity with Clinical Trials and basic registration options.</a:t>
            </a:r>
          </a:p>
          <a:p>
            <a:pPr eaLnBrk="1" hangingPunct="1"/>
            <a:r>
              <a:rPr lang="en-US" sz="2400" smtClean="0"/>
              <a:t>HOW (2) Requires familiarity with web browsers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What am I going to do?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How to use this presentation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752600"/>
          </a:xfrm>
        </p:spPr>
        <p:txBody>
          <a:bodyPr/>
          <a:lstStyle/>
          <a:p>
            <a:pPr defTabSz="457200" eaLnBrk="1" hangingPunct="1"/>
            <a:r>
              <a:rPr lang="en-US" smtClean="0"/>
              <a:t>You can use this presentation alone, or can switch between it and the C3PR live site to try things presented</a:t>
            </a:r>
          </a:p>
          <a:p>
            <a:pPr marL="457200" lvl="1" indent="-112713" defTabSz="457200" eaLnBrk="1" hangingPunct="1">
              <a:buFontTx/>
              <a:buNone/>
            </a:pPr>
            <a:endParaRPr lang="en-US" sz="2600" b="1" smtClean="0"/>
          </a:p>
          <a:p>
            <a:pPr marL="457200" lvl="1" indent="-112713" defTabSz="457200" eaLnBrk="1" hangingPunct="1"/>
            <a:endParaRPr lang="en-US" sz="2600" b="1" smtClean="0"/>
          </a:p>
        </p:txBody>
      </p:sp>
      <p:sp>
        <p:nvSpPr>
          <p:cNvPr id="22531" name="Rectangle 6"/>
          <p:cNvSpPr>
            <a:spLocks noChangeArrowheads="1"/>
          </p:cNvSpPr>
          <p:nvPr/>
        </p:nvSpPr>
        <p:spPr bwMode="auto">
          <a:xfrm>
            <a:off x="914400" y="3105150"/>
            <a:ext cx="7696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hlinkClick r:id="rId3" tooltip="https://sbdev1000.semanticbits.com:6030/caaers/public/login"/>
              </a:rPr>
              <a:t>https://sbdev1000.semanticbits.com:8031/C3PR/public/login</a:t>
            </a:r>
            <a:endParaRPr lang="en-US" sz="2000"/>
          </a:p>
        </p:txBody>
      </p:sp>
      <p:sp>
        <p:nvSpPr>
          <p:cNvPr id="22532" name="TextBox 7"/>
          <p:cNvSpPr txBox="1">
            <a:spLocks noChangeArrowheads="1"/>
          </p:cNvSpPr>
          <p:nvPr/>
        </p:nvSpPr>
        <p:spPr bwMode="auto">
          <a:xfrm>
            <a:off x="1371600" y="4114800"/>
            <a:ext cx="5867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Login as:</a:t>
            </a:r>
          </a:p>
          <a:p>
            <a:r>
              <a:rPr lang="en-US" sz="2400"/>
              <a:t>Password</a:t>
            </a:r>
            <a:r>
              <a:rPr lang="en-US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655638"/>
          </a:xfrm>
        </p:spPr>
        <p:txBody>
          <a:bodyPr/>
          <a:lstStyle/>
          <a:p>
            <a:pPr eaLnBrk="1" hangingPunct="1"/>
            <a:r>
              <a:rPr lang="en-US" sz="2300" smtClean="0">
                <a:cs typeface="Arial" charset="0"/>
              </a:rPr>
              <a:t>What will I learn?</a:t>
            </a:r>
            <a:r>
              <a:rPr lang="en-US" smtClean="0">
                <a:cs typeface="Arial" charset="0"/>
              </a:rPr>
              <a:t/>
            </a:r>
            <a:br>
              <a:rPr lang="en-US" smtClean="0">
                <a:cs typeface="Arial" charset="0"/>
              </a:rPr>
            </a:br>
            <a:r>
              <a:rPr lang="en-US" smtClean="0">
                <a:cs typeface="Arial" charset="0"/>
              </a:rPr>
              <a:t>Session Goals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924800" cy="4724400"/>
          </a:xfrm>
        </p:spPr>
        <p:txBody>
          <a:bodyPr/>
          <a:lstStyle/>
          <a:p>
            <a:pPr eaLnBrk="1" hangingPunct="1"/>
            <a:r>
              <a:rPr lang="en-US" smtClean="0"/>
              <a:t>By the end of this training, you will be able to:</a:t>
            </a:r>
          </a:p>
          <a:p>
            <a:pPr lvl="1" eaLnBrk="1" hangingPunct="1"/>
            <a:r>
              <a:rPr lang="en-US" smtClean="0"/>
              <a:t>Set up C3PR for use</a:t>
            </a:r>
          </a:p>
          <a:p>
            <a:pPr lvl="2" eaLnBrk="1" hangingPunct="1"/>
            <a:r>
              <a:rPr lang="en-US" sz="2400" smtClean="0"/>
              <a:t>Create a trial</a:t>
            </a:r>
          </a:p>
          <a:p>
            <a:pPr lvl="2" eaLnBrk="1" hangingPunct="1"/>
            <a:r>
              <a:rPr lang="en-US" sz="2400" smtClean="0"/>
              <a:t>Create participant (patient)</a:t>
            </a:r>
          </a:p>
          <a:p>
            <a:pPr lvl="2" eaLnBrk="1" hangingPunct="1"/>
            <a:r>
              <a:rPr lang="en-US" sz="2400" smtClean="0"/>
              <a:t>Associate a patient with a trial</a:t>
            </a:r>
          </a:p>
          <a:p>
            <a:pPr lvl="1" eaLnBrk="1" hangingPunct="1"/>
            <a:r>
              <a:rPr lang="en-US" sz="2800" smtClean="0"/>
              <a:t>Deal with epochs, randomization and reservations</a:t>
            </a:r>
          </a:p>
          <a:p>
            <a:pPr lvl="2" eaLnBrk="1" hangingPunct="1">
              <a:buFontTx/>
              <a:buNone/>
            </a:pPr>
            <a:r>
              <a:rPr lang="en-US" sz="2400" smtClean="0"/>
              <a:t>	</a:t>
            </a:r>
          </a:p>
          <a:p>
            <a:pPr lvl="1" eaLnBrk="1" hangingPunct="1">
              <a:buFontTx/>
              <a:buNone/>
            </a:pPr>
            <a:endParaRPr lang="en-US" sz="2000" smtClean="0"/>
          </a:p>
          <a:p>
            <a:pPr lvl="1" eaLnBrk="1" hangingPunct="1">
              <a:buFontTx/>
              <a:buNone/>
            </a:pPr>
            <a:endParaRPr lang="en-US" sz="2000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ChangeArrowheads="1"/>
          </p:cNvSpPr>
          <p:nvPr/>
        </p:nvSpPr>
        <p:spPr bwMode="auto">
          <a:xfrm>
            <a:off x="533400" y="247650"/>
            <a:ext cx="83058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sz="2300">
                <a:solidFill>
                  <a:srgbClr val="333399"/>
                </a:solidFill>
              </a:rPr>
              <a:t>Session Details:</a:t>
            </a:r>
            <a:br>
              <a:rPr lang="en-US" sz="2300">
                <a:solidFill>
                  <a:srgbClr val="333399"/>
                </a:solidFill>
              </a:rPr>
            </a:br>
            <a:r>
              <a:rPr lang="en-US" sz="3400">
                <a:solidFill>
                  <a:srgbClr val="333399"/>
                </a:solidFill>
              </a:rPr>
              <a:t>Lesson Plan</a:t>
            </a:r>
          </a:p>
        </p:txBody>
      </p:sp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228600" y="1752600"/>
            <a:ext cx="8610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Lesson 1:  Pre-use requirements and setup types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Lesson 2:  Basic navigation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Lesson 3:  Creating Trials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Lesson 5:  Adding patients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Lesson 6:  Associating patients with trials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Lesson 7:  Things you may not have seen before	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Lesson 1:  Pre-use requirements and setup types</a:t>
            </a:r>
            <a:br>
              <a:rPr lang="en-US" sz="2400" smtClean="0"/>
            </a:br>
            <a:endParaRPr lang="en-US" sz="2400" smtClean="0"/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495800"/>
          </a:xfrm>
        </p:spPr>
        <p:txBody>
          <a:bodyPr/>
          <a:lstStyle/>
          <a:p>
            <a:pPr eaLnBrk="1" hangingPunct="1"/>
            <a:r>
              <a:rPr lang="en-US" smtClean="0"/>
              <a:t>Who sets up C3PR</a:t>
            </a:r>
          </a:p>
          <a:p>
            <a:pPr eaLnBrk="1" hangingPunct="1"/>
            <a:r>
              <a:rPr lang="en-US" smtClean="0"/>
              <a:t>Local versus hosted</a:t>
            </a:r>
          </a:p>
          <a:p>
            <a:pPr eaLnBrk="1" hangingPunct="1"/>
            <a:r>
              <a:rPr lang="en-US" smtClean="0"/>
              <a:t>Possible setups (imported versus entry)</a:t>
            </a:r>
          </a:p>
          <a:p>
            <a:pPr eaLnBrk="1" hangingPunct="1"/>
            <a:r>
              <a:rPr lang="en-US" smtClean="0"/>
              <a:t>What needs to be setup before you can us it?</a:t>
            </a:r>
            <a:br>
              <a:rPr lang="en-US" smtClean="0"/>
            </a:br>
            <a:endParaRPr 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What is the level of support at your center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What CTMS are you using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990600"/>
          </a:xfrm>
        </p:spPr>
        <p:txBody>
          <a:bodyPr lIns="0" tIns="0" rIns="0" bIns="0" anchor="b"/>
          <a:lstStyle/>
          <a:p>
            <a:pPr eaLnBrk="1" hangingPunct="1"/>
            <a:r>
              <a:rPr lang="en-US" sz="2300" smtClean="0"/>
              <a:t>Lesson 1</a:t>
            </a:r>
            <a:br>
              <a:rPr lang="en-US" sz="2300" smtClean="0"/>
            </a:br>
            <a:r>
              <a:rPr lang="en-US" sz="3000" smtClean="0"/>
              <a:t>Review &amp; Questions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Lesson 2:  Basic navigation</a:t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endParaRPr lang="en-US" sz="2400" smtClean="0"/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495800"/>
          </a:xfrm>
        </p:spPr>
        <p:txBody>
          <a:bodyPr/>
          <a:lstStyle/>
          <a:p>
            <a:pPr eaLnBrk="1" hangingPunct="1"/>
            <a:r>
              <a:rPr lang="en-US" smtClean="0"/>
              <a:t>Layout</a:t>
            </a:r>
          </a:p>
          <a:p>
            <a:pPr eaLnBrk="1" hangingPunct="1"/>
            <a:r>
              <a:rPr lang="en-US" smtClean="0"/>
              <a:t>Search options</a:t>
            </a:r>
          </a:p>
          <a:p>
            <a:pPr lvl="1" eaLnBrk="1" hangingPunct="1"/>
            <a:r>
              <a:rPr lang="en-US" smtClean="0"/>
              <a:t>Button searches</a:t>
            </a:r>
          </a:p>
          <a:p>
            <a:pPr lvl="1" eaLnBrk="1" hangingPunct="1"/>
            <a:r>
              <a:rPr lang="en-US" smtClean="0"/>
              <a:t>Google type searches</a:t>
            </a:r>
          </a:p>
          <a:p>
            <a:pPr eaLnBrk="1" hangingPunct="1"/>
            <a:r>
              <a:rPr lang="en-US" smtClean="0"/>
              <a:t>Tabs, and directed tabs</a:t>
            </a:r>
          </a:p>
          <a:p>
            <a:pPr eaLnBrk="1" hangingPunct="1"/>
            <a:r>
              <a:rPr lang="en-US" smtClean="0"/>
              <a:t>Required field designations</a:t>
            </a:r>
          </a:p>
          <a:p>
            <a:pPr eaLnBrk="1" hangingPunct="1"/>
            <a:r>
              <a:rPr lang="en-US" smtClean="0"/>
              <a:t>Save, save and continue, continue</a:t>
            </a:r>
          </a:p>
          <a:p>
            <a:pPr eaLnBrk="1" hangingPunct="1"/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NCI-SlideTemplate</Template>
  <TotalTime>1543</TotalTime>
  <Words>858</Words>
  <Application>Microsoft Office PowerPoint</Application>
  <PresentationFormat>On-screen Show (4:3)</PresentationFormat>
  <Paragraphs>163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Custom Design</vt:lpstr>
      <vt:lpstr>Custom Design</vt:lpstr>
      <vt:lpstr>Slide 1</vt:lpstr>
      <vt:lpstr>Session Details: Participants &amp; Logistics</vt:lpstr>
      <vt:lpstr>Am I in the right place? What is C3PR and who will use it?</vt:lpstr>
      <vt:lpstr>What am I going to do?  How to use this presentation</vt:lpstr>
      <vt:lpstr>What will I learn? Session Goals</vt:lpstr>
      <vt:lpstr>Slide 6</vt:lpstr>
      <vt:lpstr> Lesson 1:  Pre-use requirements and setup types </vt:lpstr>
      <vt:lpstr>Lesson 1 Review &amp; Questions</vt:lpstr>
      <vt:lpstr> Lesson 2:  Basic navigation  </vt:lpstr>
      <vt:lpstr>Lesson 2 Review &amp; Questions</vt:lpstr>
      <vt:lpstr>  Lesson 3:  Creating Trials   </vt:lpstr>
      <vt:lpstr>Lesson 4 Review &amp; Questions</vt:lpstr>
      <vt:lpstr>  Lesson 5:  Adding patients   </vt:lpstr>
      <vt:lpstr>Lesson 5 Review &amp; Questions</vt:lpstr>
      <vt:lpstr>  Lesson 6:  Associating patients with trials   </vt:lpstr>
      <vt:lpstr>Lesson 6 Review &amp; Questions</vt:lpstr>
      <vt:lpstr>  Lesson 7:  Things you may not have seen before   </vt:lpstr>
      <vt:lpstr>Lesson 7 Review &amp; Questions</vt:lpstr>
      <vt:lpstr>Session Summary: Review</vt:lpstr>
      <vt:lpstr>Session Summary: Questions</vt:lpstr>
      <vt:lpstr>Session Summary: Looking for more?</vt:lpstr>
      <vt:lpstr>Session Summary: Course Evaluation</vt:lpstr>
    </vt:vector>
  </TitlesOfParts>
  <Company>National Cancer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nci</dc:creator>
  <cp:lastModifiedBy>Patrick McConnell</cp:lastModifiedBy>
  <cp:revision>81</cp:revision>
  <dcterms:created xsi:type="dcterms:W3CDTF">2005-03-22T16:48:14Z</dcterms:created>
  <dcterms:modified xsi:type="dcterms:W3CDTF">2007-10-17T20:44:08Z</dcterms:modified>
</cp:coreProperties>
</file>