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92" r:id="rId4"/>
    <p:sldId id="291" r:id="rId5"/>
    <p:sldId id="286" r:id="rId6"/>
    <p:sldId id="288" r:id="rId7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Tucker" initials="J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292929"/>
    <a:srgbClr val="5F5F5F"/>
    <a:srgbClr val="333333"/>
    <a:srgbClr val="AFAFFF"/>
    <a:srgbClr val="FF0000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94748" autoAdjust="0"/>
  </p:normalViewPr>
  <p:slideViewPr>
    <p:cSldViewPr>
      <p:cViewPr varScale="1">
        <p:scale>
          <a:sx n="70" d="100"/>
          <a:sy n="70" d="100"/>
        </p:scale>
        <p:origin x="-3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7-31T19:06:42.062" idx="2">
    <p:pos x="291" y="519"/>
    <p:text>Need to determine how this template might look different for Grid projects. 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3B5F39FE-437A-4834-84FA-194F903330B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339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8096A910-B643-4644-96E2-B732DB679B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39A0D-A546-4273-8294-CA7467283307}" type="slidenum">
              <a:rPr lang="en-US"/>
              <a:pPr/>
              <a:t>1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E67E8-3F70-423D-9CBC-8D3EEBE4D730}" type="slidenum">
              <a:rPr lang="en-US"/>
              <a:pPr/>
              <a:t>3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2625"/>
            <a:ext cx="4664075" cy="3497263"/>
          </a:xfrm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050" y="4406951"/>
            <a:ext cx="5173601" cy="418078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E67E8-3F70-423D-9CBC-8D3EEBE4D730}" type="slidenum">
              <a:rPr lang="en-US"/>
              <a:pPr/>
              <a:t>4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2625"/>
            <a:ext cx="4664075" cy="3497263"/>
          </a:xfrm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050" y="4406951"/>
            <a:ext cx="5173601" cy="418078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42" name="Picture 10" descr="caBIG_updated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"/>
            <a:ext cx="7029450" cy="428625"/>
          </a:xfrm>
          <a:prstGeom prst="rect">
            <a:avLst/>
          </a:prstGeom>
          <a:noFill/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i="1">
                <a:solidFill>
                  <a:srgbClr val="AFAF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2/7/05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5105B5-65C5-4AAE-88F0-EE86619F27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24BE26-AC3A-4874-BD88-0DDC79A15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20E580-B6A5-4F8D-A4CB-254CE20897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86B74E-3AF7-4B3B-B8EB-5490AC021D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873FB0-7F20-4DCB-A935-2B25A0699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33E86D-3662-4D01-82CB-286F429AED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084049-F6DC-4D85-BBC8-7D8437F53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F58C1-6036-4730-BD08-496F102677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DF0BB9-6843-48CF-B371-86FBBA1D1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1B2C50-CD29-4609-B644-EA062317D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4F2A50-6BD1-4509-BB65-EA8A170A0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7" name="Picture 9" descr="caBIG_updated_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90600" y="6324600"/>
            <a:ext cx="7029450" cy="428625"/>
          </a:xfrm>
          <a:prstGeom prst="rect">
            <a:avLst/>
          </a:prstGeom>
          <a:noFill/>
        </p:spPr>
      </p:pic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511946-AA57-4CA1-8322-46B25E506E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5F5F5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mailto:ncicb@pop.nci.nih.gov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1100" y="1676400"/>
            <a:ext cx="6629400" cy="2593975"/>
          </a:xfrm>
        </p:spPr>
        <p:txBody>
          <a:bodyPr/>
          <a:lstStyle/>
          <a:p>
            <a:r>
              <a:rPr lang="en-US" sz="4300" b="1" dirty="0" smtClean="0"/>
              <a:t>C3PR version 2</a:t>
            </a:r>
            <a:r>
              <a:rPr lang="en-US" sz="4300" b="1" dirty="0" smtClean="0"/>
              <a:t> </a:t>
            </a:r>
            <a:r>
              <a:rPr lang="en-US" sz="4300" b="1" dirty="0" smtClean="0"/>
              <a:t>Overview</a:t>
            </a:r>
            <a:r>
              <a:rPr lang="en-US" sz="4300" b="1" dirty="0"/>
              <a:t>:</a:t>
            </a:r>
            <a:r>
              <a:rPr lang="en-US" dirty="0"/>
              <a:t> 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i="1" dirty="0"/>
              <a:t/>
            </a:r>
            <a:br>
              <a:rPr lang="en-US" sz="1300" i="1" dirty="0"/>
            </a:br>
            <a:r>
              <a:rPr lang="en-US" i="1" dirty="0" smtClean="0"/>
              <a:t> </a:t>
            </a:r>
            <a:r>
              <a:rPr lang="en-US" i="1" dirty="0" smtClean="0"/>
              <a:t>A web based Trial patient registry solution</a:t>
            </a:r>
            <a:endParaRPr lang="en-US" i="1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95800"/>
            <a:ext cx="662940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sz="2000" i="0" dirty="0">
              <a:solidFill>
                <a:srgbClr val="333399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i="0" dirty="0" smtClean="0">
                <a:solidFill>
                  <a:srgbClr val="333399"/>
                </a:solidFill>
              </a:rPr>
              <a:t>Workspace: caBIG CTMS Workspace</a:t>
            </a:r>
            <a:endParaRPr lang="en-US" sz="2000" i="0" dirty="0">
              <a:solidFill>
                <a:srgbClr val="333399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i="0" dirty="0" smtClean="0">
                <a:solidFill>
                  <a:srgbClr val="333399"/>
                </a:solidFill>
              </a:rPr>
              <a:t>Developer: </a:t>
            </a:r>
            <a:r>
              <a:rPr lang="en-US" sz="2000" i="0" dirty="0" smtClean="0">
                <a:solidFill>
                  <a:srgbClr val="333399"/>
                </a:solidFill>
              </a:rPr>
              <a:t>Duke </a:t>
            </a:r>
            <a:r>
              <a:rPr lang="en-US" sz="2000" i="0" dirty="0" smtClean="0">
                <a:solidFill>
                  <a:srgbClr val="333399"/>
                </a:solidFill>
              </a:rPr>
              <a:t>University/Semantic Bits</a:t>
            </a:r>
            <a:endParaRPr lang="en-US" sz="2000" i="0" dirty="0">
              <a:solidFill>
                <a:srgbClr val="333399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i="0" dirty="0" smtClean="0">
                <a:solidFill>
                  <a:srgbClr val="333399"/>
                </a:solidFill>
              </a:rPr>
              <a:t>Adopters: Mayo Clinic, Wake Forest University</a:t>
            </a:r>
            <a:endParaRPr lang="en-US" sz="2000" i="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C3PR version 2:</a:t>
            </a:r>
            <a:endParaRPr lang="en-US" sz="2800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dirty="0" smtClean="0"/>
              <a:t>Version 1 was a registry module of the NCI’s pre-caBIG C3D clinical trials system</a:t>
            </a:r>
          </a:p>
          <a:p>
            <a:r>
              <a:rPr lang="en-US" dirty="0" smtClean="0"/>
              <a:t>Version 2 will work with or without C3D, and will integrate with other caBIG CTMS tools</a:t>
            </a:r>
          </a:p>
          <a:p>
            <a:r>
              <a:rPr lang="en-US" dirty="0" smtClean="0"/>
              <a:t>Handles Multi-Institutional Trials</a:t>
            </a:r>
          </a:p>
          <a:p>
            <a:r>
              <a:rPr lang="en-US" dirty="0" smtClean="0"/>
              <a:t>Manages eligibility, regulatory, trial accrual target triggers, randomization, and accrual reservations.</a:t>
            </a:r>
          </a:p>
          <a:p>
            <a:r>
              <a:rPr lang="en-US" dirty="0" smtClean="0"/>
              <a:t>Primary </a:t>
            </a:r>
            <a:r>
              <a:rPr lang="en-US" dirty="0" smtClean="0"/>
              <a:t>user groups</a:t>
            </a:r>
            <a:r>
              <a:rPr lang="en-US" dirty="0" smtClean="0"/>
              <a:t>: protocol </a:t>
            </a:r>
            <a:r>
              <a:rPr lang="en-US" dirty="0" smtClean="0"/>
              <a:t>managers, </a:t>
            </a:r>
            <a:r>
              <a:rPr lang="en-US" dirty="0" smtClean="0"/>
              <a:t>registrars and principle investigators.</a:t>
            </a:r>
            <a:endParaRPr lang="en-US" dirty="0">
              <a:solidFill>
                <a:srgbClr val="3333FF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172200" y="1676403"/>
            <a:ext cx="2719392" cy="2438256"/>
            <a:chOff x="4575" y="1838"/>
            <a:chExt cx="1028" cy="1667"/>
          </a:xfrm>
        </p:grpSpPr>
        <p:sp>
          <p:nvSpPr>
            <p:cNvPr id="798730" name="Rectangle 10"/>
            <p:cNvSpPr>
              <a:spLocks noChangeArrowheads="1"/>
            </p:cNvSpPr>
            <p:nvPr/>
          </p:nvSpPr>
          <p:spPr bwMode="auto">
            <a:xfrm>
              <a:off x="4579" y="1838"/>
              <a:ext cx="1024" cy="1667"/>
            </a:xfrm>
            <a:prstGeom prst="rect">
              <a:avLst/>
            </a:prstGeom>
            <a:gradFill rotWithShape="0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100000">
                  <a:srgbClr val="CC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000" b="1" i="1" dirty="0" smtClean="0">
                  <a:solidFill>
                    <a:schemeClr val="bg1"/>
                  </a:solidFill>
                </a:rPr>
                <a:t>Coordinating Center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 dirty="0" smtClean="0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 dirty="0" smtClean="0">
                  <a:solidFill>
                    <a:schemeClr val="bg1"/>
                  </a:solidFill>
                </a:rPr>
                <a:t>Cooperative Groups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 dirty="0" smtClean="0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 dirty="0" smtClean="0">
                  <a:solidFill>
                    <a:schemeClr val="bg1"/>
                  </a:solidFill>
                </a:rPr>
                <a:t>NCI tracking systems</a:t>
              </a:r>
              <a:endParaRPr lang="en-US" sz="2000" b="1" i="1" dirty="0">
                <a:solidFill>
                  <a:schemeClr val="bg1"/>
                </a:solidFill>
                <a:latin typeface="Arial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2000" b="1" i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2000" b="1" i="1" dirty="0" smtClean="0">
                  <a:solidFill>
                    <a:schemeClr val="bg1"/>
                  </a:solidFill>
                </a:rPr>
                <a:t>Industry</a:t>
              </a:r>
              <a:endParaRPr lang="en-US" sz="2000" b="1" i="1" dirty="0">
                <a:solidFill>
                  <a:schemeClr val="bg1"/>
                </a:solidFill>
                <a:latin typeface="Arial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98731" name="Line 11"/>
            <p:cNvSpPr>
              <a:spLocks noChangeShapeType="1"/>
            </p:cNvSpPr>
            <p:nvPr/>
          </p:nvSpPr>
          <p:spPr bwMode="auto">
            <a:xfrm>
              <a:off x="4575" y="2203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732" name="Line 12"/>
            <p:cNvSpPr>
              <a:spLocks noChangeShapeType="1"/>
            </p:cNvSpPr>
            <p:nvPr/>
          </p:nvSpPr>
          <p:spPr bwMode="auto">
            <a:xfrm>
              <a:off x="4575" y="2567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733" name="Line 13"/>
            <p:cNvSpPr>
              <a:spLocks noChangeShapeType="1"/>
            </p:cNvSpPr>
            <p:nvPr/>
          </p:nvSpPr>
          <p:spPr bwMode="auto">
            <a:xfrm>
              <a:off x="4575" y="2932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371600" y="4648200"/>
            <a:ext cx="1406525" cy="1600200"/>
            <a:chOff x="2600" y="2043"/>
            <a:chExt cx="1028" cy="1254"/>
          </a:xfrm>
        </p:grpSpPr>
        <p:sp>
          <p:nvSpPr>
            <p:cNvPr id="798737" name="Oval 17"/>
            <p:cNvSpPr>
              <a:spLocks noChangeArrowheads="1"/>
            </p:cNvSpPr>
            <p:nvPr/>
          </p:nvSpPr>
          <p:spPr bwMode="auto">
            <a:xfrm>
              <a:off x="2610" y="3008"/>
              <a:ext cx="1016" cy="289"/>
            </a:xfrm>
            <a:prstGeom prst="ellipse">
              <a:avLst/>
            </a:prstGeom>
            <a:gradFill rotWithShape="0">
              <a:gsLst>
                <a:gs pos="0">
                  <a:srgbClr val="F00078">
                    <a:gamma/>
                    <a:shade val="72549"/>
                    <a:invGamma/>
                  </a:srgbClr>
                </a:gs>
                <a:gs pos="50000">
                  <a:srgbClr val="F00078"/>
                </a:gs>
                <a:gs pos="100000">
                  <a:srgbClr val="F00078">
                    <a:gamma/>
                    <a:shade val="72549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38" name="Rectangle 18"/>
            <p:cNvSpPr>
              <a:spLocks noChangeArrowheads="1"/>
            </p:cNvSpPr>
            <p:nvPr/>
          </p:nvSpPr>
          <p:spPr bwMode="auto">
            <a:xfrm>
              <a:off x="2612" y="2130"/>
              <a:ext cx="1016" cy="1012"/>
            </a:xfrm>
            <a:prstGeom prst="rect">
              <a:avLst/>
            </a:prstGeom>
            <a:gradFill rotWithShape="0">
              <a:gsLst>
                <a:gs pos="0">
                  <a:srgbClr val="F00078">
                    <a:gamma/>
                    <a:shade val="72549"/>
                    <a:invGamma/>
                  </a:srgbClr>
                </a:gs>
                <a:gs pos="50000">
                  <a:srgbClr val="F00078"/>
                </a:gs>
                <a:gs pos="100000">
                  <a:srgbClr val="F00078">
                    <a:gamma/>
                    <a:shade val="72549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i="1" dirty="0" smtClean="0">
                  <a:solidFill>
                    <a:srgbClr val="000000"/>
                  </a:solidFill>
                </a:rPr>
                <a:t>Local</a:t>
              </a:r>
            </a:p>
            <a:p>
              <a:pPr algn="ctr" eaLnBrk="0" hangingPunct="0"/>
              <a:r>
                <a:rPr lang="en-US" sz="2000" b="1" i="1" dirty="0" smtClean="0">
                  <a:solidFill>
                    <a:srgbClr val="000000"/>
                  </a:solidFill>
                </a:rPr>
                <a:t>CTMS</a:t>
              </a:r>
              <a:endParaRPr lang="en-US" sz="2000" b="1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8739" name="Oval 19"/>
            <p:cNvSpPr>
              <a:spLocks noChangeArrowheads="1"/>
            </p:cNvSpPr>
            <p:nvPr/>
          </p:nvSpPr>
          <p:spPr bwMode="auto">
            <a:xfrm>
              <a:off x="2600" y="2043"/>
              <a:ext cx="1016" cy="145"/>
            </a:xfrm>
            <a:prstGeom prst="ellipse">
              <a:avLst/>
            </a:prstGeom>
            <a:gradFill rotWithShape="0">
              <a:gsLst>
                <a:gs pos="0">
                  <a:srgbClr val="F00078">
                    <a:gamma/>
                    <a:shade val="72549"/>
                    <a:invGamma/>
                  </a:srgbClr>
                </a:gs>
                <a:gs pos="50000">
                  <a:srgbClr val="F00078"/>
                </a:gs>
                <a:gs pos="100000">
                  <a:srgbClr val="F00078">
                    <a:gamma/>
                    <a:shade val="72549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Rectangle 22"/>
          <p:cNvSpPr>
            <a:spLocks noChangeArrowheads="1"/>
          </p:cNvSpPr>
          <p:nvPr/>
        </p:nvSpPr>
        <p:spPr bwMode="auto">
          <a:xfrm>
            <a:off x="1055688" y="2238375"/>
            <a:ext cx="1754187" cy="17287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78824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78824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i="1" dirty="0" smtClean="0">
                <a:solidFill>
                  <a:srgbClr val="000000"/>
                </a:solidFill>
              </a:rPr>
              <a:t>New </a:t>
            </a:r>
          </a:p>
          <a:p>
            <a:pPr algn="ctr" eaLnBrk="0" hangingPunct="0"/>
            <a:r>
              <a:rPr lang="en-US" sz="2000" b="1" i="1" dirty="0" smtClean="0">
                <a:solidFill>
                  <a:srgbClr val="000000"/>
                </a:solidFill>
              </a:rPr>
              <a:t>Patient</a:t>
            </a:r>
          </a:p>
          <a:p>
            <a:pPr algn="ctr" eaLnBrk="0" hangingPunct="0"/>
            <a:r>
              <a:rPr lang="en-US" sz="2000" b="1" i="1" dirty="0" smtClean="0">
                <a:solidFill>
                  <a:srgbClr val="000000"/>
                </a:solidFill>
              </a:rPr>
              <a:t> Registration</a:t>
            </a:r>
          </a:p>
          <a:p>
            <a:pPr algn="ctr" eaLnBrk="0" hangingPunct="0"/>
            <a:endParaRPr lang="en-US" sz="1800" b="1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744" name="Line 24"/>
          <p:cNvSpPr>
            <a:spLocks noChangeShapeType="1"/>
          </p:cNvSpPr>
          <p:nvPr/>
        </p:nvSpPr>
        <p:spPr bwMode="auto">
          <a:xfrm>
            <a:off x="1981200" y="3962400"/>
            <a:ext cx="45719" cy="7239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r>
              <a:rPr lang="en-US" dirty="0" smtClean="0"/>
              <a:t> Data flow </a:t>
            </a:r>
            <a:r>
              <a:rPr lang="en-US" dirty="0" smtClean="0"/>
              <a:t>(Current)</a:t>
            </a:r>
            <a:endParaRPr lang="en-US" dirty="0"/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2895600" y="1904998"/>
            <a:ext cx="3276600" cy="1143001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 flipV="1">
            <a:off x="2895600" y="2971798"/>
            <a:ext cx="3200400" cy="381001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V="1">
            <a:off x="2895600" y="2286000"/>
            <a:ext cx="3352800" cy="9144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2895600" y="3581400"/>
            <a:ext cx="3200400" cy="762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43200" y="1143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Manual/and or duplicate </a:t>
            </a:r>
            <a:r>
              <a:rPr lang="en-US" sz="1600" dirty="0" smtClean="0"/>
              <a:t>entries through different interfaces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4039394" y="2056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1866900" y="2171700"/>
            <a:ext cx="2514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24"/>
          <p:cNvSpPr>
            <a:spLocks noChangeShapeType="1"/>
          </p:cNvSpPr>
          <p:nvPr/>
        </p:nvSpPr>
        <p:spPr bwMode="auto">
          <a:xfrm flipH="1">
            <a:off x="2819400" y="4191000"/>
            <a:ext cx="4572000" cy="12192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076700" y="2705100"/>
            <a:ext cx="2667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77371" y="2070641"/>
            <a:ext cx="4238030" cy="1618088"/>
            <a:chOff x="2913" y="1846"/>
            <a:chExt cx="2034" cy="99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913" y="1849"/>
              <a:ext cx="768" cy="935"/>
              <a:chOff x="2997" y="2129"/>
              <a:chExt cx="768" cy="935"/>
            </a:xfrm>
          </p:grpSpPr>
          <p:sp>
            <p:nvSpPr>
              <p:cNvPr id="798724" name="AutoShape 4"/>
              <p:cNvSpPr>
                <a:spLocks noChangeArrowheads="1"/>
              </p:cNvSpPr>
              <p:nvPr/>
            </p:nvSpPr>
            <p:spPr bwMode="auto">
              <a:xfrm rot="19641525">
                <a:off x="2997" y="2129"/>
                <a:ext cx="768" cy="225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CC99">
                      <a:gamma/>
                      <a:shade val="69804"/>
                      <a:invGamma/>
                    </a:srgbClr>
                  </a:gs>
                  <a:gs pos="50000">
                    <a:srgbClr val="00CC99"/>
                  </a:gs>
                  <a:gs pos="100000">
                    <a:srgbClr val="00CC99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25" name="AutoShape 5"/>
              <p:cNvSpPr>
                <a:spLocks noChangeArrowheads="1"/>
              </p:cNvSpPr>
              <p:nvPr/>
            </p:nvSpPr>
            <p:spPr bwMode="auto">
              <a:xfrm rot="20690796">
                <a:off x="3012" y="2365"/>
                <a:ext cx="735" cy="160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CC99">
                      <a:gamma/>
                      <a:shade val="69804"/>
                      <a:invGamma/>
                    </a:srgbClr>
                  </a:gs>
                  <a:gs pos="50000">
                    <a:srgbClr val="00CC99"/>
                  </a:gs>
                  <a:gs pos="100000">
                    <a:srgbClr val="00CC99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26" name="AutoShape 6"/>
              <p:cNvSpPr>
                <a:spLocks noChangeArrowheads="1"/>
              </p:cNvSpPr>
              <p:nvPr/>
            </p:nvSpPr>
            <p:spPr bwMode="auto">
              <a:xfrm rot="21593927">
                <a:off x="3043" y="2550"/>
                <a:ext cx="708" cy="224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CC99">
                      <a:gamma/>
                      <a:shade val="69804"/>
                      <a:invGamma/>
                    </a:srgbClr>
                  </a:gs>
                  <a:gs pos="50000">
                    <a:srgbClr val="00CC99"/>
                  </a:gs>
                  <a:gs pos="100000">
                    <a:srgbClr val="00CC99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28" name="AutoShape 8"/>
              <p:cNvSpPr>
                <a:spLocks noChangeArrowheads="1"/>
              </p:cNvSpPr>
              <p:nvPr/>
            </p:nvSpPr>
            <p:spPr bwMode="auto">
              <a:xfrm rot="1241711" flipV="1">
                <a:off x="3023" y="2838"/>
                <a:ext cx="720" cy="226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CC99">
                      <a:gamma/>
                      <a:shade val="69804"/>
                      <a:invGamma/>
                    </a:srgbClr>
                  </a:gs>
                  <a:gs pos="50000">
                    <a:srgbClr val="00CC99"/>
                  </a:gs>
                  <a:gs pos="100000">
                    <a:srgbClr val="00CC99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910" y="1846"/>
              <a:ext cx="1037" cy="995"/>
              <a:chOff x="4575" y="2161"/>
              <a:chExt cx="1037" cy="995"/>
            </a:xfrm>
          </p:grpSpPr>
          <p:sp>
            <p:nvSpPr>
              <p:cNvPr id="798731" name="Line 11"/>
              <p:cNvSpPr>
                <a:spLocks noChangeShapeType="1"/>
              </p:cNvSpPr>
              <p:nvPr/>
            </p:nvSpPr>
            <p:spPr bwMode="auto">
              <a:xfrm>
                <a:off x="4577" y="2161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732" name="Line 12"/>
              <p:cNvSpPr>
                <a:spLocks noChangeShapeType="1"/>
              </p:cNvSpPr>
              <p:nvPr/>
            </p:nvSpPr>
            <p:spPr bwMode="auto">
              <a:xfrm>
                <a:off x="4575" y="2481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733" name="Line 13"/>
              <p:cNvSpPr>
                <a:spLocks noChangeShapeType="1"/>
              </p:cNvSpPr>
              <p:nvPr/>
            </p:nvSpPr>
            <p:spPr bwMode="auto">
              <a:xfrm>
                <a:off x="4587" y="2808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734" name="Line 14"/>
              <p:cNvSpPr>
                <a:spLocks noChangeShapeType="1"/>
              </p:cNvSpPr>
              <p:nvPr/>
            </p:nvSpPr>
            <p:spPr bwMode="auto">
              <a:xfrm>
                <a:off x="4585" y="3156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860925" y="3714750"/>
            <a:ext cx="1751012" cy="2266950"/>
            <a:chOff x="3033" y="2615"/>
            <a:chExt cx="1103" cy="1428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3176" y="3186"/>
              <a:ext cx="886" cy="857"/>
              <a:chOff x="2600" y="2043"/>
              <a:chExt cx="1028" cy="1254"/>
            </a:xfrm>
          </p:grpSpPr>
          <p:sp>
            <p:nvSpPr>
              <p:cNvPr id="798737" name="Oval 17"/>
              <p:cNvSpPr>
                <a:spLocks noChangeArrowheads="1"/>
              </p:cNvSpPr>
              <p:nvPr/>
            </p:nvSpPr>
            <p:spPr bwMode="auto">
              <a:xfrm>
                <a:off x="2610" y="3008"/>
                <a:ext cx="1016" cy="289"/>
              </a:xfrm>
              <a:prstGeom prst="ellipse">
                <a:avLst/>
              </a:prstGeom>
              <a:gradFill rotWithShape="0">
                <a:gsLst>
                  <a:gs pos="0">
                    <a:srgbClr val="F00078">
                      <a:gamma/>
                      <a:shade val="72549"/>
                      <a:invGamma/>
                    </a:srgbClr>
                  </a:gs>
                  <a:gs pos="50000">
                    <a:srgbClr val="F00078"/>
                  </a:gs>
                  <a:gs pos="100000">
                    <a:srgbClr val="F00078">
                      <a:gamma/>
                      <a:shade val="72549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38" name="Rectangle 18"/>
              <p:cNvSpPr>
                <a:spLocks noChangeArrowheads="1"/>
              </p:cNvSpPr>
              <p:nvPr/>
            </p:nvSpPr>
            <p:spPr bwMode="auto">
              <a:xfrm>
                <a:off x="2612" y="2130"/>
                <a:ext cx="1016" cy="1012"/>
              </a:xfrm>
              <a:prstGeom prst="rect">
                <a:avLst/>
              </a:prstGeom>
              <a:gradFill rotWithShape="0">
                <a:gsLst>
                  <a:gs pos="0">
                    <a:srgbClr val="F00078">
                      <a:gamma/>
                      <a:shade val="72549"/>
                      <a:invGamma/>
                    </a:srgbClr>
                  </a:gs>
                  <a:gs pos="50000">
                    <a:srgbClr val="F00078"/>
                  </a:gs>
                  <a:gs pos="100000">
                    <a:srgbClr val="F00078">
                      <a:gamma/>
                      <a:shade val="72549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i="1" dirty="0" smtClean="0">
                    <a:solidFill>
                      <a:srgbClr val="000000"/>
                    </a:solidFill>
                    <a:latin typeface="Arial" charset="0"/>
                  </a:rPr>
                  <a:t>Local</a:t>
                </a:r>
              </a:p>
              <a:p>
                <a:pPr algn="ctr" eaLnBrk="0" hangingPunct="0"/>
                <a:r>
                  <a:rPr lang="en-US" sz="2000" b="1" i="1" dirty="0" smtClean="0">
                    <a:solidFill>
                      <a:srgbClr val="000000"/>
                    </a:solidFill>
                  </a:rPr>
                  <a:t>CTMS</a:t>
                </a:r>
                <a:endParaRPr lang="en-US" sz="2000" b="1" i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8739" name="Oval 19"/>
              <p:cNvSpPr>
                <a:spLocks noChangeArrowheads="1"/>
              </p:cNvSpPr>
              <p:nvPr/>
            </p:nvSpPr>
            <p:spPr bwMode="auto">
              <a:xfrm>
                <a:off x="2600" y="2043"/>
                <a:ext cx="1016" cy="145"/>
              </a:xfrm>
              <a:prstGeom prst="ellipse">
                <a:avLst/>
              </a:prstGeom>
              <a:gradFill rotWithShape="0">
                <a:gsLst>
                  <a:gs pos="0">
                    <a:srgbClr val="F00078">
                      <a:gamma/>
                      <a:shade val="72549"/>
                      <a:invGamma/>
                    </a:srgbClr>
                  </a:gs>
                  <a:gs pos="50000">
                    <a:srgbClr val="F00078"/>
                  </a:gs>
                  <a:gs pos="100000">
                    <a:srgbClr val="F00078">
                      <a:gamma/>
                      <a:shade val="72549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740" name="AutoShape 20"/>
            <p:cNvSpPr>
              <a:spLocks noChangeArrowheads="1"/>
            </p:cNvSpPr>
            <p:nvPr/>
          </p:nvSpPr>
          <p:spPr bwMode="auto">
            <a:xfrm rot="7813044">
              <a:off x="3748" y="2922"/>
              <a:ext cx="517" cy="258"/>
            </a:xfrm>
            <a:prstGeom prst="rightArrow">
              <a:avLst>
                <a:gd name="adj1" fmla="val 50000"/>
                <a:gd name="adj2" fmla="val 50097"/>
              </a:avLst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41" name="AutoShape 21"/>
            <p:cNvSpPr>
              <a:spLocks noChangeArrowheads="1"/>
            </p:cNvSpPr>
            <p:nvPr/>
          </p:nvSpPr>
          <p:spPr bwMode="auto">
            <a:xfrm rot="3109576">
              <a:off x="2801" y="2847"/>
              <a:ext cx="727" cy="263"/>
            </a:xfrm>
            <a:prstGeom prst="rightArrow">
              <a:avLst>
                <a:gd name="adj1" fmla="val 50000"/>
                <a:gd name="adj2" fmla="val 69106"/>
              </a:avLst>
            </a:prstGeom>
            <a:gradFill rotWithShape="0">
              <a:gsLst>
                <a:gs pos="0">
                  <a:srgbClr val="00CC99">
                    <a:gamma/>
                    <a:shade val="69804"/>
                    <a:invGamma/>
                  </a:srgbClr>
                </a:gs>
                <a:gs pos="50000">
                  <a:srgbClr val="00CC99"/>
                </a:gs>
                <a:gs pos="100000">
                  <a:srgbClr val="00CC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Rectangle 22"/>
          <p:cNvSpPr>
            <a:spLocks noChangeArrowheads="1"/>
          </p:cNvSpPr>
          <p:nvPr/>
        </p:nvSpPr>
        <p:spPr bwMode="auto">
          <a:xfrm>
            <a:off x="1101725" y="2106612"/>
            <a:ext cx="1754187" cy="17287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78824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78824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i="1" dirty="0" smtClean="0">
                <a:solidFill>
                  <a:srgbClr val="000000"/>
                </a:solidFill>
              </a:rPr>
              <a:t>New </a:t>
            </a:r>
          </a:p>
          <a:p>
            <a:pPr algn="ctr" eaLnBrk="0" hangingPunct="0"/>
            <a:r>
              <a:rPr lang="en-US" sz="2000" b="1" i="1" dirty="0" smtClean="0">
                <a:solidFill>
                  <a:srgbClr val="000000"/>
                </a:solidFill>
              </a:rPr>
              <a:t>Patient</a:t>
            </a:r>
          </a:p>
          <a:p>
            <a:pPr algn="ctr" eaLnBrk="0" hangingPunct="0"/>
            <a:r>
              <a:rPr lang="en-US" sz="2000" b="1" i="1" dirty="0" smtClean="0">
                <a:solidFill>
                  <a:srgbClr val="000000"/>
                </a:solidFill>
              </a:rPr>
              <a:t> Registration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514600" y="2133600"/>
            <a:ext cx="2625725" cy="1800225"/>
            <a:chOff x="1673" y="1842"/>
            <a:chExt cx="1654" cy="1134"/>
          </a:xfrm>
        </p:grpSpPr>
        <p:sp>
          <p:nvSpPr>
            <p:cNvPr id="798744" name="Line 24"/>
            <p:cNvSpPr>
              <a:spLocks noChangeShapeType="1"/>
            </p:cNvSpPr>
            <p:nvPr/>
          </p:nvSpPr>
          <p:spPr bwMode="auto">
            <a:xfrm>
              <a:off x="1673" y="2376"/>
              <a:ext cx="624" cy="42"/>
            </a:xfrm>
            <a:prstGeom prst="line">
              <a:avLst/>
            </a:prstGeom>
            <a:noFill/>
            <a:ln w="88900">
              <a:solidFill>
                <a:srgbClr val="FFCC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299" y="1842"/>
              <a:ext cx="1028" cy="1134"/>
              <a:chOff x="2299" y="1842"/>
              <a:chExt cx="1028" cy="1134"/>
            </a:xfrm>
          </p:grpSpPr>
          <p:sp>
            <p:nvSpPr>
              <p:cNvPr id="798746" name="Oval 26"/>
              <p:cNvSpPr>
                <a:spLocks noChangeArrowheads="1"/>
              </p:cNvSpPr>
              <p:nvPr/>
            </p:nvSpPr>
            <p:spPr bwMode="auto">
              <a:xfrm>
                <a:off x="2309" y="2715"/>
                <a:ext cx="1016" cy="261"/>
              </a:xfrm>
              <a:prstGeom prst="ellipse">
                <a:avLst/>
              </a:prstGeom>
              <a:gradFill rotWithShape="0">
                <a:gsLst>
                  <a:gs pos="0">
                    <a:srgbClr val="00CC99">
                      <a:gamma/>
                      <a:shade val="63529"/>
                      <a:invGamma/>
                    </a:srgbClr>
                  </a:gs>
                  <a:gs pos="50000">
                    <a:srgbClr val="00CC99"/>
                  </a:gs>
                  <a:gs pos="100000">
                    <a:srgbClr val="00CC99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47" name="Rectangle 27"/>
              <p:cNvSpPr>
                <a:spLocks noChangeArrowheads="1"/>
              </p:cNvSpPr>
              <p:nvPr/>
            </p:nvSpPr>
            <p:spPr bwMode="auto">
              <a:xfrm>
                <a:off x="2311" y="1921"/>
                <a:ext cx="1016" cy="915"/>
              </a:xfrm>
              <a:prstGeom prst="rect">
                <a:avLst/>
              </a:prstGeom>
              <a:gradFill rotWithShape="0">
                <a:gsLst>
                  <a:gs pos="0">
                    <a:srgbClr val="00CC99">
                      <a:gamma/>
                      <a:shade val="69804"/>
                      <a:invGamma/>
                    </a:srgbClr>
                  </a:gs>
                  <a:gs pos="50000">
                    <a:srgbClr val="00CC99"/>
                  </a:gs>
                  <a:gs pos="100000">
                    <a:srgbClr val="00CC99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200" b="1" i="1" dirty="0" smtClean="0">
                    <a:solidFill>
                      <a:srgbClr val="000000"/>
                    </a:solidFill>
                  </a:rPr>
                  <a:t>C3PR</a:t>
                </a:r>
                <a:endParaRPr lang="en-US" sz="2200" b="1" i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8748" name="Oval 28"/>
              <p:cNvSpPr>
                <a:spLocks noChangeArrowheads="1"/>
              </p:cNvSpPr>
              <p:nvPr/>
            </p:nvSpPr>
            <p:spPr bwMode="auto">
              <a:xfrm>
                <a:off x="2299" y="1842"/>
                <a:ext cx="1016" cy="131"/>
              </a:xfrm>
              <a:prstGeom prst="ellipse">
                <a:avLst/>
              </a:prstGeom>
              <a:gradFill rotWithShape="0">
                <a:gsLst>
                  <a:gs pos="0">
                    <a:srgbClr val="00CC99">
                      <a:gamma/>
                      <a:shade val="69804"/>
                      <a:invGamma/>
                    </a:srgbClr>
                  </a:gs>
                  <a:gs pos="50000">
                    <a:srgbClr val="00CC99"/>
                  </a:gs>
                  <a:gs pos="100000">
                    <a:srgbClr val="00CC99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smtClean="0"/>
              <a:t>data flow </a:t>
            </a:r>
            <a:r>
              <a:rPr lang="en-US" dirty="0" smtClean="0"/>
              <a:t>in </a:t>
            </a:r>
            <a:r>
              <a:rPr lang="en-US" dirty="0" smtClean="0"/>
              <a:t>C3PR version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14800" y="114300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entry and routing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rot="16200000" flipH="1">
            <a:off x="5470054" y="1660054"/>
            <a:ext cx="316468" cy="21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2598737" y="3944937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08237" y="466883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time entry</a:t>
            </a:r>
            <a:endParaRPr lang="en-US" dirty="0"/>
          </a:p>
        </p:txBody>
      </p:sp>
      <p:grpSp>
        <p:nvGrpSpPr>
          <p:cNvPr id="34" name="Group 9"/>
          <p:cNvGrpSpPr>
            <a:grpSpLocks/>
          </p:cNvGrpSpPr>
          <p:nvPr/>
        </p:nvGrpSpPr>
        <p:grpSpPr bwMode="auto">
          <a:xfrm>
            <a:off x="6172200" y="1676403"/>
            <a:ext cx="2719392" cy="2438256"/>
            <a:chOff x="4575" y="1838"/>
            <a:chExt cx="1028" cy="1667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4579" y="1838"/>
              <a:ext cx="1024" cy="1667"/>
            </a:xfrm>
            <a:prstGeom prst="rect">
              <a:avLst/>
            </a:prstGeom>
            <a:gradFill rotWithShape="0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100000">
                  <a:srgbClr val="CC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000" b="1" i="1" dirty="0" smtClean="0">
                  <a:solidFill>
                    <a:schemeClr val="bg1"/>
                  </a:solidFill>
                </a:rPr>
                <a:t>Coordinating Center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 dirty="0" smtClean="0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 dirty="0" smtClean="0">
                  <a:solidFill>
                    <a:schemeClr val="bg1"/>
                  </a:solidFill>
                </a:rPr>
                <a:t>Cooperative Groups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 dirty="0" smtClean="0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 dirty="0" smtClean="0">
                  <a:solidFill>
                    <a:schemeClr val="bg1"/>
                  </a:solidFill>
                </a:rPr>
                <a:t>NCI tracking systems</a:t>
              </a:r>
              <a:endParaRPr lang="en-US" sz="2000" b="1" i="1" dirty="0">
                <a:solidFill>
                  <a:schemeClr val="bg1"/>
                </a:solidFill>
                <a:latin typeface="Arial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2000" b="1" i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2000" b="1" i="1" dirty="0" smtClean="0">
                  <a:solidFill>
                    <a:schemeClr val="bg1"/>
                  </a:solidFill>
                </a:rPr>
                <a:t>Industry</a:t>
              </a:r>
              <a:endParaRPr lang="en-US" sz="2000" b="1" i="1" dirty="0">
                <a:solidFill>
                  <a:schemeClr val="bg1"/>
                </a:solidFill>
                <a:latin typeface="Arial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575" y="2203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4575" y="2567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4575" y="2932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Installation &amp; Usage Overview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Installation Requirements</a:t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Server OS (Linux, Windows Server preferred but not required)</a:t>
            </a:r>
            <a:endParaRPr lang="en-US" sz="2000" dirty="0">
              <a:solidFill>
                <a:srgbClr val="3333FF"/>
              </a:solidFill>
            </a:endParaRPr>
          </a:p>
          <a:p>
            <a:r>
              <a:rPr lang="en-US" sz="2000" dirty="0" err="1" smtClean="0"/>
              <a:t>Minimual</a:t>
            </a:r>
            <a:r>
              <a:rPr lang="en-US" sz="2000" dirty="0" smtClean="0"/>
              <a:t> hardware requirements</a:t>
            </a:r>
            <a:endParaRPr lang="en-US" sz="2000" dirty="0"/>
          </a:p>
          <a:p>
            <a:r>
              <a:rPr lang="en-US" sz="2000" dirty="0" smtClean="0"/>
              <a:t>Open source network and database components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1148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Personnel Requirements</a:t>
            </a:r>
            <a:br>
              <a:rPr lang="en-US" sz="2400" dirty="0"/>
            </a:br>
            <a:endParaRPr lang="en-US" sz="2400" dirty="0"/>
          </a:p>
          <a:p>
            <a:r>
              <a:rPr lang="en-US" sz="2000" dirty="0" smtClean="0"/>
              <a:t>Skill sets required for use concurrent with any clinical trial management system</a:t>
            </a:r>
            <a:endParaRPr lang="en-US" sz="2000" dirty="0"/>
          </a:p>
          <a:p>
            <a:r>
              <a:rPr lang="en-US" sz="2000" dirty="0" smtClean="0"/>
              <a:t>Moderate technical skills required for initial setup and configuration</a:t>
            </a:r>
            <a:endParaRPr lang="en-US" sz="2000" dirty="0"/>
          </a:p>
          <a:p>
            <a:r>
              <a:rPr lang="en-US" sz="2000" dirty="0" smtClean="0"/>
              <a:t>Support available NCICB Applications Support Email: </a:t>
            </a:r>
            <a:r>
              <a:rPr lang="en-US" sz="2000" u="sng" dirty="0" smtClean="0">
                <a:hlinkClick r:id="rId2"/>
              </a:rPr>
              <a:t>ncicb@pop.nci.nih.gov</a:t>
            </a:r>
            <a:endParaRPr lang="en-US" sz="2000" dirty="0" smtClean="0"/>
          </a:p>
          <a:p>
            <a:endParaRPr lang="en-US" sz="2000" dirty="0"/>
          </a:p>
          <a:p>
            <a:pPr lvl="1"/>
            <a:endParaRPr lang="en-US" sz="1800" dirty="0">
              <a:solidFill>
                <a:srgbClr val="3333FF"/>
              </a:solidFill>
            </a:endParaRPr>
          </a:p>
          <a:p>
            <a:endParaRPr 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Releases, Schedule &amp; </a:t>
            </a:r>
            <a:r>
              <a:rPr lang="en-US" dirty="0" smtClean="0"/>
              <a:t>Contacts (</a:t>
            </a:r>
            <a:r>
              <a:rPr lang="en-US" dirty="0" smtClean="0">
                <a:solidFill>
                  <a:srgbClr val="FF0000"/>
                </a:solidFill>
              </a:rPr>
              <a:t>to be filled in at time of final document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Release Information</a:t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000" dirty="0"/>
              <a:t>Most recent release and date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Summary of maturity level</a:t>
            </a:r>
            <a:br>
              <a:rPr lang="en-US" sz="2000" dirty="0"/>
            </a:br>
            <a:endParaRPr lang="en-US" sz="2000" dirty="0">
              <a:solidFill>
                <a:srgbClr val="3333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Development Schedule</a:t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000" dirty="0"/>
              <a:t>Future releases, planned enhancements, or modules under development</a:t>
            </a:r>
            <a:endParaRPr lang="en-US" sz="2400" dirty="0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body" sz="half" idx="2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Tool/Resources Location</a:t>
            </a:r>
            <a:br>
              <a:rPr lang="en-US" sz="2400" dirty="0"/>
            </a:br>
            <a:endParaRPr lang="en-US" sz="2400" dirty="0"/>
          </a:p>
          <a:p>
            <a:r>
              <a:rPr lang="en-US" sz="2000" dirty="0"/>
              <a:t>Link to tool/documentation location </a:t>
            </a:r>
          </a:p>
          <a:p>
            <a:r>
              <a:rPr lang="en-US" sz="2000" dirty="0"/>
              <a:t>Access information or resources for passwords/logins</a:t>
            </a:r>
            <a:endParaRPr lang="en-US" sz="2000" dirty="0">
              <a:solidFill>
                <a:srgbClr val="3333FF"/>
              </a:solidFill>
            </a:endParaRPr>
          </a:p>
          <a:p>
            <a:r>
              <a:rPr lang="en-US" sz="2000" dirty="0"/>
              <a:t>Links to other information sites, papers, case studies</a:t>
            </a:r>
            <a:br>
              <a:rPr lang="en-US" sz="2000" dirty="0"/>
            </a:br>
            <a:endParaRPr lang="en-US" sz="2000" dirty="0"/>
          </a:p>
          <a:p>
            <a:pPr>
              <a:buFontTx/>
              <a:buNone/>
            </a:pPr>
            <a:r>
              <a:rPr lang="en-US" sz="2400" dirty="0"/>
              <a:t>Contact Information</a:t>
            </a:r>
          </a:p>
          <a:p>
            <a:r>
              <a:rPr lang="en-US" sz="2000" dirty="0"/>
              <a:t>Contact information for applications support and/or the development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7233</TotalTime>
  <Words>175</Words>
  <Application>Microsoft Office PowerPoint</Application>
  <PresentationFormat>On-screen Show (4:3)</PresentationFormat>
  <Paragraphs>64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 Design</vt:lpstr>
      <vt:lpstr>C3PR version 2 Overview:    A web based Trial patient registry solution</vt:lpstr>
      <vt:lpstr>C3PR version 2:</vt:lpstr>
      <vt:lpstr>Registration Data flow (Current)</vt:lpstr>
      <vt:lpstr>Simplified data flow in C3PR version 2</vt:lpstr>
      <vt:lpstr>Tool Installation &amp; Usage Overview</vt:lpstr>
      <vt:lpstr>Releases, Schedule &amp; Contacts (to be filled in at time of final document)</vt:lpstr>
    </vt:vector>
  </TitlesOfParts>
  <Company>National Cancer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nci</dc:creator>
  <cp:lastModifiedBy>bmorrell</cp:lastModifiedBy>
  <cp:revision>177</cp:revision>
  <dcterms:created xsi:type="dcterms:W3CDTF">2004-08-27T19:01:17Z</dcterms:created>
  <dcterms:modified xsi:type="dcterms:W3CDTF">2007-09-24T18:29:31Z</dcterms:modified>
</cp:coreProperties>
</file>