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8" r:id="rId2"/>
    <p:sldId id="299" r:id="rId3"/>
    <p:sldId id="259" r:id="rId4"/>
    <p:sldId id="274" r:id="rId5"/>
    <p:sldId id="264" r:id="rId6"/>
    <p:sldId id="265" r:id="rId7"/>
    <p:sldId id="266" r:id="rId8"/>
    <p:sldId id="292" r:id="rId9"/>
    <p:sldId id="285" r:id="rId10"/>
    <p:sldId id="293" r:id="rId11"/>
    <p:sldId id="287" r:id="rId12"/>
    <p:sldId id="295" r:id="rId13"/>
    <p:sldId id="288" r:id="rId14"/>
    <p:sldId id="296" r:id="rId15"/>
    <p:sldId id="289" r:id="rId16"/>
    <p:sldId id="297" r:id="rId17"/>
    <p:sldId id="290" r:id="rId18"/>
    <p:sldId id="298" r:id="rId19"/>
    <p:sldId id="269" r:id="rId20"/>
    <p:sldId id="279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878" autoAdjust="0"/>
    <p:restoredTop sz="75904" autoAdjust="0"/>
  </p:normalViewPr>
  <p:slideViewPr>
    <p:cSldViewPr>
      <p:cViewPr varScale="1">
        <p:scale>
          <a:sx n="55" d="100"/>
          <a:sy n="55" d="100"/>
        </p:scale>
        <p:origin x="-870" y="-96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13064A-DFCB-4BD5-83E8-F8CE4F37C2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733DA1-D37D-4608-8D20-4CB33EFA40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AAEAC-1B45-4F77-B193-D861C6350BFB}" type="slidenum">
              <a:rPr lang="en-US"/>
              <a:pPr/>
              <a:t>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28DF-DAEA-4320-9405-2DDDE92C7E3E}" type="slidenum">
              <a:rPr lang="en-US"/>
              <a:pPr/>
              <a:t>10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Depending how</a:t>
            </a:r>
            <a:r>
              <a:rPr lang="en-US" baseline="0" dirty="0" smtClean="0"/>
              <a:t> different the browser is in IE or Firefox this may need to ask users what they are using… if they would actually knew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18419-1543-4386-8B1F-616BA1E3892E}" type="slidenum">
              <a:rPr lang="en-US"/>
              <a:pPr/>
              <a:t>11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It is important that this be clearly defined,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, who defines trials and what the institutional </a:t>
            </a:r>
            <a:r>
              <a:rPr lang="en-US" baseline="0" dirty="0" smtClean="0"/>
              <a:t>practice </a:t>
            </a:r>
            <a:r>
              <a:rPr lang="en-US" baseline="0" dirty="0" smtClean="0"/>
              <a:t>is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28DF-DAEA-4320-9405-2DDDE92C7E3E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How older trials and trials not controlled by the center are handled needs to be reviewed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18419-1543-4386-8B1F-616BA1E3892E}" type="slidenum">
              <a:rPr lang="en-US"/>
              <a:pPr/>
              <a:t>13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content dependent upon final configuration options. Multiple screenshots should be inserted based on the final </a:t>
            </a:r>
            <a:r>
              <a:rPr lang="en-US" baseline="0" dirty="0" smtClean="0"/>
              <a:t>version.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28DF-DAEA-4320-9405-2DDDE92C7E3E}" type="slidenum">
              <a:rPr lang="en-US"/>
              <a:pPr/>
              <a:t>14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Depending on duplicate</a:t>
            </a:r>
            <a:r>
              <a:rPr lang="en-US" baseline="0" dirty="0" smtClean="0"/>
              <a:t> screens, explore the user’s thinking on adding or searching first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18419-1543-4386-8B1F-616BA1E3892E}" type="slidenum">
              <a:rPr lang="en-US"/>
              <a:pPr/>
              <a:t>15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Changes</a:t>
            </a:r>
            <a:r>
              <a:rPr lang="en-US" baseline="0" dirty="0" smtClean="0"/>
              <a:t> in the interface and workflow may make it possible to combing lesson 6 and 7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28DF-DAEA-4320-9405-2DDDE92C7E3E}" type="slidenum">
              <a:rPr lang="en-US"/>
              <a:pPr/>
              <a:t>16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It is important to recognize</a:t>
            </a:r>
            <a:r>
              <a:rPr lang="en-US" baseline="0" dirty="0" smtClean="0"/>
              <a:t> the required fields and go over them, </a:t>
            </a:r>
            <a:r>
              <a:rPr lang="en-US" baseline="0" dirty="0" err="1" smtClean="0"/>
              <a:t>pariticularly</a:t>
            </a:r>
            <a:r>
              <a:rPr lang="en-US" baseline="0" dirty="0" smtClean="0"/>
              <a:t> if they are not required at the user’s site or  represented differently than the user is expecting.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18419-1543-4386-8B1F-616BA1E3892E}" type="slidenum">
              <a:rPr lang="en-US"/>
              <a:pPr/>
              <a:t>17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This will require feedback from all reviewers. What are things that people find unusual or confusing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28DF-DAEA-4320-9405-2DDDE92C7E3E}" type="slidenum">
              <a:rPr lang="en-US"/>
              <a:pPr/>
              <a:t>18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9B04D-C907-4796-B117-CEA9967BA7B8}" type="slidenum">
              <a:rPr lang="en-US"/>
              <a:pPr/>
              <a:t>19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Should we mention how this will feed into other systems such as the calendar, </a:t>
            </a:r>
            <a:r>
              <a:rPr lang="en-US" dirty="0" err="1" smtClean="0"/>
              <a:t>caAERS</a:t>
            </a:r>
            <a:r>
              <a:rPr lang="en-US" dirty="0" smtClean="0"/>
              <a:t>, or </a:t>
            </a:r>
            <a:r>
              <a:rPr lang="en-US" dirty="0" err="1" smtClean="0"/>
              <a:t>CTMsi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7787-4D4D-4CA5-BEF7-4AA8272B3AA2}" type="slidenum">
              <a:rPr lang="en-US"/>
              <a:pPr/>
              <a:t>2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are conducting this class in person this slide should inform participants of class room rules, restroom locations or things that help the participants feel comfortable in the environment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12F2A-9111-4D85-925B-D15E68EDE6D2}" type="slidenum">
              <a:rPr lang="en-US"/>
              <a:pPr/>
              <a:t>20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Simply allow questions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Reiterate online site?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33DA1-D37D-4608-8D20-4CB33EFA40C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33DA1-D37D-4608-8D20-4CB33EFA40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CD19D-3B75-44A8-932B-EB90E5EB701A}" type="slidenum">
              <a:rPr lang="en-US"/>
              <a:pPr/>
              <a:t>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5175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This slide will explain why </a:t>
            </a:r>
            <a:r>
              <a:rPr lang="en-US" dirty="0" smtClean="0"/>
              <a:t>C3PR</a:t>
            </a:r>
            <a:r>
              <a:rPr lang="en-US" baseline="0" dirty="0" smtClean="0"/>
              <a:t> </a:t>
            </a:r>
            <a:r>
              <a:rPr lang="en-US" baseline="0" dirty="0" smtClean="0"/>
              <a:t>was created. Its emphasis will be operational rather than analytical, though some time may be spent explaining the enhanced research.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8C19E-34B1-4122-ACE9-A999534BBA5D}" type="slidenum">
              <a:rPr lang="en-US"/>
              <a:pPr/>
              <a:t>4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5175" cy="34305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Change user</a:t>
            </a:r>
            <a:r>
              <a:rPr lang="en-US" baseline="0" dirty="0" smtClean="0"/>
              <a:t>name and password, and possibly public site.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D58A9-267A-4AB7-B101-CFA1A9354A52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/>
              <a:t>Notes: Using SMART objectives </a:t>
            </a:r>
            <a:r>
              <a:rPr lang="en-US" sz="1000" u="sng"/>
              <a:t>S</a:t>
            </a:r>
            <a:r>
              <a:rPr lang="en-US" sz="1000"/>
              <a:t>pecific, </a:t>
            </a:r>
            <a:r>
              <a:rPr lang="en-US" sz="1000" u="sng"/>
              <a:t>M</a:t>
            </a:r>
            <a:r>
              <a:rPr lang="en-US" sz="1000"/>
              <a:t>easurable,  </a:t>
            </a:r>
            <a:r>
              <a:rPr lang="en-US" sz="1000" u="sng"/>
              <a:t>A</a:t>
            </a:r>
            <a:r>
              <a:rPr lang="en-US" sz="1000"/>
              <a:t>ttainable, </a:t>
            </a:r>
            <a:r>
              <a:rPr lang="en-US" sz="1000" u="sng"/>
              <a:t>R</a:t>
            </a:r>
            <a:r>
              <a:rPr lang="en-US" sz="1000"/>
              <a:t>elevant, </a:t>
            </a:r>
            <a:r>
              <a:rPr lang="en-US" sz="1000" u="sng"/>
              <a:t>T</a:t>
            </a:r>
            <a:r>
              <a:rPr lang="en-US" sz="1000"/>
              <a:t>estable objectives are important to the success of any training program especially ones designed for adult learners.  Some of the verbs used in writing SMART objectives are:</a:t>
            </a:r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Compute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Cover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Demonstrate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Describe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Determine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Distinguish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Enter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Establish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Explain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List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Locate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Practice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Prepare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Present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Provide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Show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Use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Locate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Practice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000"/>
              <a:t>Prepare	</a:t>
            </a:r>
          </a:p>
          <a:p>
            <a:pPr>
              <a:lnSpc>
                <a:spcPct val="80000"/>
              </a:lnSpc>
            </a:pPr>
            <a:endParaRPr 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B8365-57EC-4CE9-92CF-8A38B2368CB3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In pre-use, mention must be made of variations in setup, that is, in some instances </a:t>
            </a:r>
            <a:r>
              <a:rPr lang="en-US" dirty="0" smtClean="0"/>
              <a:t>trials </a:t>
            </a:r>
            <a:r>
              <a:rPr lang="en-US" dirty="0" smtClean="0"/>
              <a:t>will be imported automatically, in others they will not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18419-1543-4386-8B1F-616BA1E3892E}" type="slidenum">
              <a:rPr lang="en-US"/>
              <a:pPr/>
              <a:t>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content dependent upon final configuration options.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28DF-DAEA-4320-9405-2DDDE92C7E3E}" type="slidenum">
              <a:rPr lang="en-US"/>
              <a:pPr/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Resources available</a:t>
            </a:r>
            <a:r>
              <a:rPr lang="en-US" baseline="0" dirty="0" smtClean="0"/>
              <a:t> for which setup option may or may not be recognized by the end users.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18419-1543-4386-8B1F-616BA1E3892E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content dependent upon final configuration options. Add screenshots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6B6B7B0-FCE3-4370-992F-054C5DBA08F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6266" name="Picture 10" descr="caBIG_updated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52400"/>
            <a:ext cx="7029450" cy="4286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E51396-A2A5-4943-8685-72E5F12D4E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955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341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6FAE57-417E-428A-BFE2-B636202506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655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076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69349F-035F-4C09-B113-5507F1910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747553-6C8E-47F2-A703-B711750BD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A6DF6C-4F93-4D67-93B2-5C6A59F0F2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AF3120-4297-4553-A8F0-C72142291E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C35C4-B505-478E-9259-E66C7CB1A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8093EA-9DFE-46D2-9408-D6AA0DA26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BE3DC5-A3D8-43CB-9BCD-4EF2E19B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F21DC6-F8E0-4468-B176-EF78A49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4E4409-C5C3-42D2-B5DF-9107306FE9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5C894A-D3EE-4062-973D-FCEF8DE7C5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bdev1000.semanticbits.com:8031/caaers/public/lo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914400" y="1447800"/>
            <a:ext cx="7315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/>
            <a:r>
              <a:rPr lang="en-US" sz="3800" dirty="0" smtClean="0">
                <a:solidFill>
                  <a:srgbClr val="333399"/>
                </a:solidFill>
              </a:rPr>
              <a:t>C3PR v2 Overview</a:t>
            </a:r>
            <a:endParaRPr lang="en-US" sz="3800" dirty="0">
              <a:solidFill>
                <a:srgbClr val="333399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657600"/>
            <a:ext cx="7086600" cy="2743200"/>
          </a:xfrm>
          <a:noFill/>
          <a:ln/>
        </p:spPr>
        <p:txBody>
          <a:bodyPr lIns="0" tIns="0" rIns="0" bIns="0"/>
          <a:lstStyle/>
          <a:p>
            <a:pPr algn="l"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Session Date: </a:t>
            </a:r>
            <a:r>
              <a:rPr lang="en-US" dirty="0" smtClean="0"/>
              <a:t>08/31/2007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Session Length:</a:t>
            </a:r>
            <a:br>
              <a:rPr lang="en-US" dirty="0"/>
            </a:br>
            <a:r>
              <a:rPr lang="en-US" dirty="0"/>
              <a:t>Target Audience</a:t>
            </a:r>
            <a:r>
              <a:rPr lang="en-US" dirty="0" smtClean="0"/>
              <a:t>: End Users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do you know what button to press, and when to wait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Browser behavior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  <a:noFill/>
          <a:ln/>
        </p:spPr>
        <p:txBody>
          <a:bodyPr lIns="0" tIns="0" rIns="0" bIns="0" anchor="b"/>
          <a:lstStyle/>
          <a:p>
            <a:r>
              <a:rPr lang="en-US" sz="2300" dirty="0"/>
              <a:t>Lesson </a:t>
            </a:r>
            <a:r>
              <a:rPr lang="en-US" sz="2300" dirty="0" smtClean="0"/>
              <a:t>2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3000" dirty="0"/>
              <a:t>Review &amp; Questions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Lesson </a:t>
            </a:r>
            <a:r>
              <a:rPr lang="en-US" sz="2400" dirty="0" smtClean="0"/>
              <a:t>3:  </a:t>
            </a:r>
            <a:r>
              <a:rPr lang="en-US" sz="2400" dirty="0" smtClean="0"/>
              <a:t>Creating Trials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Who should do this?</a:t>
            </a:r>
          </a:p>
          <a:p>
            <a:r>
              <a:rPr lang="en-US" dirty="0" smtClean="0"/>
              <a:t>Create or import</a:t>
            </a:r>
          </a:p>
          <a:p>
            <a:r>
              <a:rPr lang="en-US" dirty="0" smtClean="0"/>
              <a:t>Key fields that drive reports and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Multicenter trials</a:t>
            </a:r>
          </a:p>
          <a:p>
            <a:pPr lvl="1"/>
            <a:r>
              <a:rPr lang="en-US" dirty="0" smtClean="0"/>
              <a:t>Coordinating center versus affiliate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much detail is needed?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Which trials?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  <a:noFill/>
          <a:ln/>
        </p:spPr>
        <p:txBody>
          <a:bodyPr lIns="0" tIns="0" rIns="0" bIns="0" anchor="b"/>
          <a:lstStyle/>
          <a:p>
            <a:r>
              <a:rPr lang="en-US" sz="2300" dirty="0"/>
              <a:t>Lesson </a:t>
            </a:r>
            <a:r>
              <a:rPr lang="en-US" sz="2300" dirty="0" smtClean="0"/>
              <a:t>4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3000" dirty="0"/>
              <a:t>Review &amp; Questions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Lesson 5:  Adding patients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Who should do this?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at time of registration or before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Search first or add first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  <a:noFill/>
          <a:ln/>
        </p:spPr>
        <p:txBody>
          <a:bodyPr lIns="0" tIns="0" rIns="0" bIns="0" anchor="b"/>
          <a:lstStyle/>
          <a:p>
            <a:r>
              <a:rPr lang="en-US" sz="2300" dirty="0"/>
              <a:t>Lesson </a:t>
            </a:r>
            <a:r>
              <a:rPr lang="en-US" sz="2300" dirty="0" smtClean="0"/>
              <a:t>5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3000" dirty="0"/>
              <a:t>Review &amp;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Lesson 6:  </a:t>
            </a:r>
            <a:r>
              <a:rPr lang="en-US" sz="2400" dirty="0" smtClean="0"/>
              <a:t>Associating patients with trials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Who should do this?</a:t>
            </a:r>
          </a:p>
          <a:p>
            <a:r>
              <a:rPr lang="en-US" dirty="0" smtClean="0"/>
              <a:t>Why this is a separate workflow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are the required fields?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  <a:noFill/>
          <a:ln/>
        </p:spPr>
        <p:txBody>
          <a:bodyPr lIns="0" tIns="0" rIns="0" bIns="0" anchor="b"/>
          <a:lstStyle/>
          <a:p>
            <a:r>
              <a:rPr lang="en-US" sz="2300" dirty="0"/>
              <a:t>Lesson </a:t>
            </a:r>
            <a:r>
              <a:rPr lang="en-US" sz="2300" dirty="0" smtClean="0"/>
              <a:t>6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3000" dirty="0"/>
              <a:t>Review &amp; Questions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Lesson 7:  </a:t>
            </a:r>
            <a:r>
              <a:rPr lang="en-US" sz="2400" dirty="0" smtClean="0"/>
              <a:t>Things you may not have seen before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Census tracts</a:t>
            </a:r>
          </a:p>
          <a:p>
            <a:r>
              <a:rPr lang="en-US" dirty="0" smtClean="0"/>
              <a:t>Reservations</a:t>
            </a:r>
          </a:p>
          <a:p>
            <a:r>
              <a:rPr lang="en-US" dirty="0" smtClean="0"/>
              <a:t>Epochs</a:t>
            </a:r>
          </a:p>
          <a:p>
            <a:r>
              <a:rPr lang="en-US" dirty="0" smtClean="0"/>
              <a:t>Re-randomization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other things have you seen that you did not recognize?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Where can I get information on census tracts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Can I ignore epochs and re-randomization if we do not use them?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  <a:noFill/>
          <a:ln/>
        </p:spPr>
        <p:txBody>
          <a:bodyPr lIns="0" tIns="0" rIns="0" bIns="0" anchor="b"/>
          <a:lstStyle/>
          <a:p>
            <a:r>
              <a:rPr lang="en-US" sz="2300" dirty="0"/>
              <a:t>Lesson </a:t>
            </a:r>
            <a:r>
              <a:rPr lang="en-US" sz="2300" dirty="0" smtClean="0"/>
              <a:t>7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3000" dirty="0"/>
              <a:t>Review &amp; Questions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/>
              <a:t>Session Summary:</a:t>
            </a:r>
            <a:br>
              <a:rPr lang="en-US" sz="2300"/>
            </a:br>
            <a:r>
              <a:rPr lang="en-US"/>
              <a:t>Review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91000"/>
          </a:xfrm>
        </p:spPr>
        <p:txBody>
          <a:bodyPr/>
          <a:lstStyle/>
          <a:p>
            <a:r>
              <a:rPr lang="en-US" dirty="0" smtClean="0"/>
              <a:t>A reminder of </a:t>
            </a:r>
            <a:r>
              <a:rPr lang="en-US" dirty="0" smtClean="0"/>
              <a:t>C3PR </a:t>
            </a:r>
            <a:r>
              <a:rPr lang="en-US" dirty="0" smtClean="0"/>
              <a:t>objectives: </a:t>
            </a:r>
            <a:r>
              <a:rPr lang="en-US" dirty="0" smtClean="0"/>
              <a:t>simplifying and standardizing the patient registration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/>
              <a:t>Session Details:</a:t>
            </a:r>
            <a:r>
              <a:rPr lang="en-US"/>
              <a:t/>
            </a:r>
            <a:br>
              <a:rPr lang="en-US"/>
            </a:br>
            <a:r>
              <a:rPr lang="en-US"/>
              <a:t>Participants &amp; Logistics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 of Trainer(s)</a:t>
            </a:r>
            <a:br>
              <a:rPr lang="en-US"/>
            </a:br>
            <a:endParaRPr lang="en-US"/>
          </a:p>
          <a:p>
            <a:r>
              <a:rPr lang="en-US"/>
              <a:t>Audience Introductions</a:t>
            </a:r>
          </a:p>
          <a:p>
            <a:pPr lvl="1"/>
            <a:r>
              <a:rPr lang="en-US"/>
              <a:t>Name, Role, Organization</a:t>
            </a:r>
          </a:p>
          <a:p>
            <a:pPr lvl="1"/>
            <a:r>
              <a:rPr lang="en-US"/>
              <a:t>Reason for Attending</a:t>
            </a:r>
            <a:br>
              <a:rPr lang="en-US"/>
            </a:br>
            <a:endParaRPr lang="en-US"/>
          </a:p>
          <a:p>
            <a:r>
              <a:rPr lang="en-US"/>
              <a:t>Facility Logistics</a:t>
            </a:r>
          </a:p>
          <a:p>
            <a:pPr lvl="1"/>
            <a:r>
              <a:rPr lang="en-US"/>
              <a:t>Classroom access, restrooms, phones,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Session Summary:</a:t>
            </a:r>
            <a:br>
              <a:rPr lang="en-US" sz="2300" dirty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91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Session Summary:</a:t>
            </a:r>
            <a:br>
              <a:rPr lang="en-US" sz="2300" dirty="0"/>
            </a:br>
            <a:r>
              <a:rPr lang="en-US" dirty="0" smtClean="0"/>
              <a:t>Looking for more?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191000"/>
          </a:xfrm>
        </p:spPr>
        <p:txBody>
          <a:bodyPr/>
          <a:lstStyle/>
          <a:p>
            <a:r>
              <a:rPr lang="en-US" dirty="0" smtClean="0"/>
              <a:t>On line training session</a:t>
            </a:r>
            <a:endParaRPr lang="en-US" dirty="0"/>
          </a:p>
          <a:p>
            <a:r>
              <a:rPr lang="en-US" dirty="0" smtClean="0"/>
              <a:t>Contact your institution’s CTMS manager about getting </a:t>
            </a:r>
            <a:r>
              <a:rPr lang="en-US" dirty="0" smtClean="0"/>
              <a:t>C3PR</a:t>
            </a:r>
            <a:endParaRPr lang="en-US" dirty="0" smtClean="0"/>
          </a:p>
          <a:p>
            <a:r>
              <a:rPr lang="en-US" dirty="0" smtClean="0"/>
              <a:t>List key contact information here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100"/>
              <a:t>Session Summary:</a:t>
            </a:r>
            <a:br>
              <a:rPr lang="en-US" sz="2100"/>
            </a:br>
            <a:r>
              <a:rPr lang="en-US" sz="3000"/>
              <a:t>Course Evaluation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could we improve this presentation?</a:t>
            </a:r>
          </a:p>
          <a:p>
            <a:r>
              <a:rPr lang="en-US" b="1" dirty="0" smtClean="0"/>
              <a:t>Email XXXX@YYY.com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Am I in the right place?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smtClean="0"/>
              <a:t>C3PR </a:t>
            </a:r>
            <a:r>
              <a:rPr lang="en-US" dirty="0" smtClean="0"/>
              <a:t>and who will use it?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WHAT: caBIG </a:t>
            </a:r>
            <a:r>
              <a:rPr lang="en-US" sz="2400" dirty="0" smtClean="0"/>
              <a:t>cancer patient trial registration tool</a:t>
            </a:r>
            <a:endParaRPr lang="en-US" sz="2400" dirty="0" smtClean="0"/>
          </a:p>
          <a:p>
            <a:r>
              <a:rPr lang="en-US" sz="2400" dirty="0" smtClean="0"/>
              <a:t>WHY: </a:t>
            </a:r>
          </a:p>
          <a:p>
            <a:pPr lvl="1"/>
            <a:r>
              <a:rPr lang="en-US" sz="2000" dirty="0" smtClean="0"/>
              <a:t>Designed to </a:t>
            </a:r>
            <a:r>
              <a:rPr lang="en-US" sz="2000" dirty="0" smtClean="0"/>
              <a:t>standardize </a:t>
            </a:r>
            <a:r>
              <a:rPr lang="en-US" sz="2000" dirty="0" smtClean="0"/>
              <a:t>and automate </a:t>
            </a:r>
            <a:r>
              <a:rPr lang="en-US" sz="2000" dirty="0" smtClean="0"/>
              <a:t>the registration process</a:t>
            </a:r>
            <a:endParaRPr lang="en-US" sz="2000" dirty="0" smtClean="0"/>
          </a:p>
          <a:p>
            <a:pPr lvl="1"/>
            <a:r>
              <a:rPr lang="en-US" sz="2000" dirty="0" smtClean="0"/>
              <a:t>Coordinate multicenter trials</a:t>
            </a:r>
            <a:endParaRPr lang="en-US" sz="2000" dirty="0" smtClean="0"/>
          </a:p>
          <a:p>
            <a:pPr lvl="1"/>
            <a:r>
              <a:rPr lang="en-US" sz="2000" dirty="0" smtClean="0"/>
              <a:t>Single interface</a:t>
            </a:r>
            <a:endParaRPr lang="en-US" sz="2000" dirty="0" smtClean="0"/>
          </a:p>
          <a:p>
            <a:r>
              <a:rPr lang="en-US" sz="2400" dirty="0" smtClean="0"/>
              <a:t>WHO: For Clinical Trial Managers and Clinical Trial Patient </a:t>
            </a:r>
            <a:r>
              <a:rPr lang="en-US" sz="2400" dirty="0" smtClean="0"/>
              <a:t>managers and registrars</a:t>
            </a:r>
            <a:endParaRPr lang="en-US" sz="2400" dirty="0"/>
          </a:p>
          <a:p>
            <a:r>
              <a:rPr lang="en-US" sz="2400" dirty="0" smtClean="0"/>
              <a:t>HOW (1) Requires familiarity with Clinical Trials and </a:t>
            </a:r>
            <a:r>
              <a:rPr lang="en-US" sz="2400" dirty="0" smtClean="0"/>
              <a:t>basic registration options.</a:t>
            </a:r>
            <a:endParaRPr lang="en-US" sz="2400" dirty="0" smtClean="0"/>
          </a:p>
          <a:p>
            <a:r>
              <a:rPr lang="en-US" sz="2400" dirty="0" smtClean="0"/>
              <a:t>HOW (2) Requires familiarity with web browsers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What am I going to do?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to use this presentation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defTabSz="457200"/>
            <a:r>
              <a:rPr lang="en-US" dirty="0" smtClean="0"/>
              <a:t>You can use this presentation alone, or can switch between it and the </a:t>
            </a:r>
            <a:r>
              <a:rPr lang="en-US" dirty="0" smtClean="0"/>
              <a:t>C3PR </a:t>
            </a:r>
            <a:r>
              <a:rPr lang="en-US" dirty="0" smtClean="0"/>
              <a:t>live site to try things presented</a:t>
            </a:r>
          </a:p>
          <a:p>
            <a:pPr marL="457200" lvl="1" indent="-112713" defTabSz="457200">
              <a:buNone/>
            </a:pPr>
            <a:endParaRPr lang="en-US" sz="2600" b="1" dirty="0"/>
          </a:p>
          <a:p>
            <a:pPr marL="457200" lvl="1" indent="-112713" defTabSz="457200"/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914400" y="3105834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3" tooltip="https://sbdev1000.semanticbits.com:6030/caaers/public/login"/>
              </a:rPr>
              <a:t>https://</a:t>
            </a:r>
            <a:r>
              <a:rPr lang="en-US" sz="2000" dirty="0" smtClean="0">
                <a:hlinkClick r:id="rId3" tooltip="https://sbdev1000.semanticbits.com:6030/caaers/public/login"/>
              </a:rPr>
              <a:t>sbdev1000.semanticbits.com:8031/C3PR/public/login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Login as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r>
              <a:rPr lang="en-US" sz="2400" dirty="0" smtClean="0"/>
              <a:t>Password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655638"/>
          </a:xfrm>
        </p:spPr>
        <p:txBody>
          <a:bodyPr/>
          <a:lstStyle/>
          <a:p>
            <a:r>
              <a:rPr lang="en-US" sz="2300" dirty="0" smtClean="0">
                <a:cs typeface="Arial" charset="0"/>
              </a:rPr>
              <a:t>What will I learn?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Session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24800" cy="4724400"/>
          </a:xfrm>
        </p:spPr>
        <p:txBody>
          <a:bodyPr/>
          <a:lstStyle/>
          <a:p>
            <a:r>
              <a:rPr lang="en-US" dirty="0"/>
              <a:t>By the end of this training, you will be able to:</a:t>
            </a:r>
          </a:p>
          <a:p>
            <a:pPr lvl="1"/>
            <a:r>
              <a:rPr lang="en-US" dirty="0" smtClean="0"/>
              <a:t>Set up </a:t>
            </a:r>
            <a:r>
              <a:rPr lang="en-US" dirty="0" smtClean="0"/>
              <a:t>C3PR </a:t>
            </a:r>
            <a:r>
              <a:rPr lang="en-US" dirty="0" smtClean="0"/>
              <a:t>for use</a:t>
            </a:r>
          </a:p>
          <a:p>
            <a:pPr lvl="2"/>
            <a:r>
              <a:rPr lang="en-US" sz="2400" dirty="0" smtClean="0"/>
              <a:t>Create a trial</a:t>
            </a:r>
          </a:p>
          <a:p>
            <a:pPr lvl="2"/>
            <a:r>
              <a:rPr lang="en-US" sz="2400" dirty="0" smtClean="0"/>
              <a:t>Create </a:t>
            </a:r>
            <a:r>
              <a:rPr lang="en-US" sz="2400" dirty="0" smtClean="0"/>
              <a:t>participant (patient)</a:t>
            </a:r>
            <a:endParaRPr lang="en-US" sz="2400" dirty="0" smtClean="0"/>
          </a:p>
          <a:p>
            <a:pPr lvl="2"/>
            <a:r>
              <a:rPr lang="en-US" sz="2400" dirty="0" smtClean="0"/>
              <a:t>Associate a patient with a trial</a:t>
            </a:r>
          </a:p>
          <a:p>
            <a:pPr lvl="1"/>
            <a:r>
              <a:rPr lang="en-US" sz="2800" dirty="0" smtClean="0"/>
              <a:t>Deal with epochs, randomization and reservations</a:t>
            </a:r>
            <a:endParaRPr lang="en-US" sz="2800" dirty="0" smtClean="0"/>
          </a:p>
          <a:p>
            <a:pPr lvl="2">
              <a:buNone/>
            </a:pPr>
            <a:r>
              <a:rPr lang="en-US" sz="2400" dirty="0" smtClean="0"/>
              <a:t>	</a:t>
            </a:r>
            <a:endParaRPr lang="en-US" sz="2400" dirty="0"/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33400" y="247650"/>
            <a:ext cx="83058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r>
              <a:rPr lang="en-US" sz="2300">
                <a:solidFill>
                  <a:srgbClr val="333399"/>
                </a:solidFill>
              </a:rPr>
              <a:t>Session Details:</a:t>
            </a:r>
            <a:br>
              <a:rPr lang="en-US" sz="2300">
                <a:solidFill>
                  <a:srgbClr val="333399"/>
                </a:solidFill>
              </a:rPr>
            </a:br>
            <a:r>
              <a:rPr lang="en-US" sz="3400">
                <a:solidFill>
                  <a:srgbClr val="333399"/>
                </a:solidFill>
              </a:rPr>
              <a:t>Lesson Plan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28600" y="17526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Lesson 1: </a:t>
            </a:r>
            <a:r>
              <a:rPr lang="en-US" sz="2800" dirty="0" smtClean="0"/>
              <a:t> Pre-use requirements and setup types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Lesson 2</a:t>
            </a:r>
            <a:r>
              <a:rPr lang="en-US" sz="2800" dirty="0" smtClean="0"/>
              <a:t>:  Basic navigation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Lesson 3:  </a:t>
            </a:r>
            <a:r>
              <a:rPr lang="en-US" sz="2800" dirty="0" smtClean="0"/>
              <a:t>Creating Trials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Lesson 5:  Adding patients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Lesson 6:  </a:t>
            </a:r>
            <a:r>
              <a:rPr lang="en-US" sz="2800" dirty="0" smtClean="0"/>
              <a:t>Associating patients with trials</a:t>
            </a:r>
            <a:endParaRPr lang="en-US" sz="28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Lesson 7:  </a:t>
            </a:r>
            <a:r>
              <a:rPr lang="en-US" sz="2800" dirty="0" smtClean="0"/>
              <a:t>Things you may not have seen before		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Lesson 1:  Pre-use requirements and setup types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Who sets up </a:t>
            </a:r>
            <a:r>
              <a:rPr lang="en-US" dirty="0" smtClean="0"/>
              <a:t>C3PR</a:t>
            </a:r>
            <a:endParaRPr lang="en-US" dirty="0" smtClean="0"/>
          </a:p>
          <a:p>
            <a:r>
              <a:rPr lang="en-US" dirty="0" smtClean="0"/>
              <a:t>Local versus hosted</a:t>
            </a:r>
          </a:p>
          <a:p>
            <a:r>
              <a:rPr lang="en-US" dirty="0" smtClean="0"/>
              <a:t>Possible setups (imported versus entry)</a:t>
            </a:r>
          </a:p>
          <a:p>
            <a:r>
              <a:rPr lang="en-US" dirty="0" smtClean="0"/>
              <a:t>What needs to be setup before you can us it?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is the level of support at your center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CTMS are you using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90600"/>
          </a:xfrm>
          <a:noFill/>
          <a:ln/>
        </p:spPr>
        <p:txBody>
          <a:bodyPr lIns="0" tIns="0" rIns="0" bIns="0" anchor="b"/>
          <a:lstStyle/>
          <a:p>
            <a:r>
              <a:rPr lang="en-US" sz="2300" dirty="0"/>
              <a:t>Lesson </a:t>
            </a:r>
            <a:r>
              <a:rPr lang="en-US" sz="2300" dirty="0" smtClean="0"/>
              <a:t>1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3000" dirty="0"/>
              <a:t>Review &amp; Questions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Lesson 2:  Basic navigation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Layout</a:t>
            </a:r>
          </a:p>
          <a:p>
            <a:r>
              <a:rPr lang="en-US" dirty="0" smtClean="0"/>
              <a:t>Search options</a:t>
            </a:r>
          </a:p>
          <a:p>
            <a:pPr lvl="1"/>
            <a:r>
              <a:rPr lang="en-US" dirty="0" smtClean="0"/>
              <a:t>Button searches</a:t>
            </a:r>
          </a:p>
          <a:p>
            <a:pPr lvl="1"/>
            <a:r>
              <a:rPr lang="en-US" dirty="0" smtClean="0"/>
              <a:t>Google type searches</a:t>
            </a:r>
          </a:p>
          <a:p>
            <a:r>
              <a:rPr lang="en-US" dirty="0" smtClean="0"/>
              <a:t>Tabs, and directed tabs</a:t>
            </a:r>
          </a:p>
          <a:p>
            <a:r>
              <a:rPr lang="en-US" dirty="0" smtClean="0"/>
              <a:t>Required field designations</a:t>
            </a:r>
          </a:p>
          <a:p>
            <a:r>
              <a:rPr lang="en-US" dirty="0" smtClean="0"/>
              <a:t>Save, save and continue, continue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NCI-SlideTemplate</Template>
  <TotalTime>1540</TotalTime>
  <Words>851</Words>
  <Application>Microsoft Office PowerPoint</Application>
  <PresentationFormat>On-screen Show (4:3)</PresentationFormat>
  <Paragraphs>163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 Design</vt:lpstr>
      <vt:lpstr>Slide 1</vt:lpstr>
      <vt:lpstr>Session Details: Participants &amp; Logistics</vt:lpstr>
      <vt:lpstr>Am I in the right place? What is C3PR and who will use it?</vt:lpstr>
      <vt:lpstr>What am I going to do?  How to use this presentation</vt:lpstr>
      <vt:lpstr>What will I learn? Session Goals</vt:lpstr>
      <vt:lpstr>Slide 6</vt:lpstr>
      <vt:lpstr> Lesson 1:  Pre-use requirements and setup types </vt:lpstr>
      <vt:lpstr>Lesson 1 Review &amp; Questions</vt:lpstr>
      <vt:lpstr> Lesson 2:  Basic navigation  </vt:lpstr>
      <vt:lpstr>Lesson 2 Review &amp; Questions</vt:lpstr>
      <vt:lpstr>  Lesson 3:  Creating Trials   </vt:lpstr>
      <vt:lpstr>Lesson 4 Review &amp; Questions</vt:lpstr>
      <vt:lpstr>  Lesson 5:  Adding patients   </vt:lpstr>
      <vt:lpstr>Lesson 5 Review &amp; Questions</vt:lpstr>
      <vt:lpstr>  Lesson 6:  Associating patients with trials   </vt:lpstr>
      <vt:lpstr>Lesson 6 Review &amp; Questions</vt:lpstr>
      <vt:lpstr>  Lesson 7:  Things you may not have seen before   </vt:lpstr>
      <vt:lpstr>Lesson 7 Review &amp; Questions</vt:lpstr>
      <vt:lpstr>Session Summary: Review</vt:lpstr>
      <vt:lpstr>Session Summary: Questions</vt:lpstr>
      <vt:lpstr>Session Summary: Looking for more?</vt:lpstr>
      <vt:lpstr>Session Summary: Course Evaluation</vt:lpstr>
    </vt:vector>
  </TitlesOfParts>
  <Company>National Cancer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nci</dc:creator>
  <cp:lastModifiedBy>bmorrell</cp:lastModifiedBy>
  <cp:revision>80</cp:revision>
  <dcterms:created xsi:type="dcterms:W3CDTF">2005-03-22T16:48:14Z</dcterms:created>
  <dcterms:modified xsi:type="dcterms:W3CDTF">2007-09-24T20:40:08Z</dcterms:modified>
</cp:coreProperties>
</file>