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4" r:id="rId2"/>
    <p:sldId id="334" r:id="rId3"/>
    <p:sldId id="341" r:id="rId4"/>
    <p:sldId id="343" r:id="rId5"/>
    <p:sldId id="344" r:id="rId6"/>
    <p:sldId id="345" r:id="rId7"/>
    <p:sldId id="346" r:id="rId8"/>
    <p:sldId id="342" r:id="rId9"/>
    <p:sldId id="347" r:id="rId10"/>
    <p:sldId id="268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9FE1FF"/>
    <a:srgbClr val="339933"/>
    <a:srgbClr val="DDDDDD"/>
    <a:srgbClr val="990000"/>
    <a:srgbClr val="00AAF6"/>
    <a:srgbClr val="21BAFF"/>
    <a:srgbClr val="FF9900"/>
    <a:srgbClr val="FFCC66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5632" autoAdjust="0"/>
    <p:restoredTop sz="93864" autoAdjust="0"/>
  </p:normalViewPr>
  <p:slideViewPr>
    <p:cSldViewPr>
      <p:cViewPr varScale="1">
        <p:scale>
          <a:sx n="153" d="100"/>
          <a:sy n="153" d="100"/>
        </p:scale>
        <p:origin x="-16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1E9F1-3EC1-6444-B428-4F8E6DCDED3B}" type="datetimeFigureOut">
              <a:rPr lang="en-US" smtClean="0"/>
              <a:pPr/>
              <a:t>10/11/11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4CAB7-9832-0C4A-90D1-4E8344E2D1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291795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E6414EE-5FEC-44CE-9636-6FD906FDDE7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589248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E09DBB8-EDF7-43E0-9E7D-03C0EF1C3330}" type="slidenum">
              <a:rPr lang="en-US" sz="1200"/>
              <a:pPr algn="r"/>
              <a:t>1</a:t>
            </a:fld>
            <a:endParaRPr lang="en-US" sz="1200" dirty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2" descr="Title_slide_noba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4" descr="Picture1"/>
          <p:cNvPicPr>
            <a:picLocks noChangeAspect="1" noChangeArrowheads="1"/>
          </p:cNvPicPr>
          <p:nvPr userDrawn="1"/>
        </p:nvPicPr>
        <p:blipFill>
          <a:blip r:embed="rId3" cstate="print"/>
          <a:srcRect r="85001"/>
          <a:stretch>
            <a:fillRect/>
          </a:stretch>
        </p:blipFill>
        <p:spPr bwMode="auto">
          <a:xfrm>
            <a:off x="0" y="0"/>
            <a:ext cx="1371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750" y="0"/>
            <a:ext cx="1847850" cy="6705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0"/>
            <a:ext cx="5391150" cy="6705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524000"/>
            <a:ext cx="3619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524000"/>
            <a:ext cx="3619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Picture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600200" y="0"/>
            <a:ext cx="7391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0" y="1524000"/>
            <a:ext cx="7391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9" r:id="rId1"/>
    <p:sldLayoutId id="2147484359" r:id="rId2"/>
    <p:sldLayoutId id="2147484360" r:id="rId3"/>
    <p:sldLayoutId id="2147484361" r:id="rId4"/>
    <p:sldLayoutId id="2147484362" r:id="rId5"/>
    <p:sldLayoutId id="2147484363" r:id="rId6"/>
    <p:sldLayoutId id="2147484364" r:id="rId7"/>
    <p:sldLayoutId id="2147484365" r:id="rId8"/>
    <p:sldLayoutId id="2147484366" r:id="rId9"/>
    <p:sldLayoutId id="2147484367" r:id="rId10"/>
    <p:sldLayoutId id="2147484368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26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abig-kc.nci.nih.gov/Molecular/forum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abig-kc.nci.nih.gov/Molecular/KC/index.php/Caarray075" TargetMode="External"/><Relationship Id="rId4" Type="http://schemas.openxmlformats.org/officeDocument/2006/relationships/hyperlink" Target="https://cabig-kc.nci.nih.gov/Molecular/KC/index.php/Caarray071" TargetMode="External"/><Relationship Id="rId5" Type="http://schemas.openxmlformats.org/officeDocument/2006/relationships/hyperlink" Target="https://cabig-kc.nci.nih.gov/Molecular/KC/index.php/Caarray067" TargetMode="External"/><Relationship Id="rId6" Type="http://schemas.openxmlformats.org/officeDocument/2006/relationships/hyperlink" Target="https://cabig-kc.nci.nih.gov/Molecular/KC/index.php/Caarray065" TargetMode="External"/><Relationship Id="rId7" Type="http://schemas.openxmlformats.org/officeDocument/2006/relationships/hyperlink" Target="https://cabig-kc.nci.nih.gov/Molecular/KC/index.php/Caarray077" TargetMode="External"/><Relationship Id="rId8" Type="http://schemas.openxmlformats.org/officeDocument/2006/relationships/hyperlink" Target="https://cabig-kc.nci.nih.gov/Molecular/KC/index.php/Caarray058" TargetMode="External"/><Relationship Id="rId9" Type="http://schemas.openxmlformats.org/officeDocument/2006/relationships/hyperlink" Target="https://cabig-kc.nci.nih.gov/Molecular/KC/index.php/Caarray080" TargetMode="External"/><Relationship Id="rId10" Type="http://schemas.openxmlformats.org/officeDocument/2006/relationships/hyperlink" Target="https://cabig-kc.nci.nih.gov/Molecular/forums/viewtopic.php?f=6&amp;t=497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"/>
          <p:cNvSpPr>
            <a:spLocks noChangeArrowheads="1"/>
          </p:cNvSpPr>
          <p:nvPr/>
        </p:nvSpPr>
        <p:spPr bwMode="white">
          <a:xfrm>
            <a:off x="4953000" y="2133600"/>
            <a:ext cx="403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3600" b="1" dirty="0">
                <a:solidFill>
                  <a:schemeClr val="accent2"/>
                </a:solidFill>
                <a:latin typeface="Arial Narrow" charset="0"/>
              </a:rPr>
              <a:t>caArray User Community Meeting</a:t>
            </a:r>
          </a:p>
        </p:txBody>
      </p:sp>
      <p:sp>
        <p:nvSpPr>
          <p:cNvPr id="14339" name="Rectangle 11"/>
          <p:cNvSpPr>
            <a:spLocks noChangeArrowheads="1"/>
          </p:cNvSpPr>
          <p:nvPr/>
        </p:nvSpPr>
        <p:spPr bwMode="auto">
          <a:xfrm>
            <a:off x="5486400" y="36576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rgbClr val="CC0000"/>
              </a:buClr>
            </a:pPr>
            <a:r>
              <a:rPr lang="en-US" sz="2100" dirty="0">
                <a:latin typeface="Arial Narrow" charset="0"/>
              </a:rPr>
              <a:t>2.2.0 Feature Overview and Review of MAGE-TAB Update and Export Specification</a:t>
            </a:r>
          </a:p>
        </p:txBody>
      </p:sp>
      <p:pic>
        <p:nvPicPr>
          <p:cNvPr id="14340" name="Picture 22" descr="Title_slide_no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24" descr="Picture1"/>
          <p:cNvPicPr>
            <a:picLocks noChangeAspect="1" noChangeArrowheads="1"/>
          </p:cNvPicPr>
          <p:nvPr/>
        </p:nvPicPr>
        <p:blipFill>
          <a:blip r:embed="rId4" cstate="print"/>
          <a:srcRect r="85001"/>
          <a:stretch>
            <a:fillRect/>
          </a:stretch>
        </p:blipFill>
        <p:spPr bwMode="auto">
          <a:xfrm>
            <a:off x="0" y="0"/>
            <a:ext cx="1371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5" name="Title 9"/>
          <p:cNvSpPr>
            <a:spLocks noGrp="1"/>
          </p:cNvSpPr>
          <p:nvPr>
            <p:ph type="ctrTitle"/>
          </p:nvPr>
        </p:nvSpPr>
        <p:spPr>
          <a:xfrm>
            <a:off x="4495800" y="2209800"/>
            <a:ext cx="4648200" cy="46482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 smtClean="0">
                <a:ea typeface="ＭＳ Ｐゴシック" charset="-128"/>
              </a:rPr>
              <a:t>caArray Update:</a:t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>Release 2.4.1</a:t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  <a:t/>
            </a:r>
            <a:b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</a:br>
            <a: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  <a:t/>
            </a:r>
            <a:b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</a:br>
            <a: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>ICR-WS Meeting</a:t>
            </a:r>
            <a:b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</a:br>
            <a: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>May 11, 2011</a:t>
            </a:r>
            <a:b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</a:br>
            <a: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/>
            </a:r>
            <a:b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</a:br>
            <a:r>
              <a:rPr lang="en-US" dirty="0" smtClean="0">
                <a:solidFill>
                  <a:schemeClr val="bg2"/>
                </a:solidFill>
                <a:ea typeface="ＭＳ Ｐゴシック" charset="-128"/>
              </a:rPr>
              <a:t/>
            </a:r>
            <a:br>
              <a:rPr lang="en-US" dirty="0" smtClean="0">
                <a:solidFill>
                  <a:schemeClr val="bg2"/>
                </a:solidFill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Avenues for Feedback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200" dirty="0" smtClean="0">
                <a:ea typeface="ＭＳ Ｐゴシック" charset="-128"/>
              </a:rPr>
              <a:t>We welcome feedback on caArray</a:t>
            </a:r>
          </a:p>
          <a:p>
            <a:pPr lvl="1" eaLnBrk="1" hangingPunct="1"/>
            <a:r>
              <a:rPr lang="en-US" sz="1400" dirty="0" smtClean="0"/>
              <a:t>Molecular Analysis Tools Knowledge Center Forum: </a:t>
            </a:r>
            <a:r>
              <a:rPr lang="en-US" sz="1400" dirty="0" smtClean="0">
                <a:hlinkClick r:id="rId3"/>
              </a:rPr>
              <a:t>https://cabig-kc.nci.nih.gov/Molecular/forums/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caArray </a:t>
            </a:r>
            <a:r>
              <a:rPr lang="en-US" dirty="0" smtClean="0">
                <a:ea typeface="ＭＳ Ｐゴシック" charset="-128"/>
              </a:rPr>
              <a:t>2.4.1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Released on </a:t>
            </a:r>
            <a:r>
              <a:rPr lang="en-US" sz="2400" dirty="0" smtClean="0"/>
              <a:t>O</a:t>
            </a:r>
            <a:r>
              <a:rPr lang="en-US" sz="2400" dirty="0" smtClean="0"/>
              <a:t>ctober 3, 2011</a:t>
            </a:r>
          </a:p>
          <a:p>
            <a:pPr eaLnBrk="1" hangingPunct="1"/>
            <a:r>
              <a:rPr lang="en-US" sz="2400" dirty="0" smtClean="0"/>
              <a:t>Scope </a:t>
            </a:r>
            <a:endParaRPr lang="en-US" sz="2400" dirty="0" smtClean="0"/>
          </a:p>
          <a:p>
            <a:pPr lvl="1" eaLnBrk="1" hangingPunct="1"/>
            <a:r>
              <a:rPr lang="en-US" sz="1600" dirty="0" smtClean="0">
                <a:solidFill>
                  <a:srgbClr val="0000FF"/>
                </a:solidFill>
              </a:rPr>
              <a:t>Feature</a:t>
            </a:r>
            <a:r>
              <a:rPr lang="en-US" sz="1600" dirty="0" smtClean="0"/>
              <a:t>: Visibility into the queue of import and validation jobs. Ability to cancel a queued job.</a:t>
            </a:r>
          </a:p>
          <a:p>
            <a:pPr lvl="1" eaLnBrk="1" hangingPunct="1"/>
            <a:r>
              <a:rPr lang="en-US" sz="1600" dirty="0" smtClean="0">
                <a:solidFill>
                  <a:srgbClr val="0000FF"/>
                </a:solidFill>
              </a:rPr>
              <a:t>Feature</a:t>
            </a:r>
            <a:r>
              <a:rPr lang="en-US" sz="1600" dirty="0" smtClean="0"/>
              <a:t>: Search for experiments by publication author or </a:t>
            </a:r>
            <a:r>
              <a:rPr lang="en-US" sz="1600" dirty="0" err="1" smtClean="0"/>
              <a:t>PubMed</a:t>
            </a:r>
            <a:r>
              <a:rPr lang="en-US" sz="1600" dirty="0" smtClean="0"/>
              <a:t> ID.</a:t>
            </a:r>
          </a:p>
          <a:p>
            <a:pPr lvl="1" eaLnBrk="1" hangingPunct="1"/>
            <a:r>
              <a:rPr lang="en-US" sz="1600" dirty="0" smtClean="0">
                <a:solidFill>
                  <a:srgbClr val="0000FF"/>
                </a:solidFill>
              </a:rPr>
              <a:t>Enhancement</a:t>
            </a:r>
            <a:r>
              <a:rPr lang="en-US" sz="1600" dirty="0" smtClean="0"/>
              <a:t>: Organisms are now restricted to terms from the NCBI Taxonomy.</a:t>
            </a:r>
          </a:p>
          <a:p>
            <a:pPr lvl="1" eaLnBrk="1" hangingPunct="1"/>
            <a:r>
              <a:rPr lang="en-US" sz="1600" dirty="0" smtClean="0">
                <a:solidFill>
                  <a:srgbClr val="0000FF"/>
                </a:solidFill>
              </a:rPr>
              <a:t>Enhancement</a:t>
            </a:r>
            <a:r>
              <a:rPr lang="en-US" sz="1600" dirty="0" smtClean="0"/>
              <a:t>: The installer no longer depends on an internet connection.</a:t>
            </a:r>
          </a:p>
          <a:p>
            <a:pPr lvl="1" eaLnBrk="1" hangingPunct="1"/>
            <a:r>
              <a:rPr lang="en-US" sz="1600" dirty="0" smtClean="0">
                <a:solidFill>
                  <a:srgbClr val="FF0000"/>
                </a:solidFill>
              </a:rPr>
              <a:t>Bug Fix</a:t>
            </a:r>
            <a:r>
              <a:rPr lang="en-US" sz="1600" dirty="0" smtClean="0"/>
              <a:t>: Allow proper import of Agilent array design files where the chromosome name is not in a strictly numeric or X/Y format.</a:t>
            </a:r>
          </a:p>
          <a:p>
            <a:pPr lvl="1" eaLnBrk="1" hangingPunct="1"/>
            <a:r>
              <a:rPr lang="en-US" sz="1600" dirty="0" smtClean="0">
                <a:solidFill>
                  <a:srgbClr val="FF0000"/>
                </a:solidFill>
              </a:rPr>
              <a:t>Bug Fix</a:t>
            </a:r>
            <a:r>
              <a:rPr lang="en-US" sz="1600" dirty="0" smtClean="0"/>
              <a:t>: Experiments with multiple array designs may cause copy number data to get imported as "Imported (Not Parsed)”</a:t>
            </a:r>
            <a:r>
              <a:rPr lang="en-US" sz="1600" dirty="0" smtClean="0"/>
              <a:t>.</a:t>
            </a:r>
          </a:p>
          <a:p>
            <a:pPr lvl="1" eaLnBrk="1" hangingPunct="1"/>
            <a:r>
              <a:rPr lang="en-US" sz="1600" dirty="0" smtClean="0">
                <a:solidFill>
                  <a:srgbClr val="FF0000"/>
                </a:solidFill>
              </a:rPr>
              <a:t>Maintenance</a:t>
            </a:r>
            <a:r>
              <a:rPr lang="en-US" sz="1600" dirty="0" smtClean="0"/>
              <a:t>: Updates to raise Section 508 compliance score.</a:t>
            </a:r>
            <a:endParaRPr lang="en-US" sz="1600" dirty="0" smtClean="0"/>
          </a:p>
          <a:p>
            <a:pPr lvl="1" eaLnBrk="1" hangingPunct="1"/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2.4.1 Features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90800" y="2895600"/>
            <a:ext cx="3505200" cy="1905000"/>
          </a:xfrm>
        </p:spPr>
        <p:txBody>
          <a:bodyPr/>
          <a:lstStyle/>
          <a:p>
            <a:r>
              <a:rPr lang="en-US" sz="4800" b="1" dirty="0" smtClean="0"/>
              <a:t>DEMO</a:t>
            </a:r>
            <a:endParaRPr lang="en-US" sz="4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Screenshot: Job Queue</a:t>
            </a:r>
          </a:p>
        </p:txBody>
      </p:sp>
      <p:pic>
        <p:nvPicPr>
          <p:cNvPr id="4" name="Picture 3" descr="Screenshot of the Job Queue page showing list of jobs in the queue and the ability to cancel a job that has not started.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2513118"/>
            <a:ext cx="7924800" cy="43448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Screenshot: Organisms from the NCBI Taxonomy</a:t>
            </a:r>
          </a:p>
        </p:txBody>
      </p:sp>
      <p:pic>
        <p:nvPicPr>
          <p:cNvPr id="4" name="Picture 3" descr="Screenshot showing that the contents of the organism-selection drop-down box are limited to the NCBI Taxonomy.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3600" y="1416611"/>
            <a:ext cx="6277751" cy="54413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Screenshots: Search by Publication</a:t>
            </a:r>
          </a:p>
        </p:txBody>
      </p:sp>
      <p:pic>
        <p:nvPicPr>
          <p:cNvPr id="4" name="Picture 3" descr="Screenshot of main caArray page showing the two new search criteria for experiments, which are PubMed ID and Publication Author.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8191" y="1828800"/>
            <a:ext cx="7765809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Screenshots: Search by Publication</a:t>
            </a:r>
          </a:p>
        </p:txBody>
      </p:sp>
      <p:pic>
        <p:nvPicPr>
          <p:cNvPr id="5" name="Picture 4" descr="Screenshot showing search by PubMed ID.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0" y="1371600"/>
            <a:ext cx="2667000" cy="1958163"/>
          </a:xfrm>
          <a:prstGeom prst="rect">
            <a:avLst/>
          </a:prstGeom>
        </p:spPr>
      </p:pic>
      <p:pic>
        <p:nvPicPr>
          <p:cNvPr id="6" name="Picture 5" descr="Screenshot showing Search by Author.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81400" y="1752600"/>
            <a:ext cx="3352800" cy="2449689"/>
          </a:xfrm>
          <a:prstGeom prst="rect">
            <a:avLst/>
          </a:prstGeom>
        </p:spPr>
      </p:pic>
      <p:pic>
        <p:nvPicPr>
          <p:cNvPr id="7" name="Picture 6" descr="Screenshot showing results from Search by Author.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050" y="4564063"/>
            <a:ext cx="9124950" cy="2021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Next Major Release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2.5.0 main themes</a:t>
            </a:r>
          </a:p>
          <a:p>
            <a:pPr lvl="1" eaLnBrk="1" hangingPunct="1"/>
            <a:r>
              <a:rPr lang="en-US" sz="1600" dirty="0" smtClean="0">
                <a:solidFill>
                  <a:srgbClr val="0070C0"/>
                </a:solidFill>
              </a:rPr>
              <a:t>Easier upload and import of large data sets</a:t>
            </a:r>
            <a:r>
              <a:rPr lang="en-US" sz="1600" dirty="0" smtClean="0"/>
              <a:t> without having to break them into </a:t>
            </a:r>
            <a:r>
              <a:rPr lang="en-US" sz="1600" dirty="0" smtClean="0"/>
              <a:t>batches. </a:t>
            </a:r>
            <a:r>
              <a:rPr lang="en-US" sz="1600" dirty="0" smtClean="0"/>
              <a:t>Files can be stored on the file system rather than in the database</a:t>
            </a:r>
            <a:r>
              <a:rPr lang="en-US" sz="1600" dirty="0" smtClean="0"/>
              <a:t>.</a:t>
            </a:r>
          </a:p>
          <a:p>
            <a:pPr lvl="1" eaLnBrk="1" hangingPunct="1"/>
            <a:r>
              <a:rPr lang="en-US" sz="1600" dirty="0" smtClean="0">
                <a:solidFill>
                  <a:srgbClr val="0070C0"/>
                </a:solidFill>
              </a:rPr>
              <a:t>A plug-in architecture</a:t>
            </a:r>
            <a:r>
              <a:rPr lang="en-US" sz="1600" dirty="0" smtClean="0"/>
              <a:t> that supports the easy addition of parsers for new data types without requiring a new application release. Plug-ins can be hot-deployed into a running caArray instance and are instantly picked up and incorporated into the application.</a:t>
            </a:r>
          </a:p>
          <a:p>
            <a:pPr lvl="1" eaLnBrk="1" hangingPunct="1"/>
            <a:r>
              <a:rPr lang="en-US" sz="1600" dirty="0" smtClean="0">
                <a:solidFill>
                  <a:srgbClr val="0070C0"/>
                </a:solidFill>
              </a:rPr>
              <a:t>An updated technology stack</a:t>
            </a:r>
            <a:r>
              <a:rPr lang="en-US" sz="1600" dirty="0" smtClean="0"/>
              <a:t> (</a:t>
            </a:r>
            <a:r>
              <a:rPr lang="en-US" sz="1600" dirty="0" err="1" smtClean="0"/>
              <a:t>Jboss</a:t>
            </a:r>
            <a:r>
              <a:rPr lang="en-US" sz="1600" dirty="0" smtClean="0"/>
              <a:t> 5.1, MySQL 5.1,</a:t>
            </a:r>
            <a:r>
              <a:rPr lang="en-US" sz="1600" dirty="0" smtClean="0"/>
              <a:t> Java 6, BDA-</a:t>
            </a:r>
            <a:r>
              <a:rPr lang="en-US" sz="1600" dirty="0" err="1" smtClean="0"/>
              <a:t>Lite</a:t>
            </a:r>
            <a:r>
              <a:rPr lang="en-US" sz="1600" dirty="0" smtClean="0"/>
              <a:t>)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What’s New on caArray Support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95300" indent="-495300"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</a:rPr>
              <a:t>New Knowledgebase Articles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dirty="0">
                <a:hlinkClick r:id="rId3" action="ppaction://hlinkfile" tooltip="Caarray075"/>
              </a:rPr>
              <a:t>Caarray075</a:t>
            </a:r>
            <a:r>
              <a:rPr lang="en-US" dirty="0"/>
              <a:t> UPT user group/</a:t>
            </a:r>
            <a:r>
              <a:rPr lang="en-US" dirty="0" err="1"/>
              <a:t>caArray</a:t>
            </a:r>
            <a:r>
              <a:rPr lang="en-US" dirty="0"/>
              <a:t> collaboration group </a:t>
            </a:r>
            <a:r>
              <a:rPr lang="en-US" dirty="0" smtClean="0"/>
              <a:t>clarification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dirty="0">
                <a:hlinkClick r:id="rId4" action="ppaction://hlinkfile" tooltip="Caarray071"/>
              </a:rPr>
              <a:t>Caarray071</a:t>
            </a:r>
            <a:r>
              <a:rPr lang="en-US" dirty="0"/>
              <a:t> How to check whether my </a:t>
            </a:r>
            <a:r>
              <a:rPr lang="en-US" dirty="0" err="1"/>
              <a:t>caArray</a:t>
            </a:r>
            <a:r>
              <a:rPr lang="en-US" dirty="0"/>
              <a:t> data is published on caGrid</a:t>
            </a:r>
            <a:r>
              <a:rPr lang="en-US" dirty="0" smtClean="0"/>
              <a:t>?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dirty="0">
                <a:hlinkClick r:id="rId5" action="ppaction://hlinkfile" tooltip="Caarray067"/>
              </a:rPr>
              <a:t>Caarray067</a:t>
            </a:r>
            <a:r>
              <a:rPr lang="en-US" dirty="0"/>
              <a:t> Zip file </a:t>
            </a:r>
            <a:r>
              <a:rPr lang="en-US" dirty="0" err="1"/>
              <a:t>uncompression</a:t>
            </a:r>
            <a:r>
              <a:rPr lang="en-US" dirty="0"/>
              <a:t> failed. Why</a:t>
            </a:r>
            <a:r>
              <a:rPr lang="en-US" dirty="0" smtClean="0"/>
              <a:t>?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dirty="0" smtClean="0">
                <a:hlinkClick r:id="rId6" action="ppaction://hlinkfile" tooltip="Caarray065"/>
              </a:rPr>
              <a:t>Caarray065</a:t>
            </a:r>
            <a:r>
              <a:rPr lang="en-US" dirty="0" smtClean="0"/>
              <a:t> </a:t>
            </a:r>
            <a:r>
              <a:rPr lang="en-US" dirty="0"/>
              <a:t>Can we amend the ownership for a deleted user's experiment</a:t>
            </a:r>
            <a:r>
              <a:rPr lang="en-US" dirty="0" smtClean="0"/>
              <a:t>?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dirty="0">
                <a:hlinkClick r:id="rId7" action="ppaction://hlinkfile" tooltip="Caarray077"/>
              </a:rPr>
              <a:t>Caarray077</a:t>
            </a:r>
            <a:r>
              <a:rPr lang="en-US" dirty="0"/>
              <a:t> How to increase time-out period when running CQL queries?</a:t>
            </a:r>
            <a:endParaRPr lang="en-US" dirty="0">
              <a:ea typeface="ＭＳ Ｐゴシック" pitchFamily="34" charset="-128"/>
              <a:hlinkClick r:id="rId8" action="ppaction://hlinkfile" tooltip="Caarray058"/>
            </a:endParaRPr>
          </a:p>
          <a:p>
            <a:pPr marL="800100" lvl="1" indent="-342900">
              <a:lnSpc>
                <a:spcPct val="90000"/>
              </a:lnSpc>
            </a:pPr>
            <a:endParaRPr lang="en-US" dirty="0" smtClean="0">
              <a:ea typeface="ＭＳ Ｐゴシック" pitchFamily="34" charset="-128"/>
            </a:endParaRPr>
          </a:p>
          <a:p>
            <a:pPr marL="495300" indent="-495300"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</a:rPr>
              <a:t>Community Code Contribution Update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dirty="0" smtClean="0"/>
              <a:t>Support RPLA in </a:t>
            </a:r>
            <a:r>
              <a:rPr lang="en-US" dirty="0" err="1" smtClean="0"/>
              <a:t>caArray</a:t>
            </a:r>
            <a:r>
              <a:rPr lang="en-US" dirty="0" smtClean="0"/>
              <a:t> by Leandro </a:t>
            </a:r>
            <a:r>
              <a:rPr lang="en-US" dirty="0" err="1" smtClean="0"/>
              <a:t>Hermida’s</a:t>
            </a:r>
            <a:r>
              <a:rPr lang="en-US" dirty="0" smtClean="0"/>
              <a:t> team at PMI</a:t>
            </a:r>
          </a:p>
          <a:p>
            <a:pPr marL="1200150" lvl="2" indent="-342900">
              <a:lnSpc>
                <a:spcPct val="90000"/>
              </a:lnSpc>
            </a:pPr>
            <a:r>
              <a:rPr lang="en-US" dirty="0" smtClean="0">
                <a:hlinkClick r:id="rId9"/>
              </a:rPr>
              <a:t>caarray080</a:t>
            </a:r>
            <a:r>
              <a:rPr lang="en-US" dirty="0" smtClean="0"/>
              <a:t> </a:t>
            </a:r>
            <a:r>
              <a:rPr lang="en-US" dirty="0"/>
              <a:t>A step-by-step guide to Create MAGE-TAB template specific to RPLA </a:t>
            </a:r>
            <a:r>
              <a:rPr lang="en-US" dirty="0" smtClean="0"/>
              <a:t>Project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dirty="0" smtClean="0"/>
              <a:t>Upgraded </a:t>
            </a:r>
            <a:r>
              <a:rPr lang="en-US" dirty="0" err="1" smtClean="0"/>
              <a:t>caArray</a:t>
            </a:r>
            <a:r>
              <a:rPr lang="en-US" dirty="0" smtClean="0"/>
              <a:t> Importer to work with </a:t>
            </a:r>
            <a:r>
              <a:rPr lang="en-US" dirty="0" err="1" smtClean="0"/>
              <a:t>caArray</a:t>
            </a:r>
            <a:r>
              <a:rPr lang="en-US" dirty="0" smtClean="0"/>
              <a:t> 2.4.0.2 by </a:t>
            </a:r>
            <a:r>
              <a:rPr lang="en-US" dirty="0" err="1" smtClean="0"/>
              <a:t>Talha</a:t>
            </a:r>
            <a:r>
              <a:rPr lang="en-US" dirty="0" smtClean="0"/>
              <a:t> at UAMS</a:t>
            </a:r>
          </a:p>
          <a:p>
            <a:pPr marL="1200150" lvl="2" indent="-342900">
              <a:lnSpc>
                <a:spcPct val="90000"/>
              </a:lnSpc>
            </a:pPr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cabig-kc.nci.nih.gov/Molecular/forums/viewtopic.php?f=6&amp;t=497</a:t>
            </a: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6455263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11946</TotalTime>
  <Words>450</Words>
  <Application>Microsoft Macintosh PowerPoint</Application>
  <PresentationFormat>On-screen Show (4:3)</PresentationFormat>
  <Paragraphs>41</Paragraphs>
  <Slides>10</Slides>
  <Notes>9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Design</vt:lpstr>
      <vt:lpstr>caArray Update: Release 2.4.1    ICR-WS Meeting May 11, 2011    </vt:lpstr>
      <vt:lpstr>caArray 2.4.1</vt:lpstr>
      <vt:lpstr>Demonstration of 2.4.1 Features</vt:lpstr>
      <vt:lpstr>Screenshot: Job Queue</vt:lpstr>
      <vt:lpstr>Screenshot: Organisms from the NCBI Taxonomy</vt:lpstr>
      <vt:lpstr>Screenshots: Search by Publication</vt:lpstr>
      <vt:lpstr>Screenshots: Search by Publication</vt:lpstr>
      <vt:lpstr>Next Major Release</vt:lpstr>
      <vt:lpstr>What’s New on caArray Support</vt:lpstr>
      <vt:lpstr>Avenues for Feedback</vt:lpstr>
    </vt:vector>
  </TitlesOfParts>
  <Company>5AM Solutions, Inc.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Annotating Microarray Experiments with MAGE-TAB</dc:title>
  <dc:subject>Annotating Microarray Experiments with MAGE-TAB - Hands-on Session at caBIG Annual Meeting 2010</dc:subject>
  <dc:creator>Rashmi Srinivasa</dc:creator>
  <cp:lastModifiedBy>Rashmi Srinivasa</cp:lastModifiedBy>
  <cp:revision>1025</cp:revision>
  <dcterms:created xsi:type="dcterms:W3CDTF">2011-10-11T16:09:55Z</dcterms:created>
  <dcterms:modified xsi:type="dcterms:W3CDTF">2011-10-11T16:15:08Z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