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rels" ContentType="application/vnd.openxmlformats-package.relationships+xml"/>
  <Default Extension="jpeg" ContentType="image/jpeg"/>
  <Default Extension="xml" ContentType="application/xml"/>
  <Override PartName="/ppt/slides/slide9.xml" ContentType="application/vnd.openxmlformats-officedocument.presentationml.slide+xml"/>
  <Override PartName="/ppt/notesSlides/notesSlide3.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notesSlides/notesSlide8.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notesSlides/notesSlide9.xml" ContentType="application/vnd.openxmlformats-officedocument.presentationml.notesSlide+xml"/>
  <Override PartName="/ppt/handoutMasters/handoutMaster1.xml" ContentType="application/vnd.openxmlformats-officedocument.presentationml.handoutMaster+xml"/>
  <Override PartName="/ppt/slideLayouts/slideLayout7.xml" ContentType="application/vnd.openxmlformats-officedocument.presentationml.slideLayout+xml"/>
  <Override PartName="/ppt/slides/slide6.xml" ContentType="application/vnd.openxmlformats-officedocument.presentationml.slide+xml"/>
  <Override PartName="/ppt/theme/theme3.xml" ContentType="application/vnd.openxmlformats-officedocument.theme+xml"/>
  <Override PartName="/ppt/notesMasters/notesMaster1.xml" ContentType="application/vnd.openxmlformats-officedocument.presentationml.notesMaster+xml"/>
  <Override PartName="/docProps/custom.xml" ContentType="application/vnd.openxmlformats-officedocument.custom-properties+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notesSlides/notesSlide7.xml" ContentType="application/vnd.openxmlformats-officedocument.presentationml.notesSlide+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p:sldMasterIdLst>
    <p:sldMasterId id="2147483648" r:id="rId1"/>
  </p:sldMasterIdLst>
  <p:notesMasterIdLst>
    <p:notesMasterId r:id="rId11"/>
  </p:notesMasterIdLst>
  <p:handoutMasterIdLst>
    <p:handoutMasterId r:id="rId12"/>
  </p:handoutMasterIdLst>
  <p:sldIdLst>
    <p:sldId id="264" r:id="rId2"/>
    <p:sldId id="268" r:id="rId3"/>
    <p:sldId id="294" r:id="rId4"/>
    <p:sldId id="295" r:id="rId5"/>
    <p:sldId id="296" r:id="rId6"/>
    <p:sldId id="297" r:id="rId7"/>
    <p:sldId id="298" r:id="rId8"/>
    <p:sldId id="299" r:id="rId9"/>
    <p:sldId id="293" r:id="rId1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9FE1FF"/>
    <a:srgbClr val="339933"/>
    <a:srgbClr val="DDDDDD"/>
    <a:srgbClr val="990000"/>
    <a:srgbClr val="00AAF6"/>
    <a:srgbClr val="21BAFF"/>
    <a:srgbClr val="FF9900"/>
    <a:srgbClr val="FFCC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napVertSplitter="1" horzBarState="maximized">
    <p:restoredLeft sz="15620" autoAdjust="0"/>
    <p:restoredTop sz="93864" autoAdjust="0"/>
  </p:normalViewPr>
  <p:slideViewPr>
    <p:cSldViewPr>
      <p:cViewPr varScale="1">
        <p:scale>
          <a:sx n="153" d="100"/>
          <a:sy n="153" d="100"/>
        </p:scale>
        <p:origin x="-304"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58"/>
    </p:cViewPr>
  </p:sorter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handoutMaster" Target="handoutMasters/handout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C1E9F1-3EC1-6444-B428-4F8E6DCDED3B}" type="datetimeFigureOut">
              <a:rPr lang="en-US" smtClean="0"/>
              <a:pPr/>
              <a:t>10/4/10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174CAB7-9832-0C4A-90D1-4E8344E2D118}"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charset="0"/>
                <a:ea typeface="+mn-ea"/>
                <a:cs typeface="+mn-cs"/>
              </a:defRPr>
            </a:lvl1pPr>
          </a:lstStyle>
          <a:p>
            <a:pPr>
              <a:defRPr/>
            </a:pPr>
            <a:endParaRPr lang="en-US" dirty="0"/>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charset="0"/>
                <a:ea typeface="+mn-ea"/>
                <a:cs typeface="+mn-cs"/>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charset="0"/>
                <a:ea typeface="+mn-ea"/>
                <a:cs typeface="+mn-cs"/>
              </a:defRPr>
            </a:lvl1pPr>
          </a:lstStyle>
          <a:p>
            <a:pPr>
              <a:defRPr/>
            </a:pPr>
            <a:endParaRPr lang="en-US" dirty="0"/>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E6414EE-5FEC-44CE-9636-6FD906FDDE74}" type="slidenum">
              <a:rPr lang="en-US"/>
              <a:pPr/>
              <a:t>‹#›</a:t>
            </a:fld>
            <a:endParaRPr lang="en-US"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11" charset="-128"/>
        <a:cs typeface="ＭＳ Ｐゴシック" pitchFamily="-111"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E09DBB8-EDF7-43E0-9E7D-03C0EF1C3330}" type="slidenum">
              <a:rPr lang="en-US" sz="1200"/>
              <a:pPr algn="r"/>
              <a:t>1</a:t>
            </a:fld>
            <a:endParaRPr lang="en-US" sz="1200" dirty="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dirty="0" smtClean="0">
              <a:ea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endParaRPr lang="en-US" dirty="0" smtClean="0">
              <a:ea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pic>
        <p:nvPicPr>
          <p:cNvPr id="3" name="Picture 22" descr="Title_slide_nobar"/>
          <p:cNvPicPr>
            <a:picLocks noChangeAspect="1" noChangeArrowheads="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pic>
        <p:nvPicPr>
          <p:cNvPr id="4" name="Picture 24" descr="Picture1"/>
          <p:cNvPicPr>
            <a:picLocks noChangeAspect="1" noChangeArrowheads="1"/>
          </p:cNvPicPr>
          <p:nvPr userDrawn="1"/>
        </p:nvPicPr>
        <p:blipFill>
          <a:blip r:embed="rId3"/>
          <a:srcRect r="85001"/>
          <a:stretch>
            <a:fillRect/>
          </a:stretch>
        </p:blipFill>
        <p:spPr bwMode="auto">
          <a:xfrm>
            <a:off x="0" y="0"/>
            <a:ext cx="1371600" cy="6858000"/>
          </a:xfrm>
          <a:prstGeom prst="rect">
            <a:avLst/>
          </a:prstGeom>
          <a:noFill/>
          <a:ln w="9525">
            <a:noFill/>
            <a:miter lim="800000"/>
            <a:headEnd/>
            <a:tailEnd/>
          </a:ln>
        </p:spPr>
      </p:pic>
      <p:sp>
        <p:nvSpPr>
          <p:cNvPr id="4098" name="Rectangle 2"/>
          <p:cNvSpPr>
            <a:spLocks noGrp="1" noChangeArrowheads="1"/>
          </p:cNvSpPr>
          <p:nvPr>
            <p:ph type="ctrTitle"/>
          </p:nvPr>
        </p:nvSpPr>
        <p:spPr>
          <a:xfrm>
            <a:off x="4953000" y="2133600"/>
            <a:ext cx="3810000" cy="609600"/>
          </a:xfrm>
        </p:spPr>
        <p:txBody>
          <a:bodyPr anchor="t"/>
          <a:lstStyle>
            <a:lvl1pPr algn="r">
              <a:defRPr sz="4000">
                <a:solidFill>
                  <a:schemeClr val="accent2"/>
                </a:solidFill>
              </a:defRPr>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43750" y="0"/>
            <a:ext cx="1847850" cy="6705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00200" y="0"/>
            <a:ext cx="5391150" cy="6705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00200" y="1524000"/>
            <a:ext cx="3619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72100" y="1524000"/>
            <a:ext cx="3619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1026" name="Picture 19" descr="Picture2"/>
          <p:cNvPicPr>
            <a:picLocks noChangeAspect="1" noChangeArrowheads="1"/>
          </p:cNvPicPr>
          <p:nvPr userDrawn="1"/>
        </p:nvPicPr>
        <p:blipFill>
          <a:blip r:embed="rId13"/>
          <a:srcRect/>
          <a:stretch>
            <a:fillRect/>
          </a:stretch>
        </p:blipFill>
        <p:spPr bwMode="auto">
          <a:xfrm>
            <a:off x="0" y="0"/>
            <a:ext cx="9144000" cy="6858000"/>
          </a:xfrm>
          <a:prstGeom prst="rect">
            <a:avLst/>
          </a:prstGeom>
          <a:noFill/>
          <a:ln w="9525">
            <a:noFill/>
            <a:miter lim="800000"/>
            <a:headEnd/>
            <a:tailEnd/>
          </a:ln>
        </p:spPr>
      </p:pic>
      <p:sp>
        <p:nvSpPr>
          <p:cNvPr id="1027" name="Rectangle 2"/>
          <p:cNvSpPr>
            <a:spLocks noGrp="1" noChangeArrowheads="1"/>
          </p:cNvSpPr>
          <p:nvPr>
            <p:ph type="title"/>
          </p:nvPr>
        </p:nvSpPr>
        <p:spPr bwMode="black">
          <a:xfrm>
            <a:off x="1600200" y="0"/>
            <a:ext cx="73914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1600200" y="1524000"/>
            <a:ext cx="7391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Tree>
  </p:cSld>
  <p:clrMap bg1="lt1" tx1="dk1" bg2="lt2" tx2="dk2" accent1="accent1" accent2="accent2" accent3="accent3" accent4="accent4" accent5="accent5" accent6="accent6" hlink="hlink" folHlink="folHlink"/>
  <p:sldLayoutIdLst>
    <p:sldLayoutId id="2147484369" r:id="rId1"/>
    <p:sldLayoutId id="2147484359" r:id="rId2"/>
    <p:sldLayoutId id="2147484360" r:id="rId3"/>
    <p:sldLayoutId id="2147484361" r:id="rId4"/>
    <p:sldLayoutId id="2147484362" r:id="rId5"/>
    <p:sldLayoutId id="2147484363" r:id="rId6"/>
    <p:sldLayoutId id="2147484364" r:id="rId7"/>
    <p:sldLayoutId id="2147484365" r:id="rId8"/>
    <p:sldLayoutId id="2147484366" r:id="rId9"/>
    <p:sldLayoutId id="2147484367" r:id="rId10"/>
    <p:sldLayoutId id="2147484368" r:id="rId11"/>
  </p:sldLayoutIdLst>
  <p:hf sldNum="0" hdr="0" dt="0"/>
  <p:txStyles>
    <p:titleStyle>
      <a:lvl1pPr algn="l" rtl="0" eaLnBrk="0" fontAlgn="base" hangingPunct="0">
        <a:spcBef>
          <a:spcPct val="0"/>
        </a:spcBef>
        <a:spcAft>
          <a:spcPct val="0"/>
        </a:spcAft>
        <a:defRPr sz="3200" b="1">
          <a:solidFill>
            <a:schemeClr val="bg1"/>
          </a:solidFill>
          <a:latin typeface="+mj-lt"/>
          <a:ea typeface="ＭＳ Ｐゴシック" pitchFamily="-111" charset="-128"/>
          <a:cs typeface="ＭＳ Ｐゴシック" pitchFamily="-111" charset="-128"/>
        </a:defRPr>
      </a:lvl1pPr>
      <a:lvl2pPr algn="l" rtl="0" eaLnBrk="0" fontAlgn="base" hangingPunct="0">
        <a:spcBef>
          <a:spcPct val="0"/>
        </a:spcBef>
        <a:spcAft>
          <a:spcPct val="0"/>
        </a:spcAft>
        <a:defRPr sz="3200" b="1">
          <a:solidFill>
            <a:schemeClr val="bg1"/>
          </a:solidFill>
          <a:latin typeface="Arial Narrow" pitchFamily="34" charset="0"/>
          <a:ea typeface="ＭＳ Ｐゴシック" pitchFamily="-111" charset="-128"/>
          <a:cs typeface="ＭＳ Ｐゴシック" pitchFamily="-111" charset="-128"/>
        </a:defRPr>
      </a:lvl2pPr>
      <a:lvl3pPr algn="l" rtl="0" eaLnBrk="0" fontAlgn="base" hangingPunct="0">
        <a:spcBef>
          <a:spcPct val="0"/>
        </a:spcBef>
        <a:spcAft>
          <a:spcPct val="0"/>
        </a:spcAft>
        <a:defRPr sz="3200" b="1">
          <a:solidFill>
            <a:schemeClr val="bg1"/>
          </a:solidFill>
          <a:latin typeface="Arial Narrow" pitchFamily="34" charset="0"/>
          <a:ea typeface="ＭＳ Ｐゴシック" pitchFamily="-111" charset="-128"/>
          <a:cs typeface="ＭＳ Ｐゴシック" pitchFamily="-111" charset="-128"/>
        </a:defRPr>
      </a:lvl3pPr>
      <a:lvl4pPr algn="l" rtl="0" eaLnBrk="0" fontAlgn="base" hangingPunct="0">
        <a:spcBef>
          <a:spcPct val="0"/>
        </a:spcBef>
        <a:spcAft>
          <a:spcPct val="0"/>
        </a:spcAft>
        <a:defRPr sz="3200" b="1">
          <a:solidFill>
            <a:schemeClr val="bg1"/>
          </a:solidFill>
          <a:latin typeface="Arial Narrow" pitchFamily="34" charset="0"/>
          <a:ea typeface="ＭＳ Ｐゴシック" pitchFamily="-111" charset="-128"/>
          <a:cs typeface="ＭＳ Ｐゴシック" pitchFamily="-111" charset="-128"/>
        </a:defRPr>
      </a:lvl4pPr>
      <a:lvl5pPr algn="l" rtl="0" eaLnBrk="0" fontAlgn="base" hangingPunct="0">
        <a:spcBef>
          <a:spcPct val="0"/>
        </a:spcBef>
        <a:spcAft>
          <a:spcPct val="0"/>
        </a:spcAft>
        <a:defRPr sz="3200" b="1">
          <a:solidFill>
            <a:schemeClr val="bg1"/>
          </a:solidFill>
          <a:latin typeface="Arial Narrow" pitchFamily="34" charset="0"/>
          <a:ea typeface="ＭＳ Ｐゴシック" pitchFamily="-111" charset="-128"/>
          <a:cs typeface="ＭＳ Ｐゴシック" pitchFamily="-111" charset="-128"/>
        </a:defRPr>
      </a:lvl5pPr>
      <a:lvl6pPr marL="457200" algn="l" rtl="0" fontAlgn="base">
        <a:spcBef>
          <a:spcPct val="0"/>
        </a:spcBef>
        <a:spcAft>
          <a:spcPct val="0"/>
        </a:spcAft>
        <a:defRPr sz="3200" b="1">
          <a:solidFill>
            <a:schemeClr val="bg1"/>
          </a:solidFill>
          <a:latin typeface="Arial Narrow" pitchFamily="34" charset="0"/>
        </a:defRPr>
      </a:lvl6pPr>
      <a:lvl7pPr marL="914400" algn="l" rtl="0" fontAlgn="base">
        <a:spcBef>
          <a:spcPct val="0"/>
        </a:spcBef>
        <a:spcAft>
          <a:spcPct val="0"/>
        </a:spcAft>
        <a:defRPr sz="3200" b="1">
          <a:solidFill>
            <a:schemeClr val="bg1"/>
          </a:solidFill>
          <a:latin typeface="Arial Narrow" pitchFamily="34" charset="0"/>
        </a:defRPr>
      </a:lvl7pPr>
      <a:lvl8pPr marL="1371600" algn="l" rtl="0" fontAlgn="base">
        <a:spcBef>
          <a:spcPct val="0"/>
        </a:spcBef>
        <a:spcAft>
          <a:spcPct val="0"/>
        </a:spcAft>
        <a:defRPr sz="3200" b="1">
          <a:solidFill>
            <a:schemeClr val="bg1"/>
          </a:solidFill>
          <a:latin typeface="Arial Narrow" pitchFamily="34" charset="0"/>
        </a:defRPr>
      </a:lvl8pPr>
      <a:lvl9pPr marL="1828800" algn="l" rtl="0" fontAlgn="base">
        <a:spcBef>
          <a:spcPct val="0"/>
        </a:spcBef>
        <a:spcAft>
          <a:spcPct val="0"/>
        </a:spcAft>
        <a:defRPr sz="3200" b="1">
          <a:solidFill>
            <a:schemeClr val="bg1"/>
          </a:solidFill>
          <a:latin typeface="Arial Narrow" pitchFamily="34" charset="0"/>
        </a:defRPr>
      </a:lvl9pPr>
    </p:titleStyle>
    <p:bodyStyle>
      <a:lvl1pPr marL="342900" indent="-342900" algn="l" rtl="0" eaLnBrk="0" fontAlgn="base" hangingPunct="0">
        <a:spcBef>
          <a:spcPct val="20000"/>
        </a:spcBef>
        <a:spcAft>
          <a:spcPct val="0"/>
        </a:spcAft>
        <a:buClr>
          <a:srgbClr val="CC0000"/>
        </a:buClr>
        <a:buChar char="•"/>
        <a:defRPr sz="2600">
          <a:solidFill>
            <a:schemeClr val="tx1"/>
          </a:solidFill>
          <a:latin typeface="+mn-lt"/>
          <a:ea typeface="ＭＳ Ｐゴシック" pitchFamily="-111" charset="-128"/>
          <a:cs typeface="ＭＳ Ｐゴシック" pitchFamily="-111" charset="-128"/>
        </a:defRPr>
      </a:lvl1pPr>
      <a:lvl2pPr marL="742950" indent="-285750" algn="l" rtl="0" eaLnBrk="0" fontAlgn="base" hangingPunct="0">
        <a:spcBef>
          <a:spcPct val="20000"/>
        </a:spcBef>
        <a:spcAft>
          <a:spcPct val="0"/>
        </a:spcAft>
        <a:buClr>
          <a:srgbClr val="00AAF6"/>
        </a:buClr>
        <a:buChar char="•"/>
        <a:defRPr>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00AAF6"/>
        </a:buClr>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lr>
          <a:srgbClr val="00AAF6"/>
        </a:buClr>
        <a:buChar char="•"/>
        <a:defRPr sz="1400">
          <a:solidFill>
            <a:schemeClr val="tx1"/>
          </a:solidFill>
          <a:latin typeface="+mn-lt"/>
          <a:ea typeface="ＭＳ Ｐゴシック" charset="-128"/>
        </a:defRPr>
      </a:lvl4pPr>
      <a:lvl5pPr marL="2057400" indent="-228600" algn="l" rtl="0" eaLnBrk="0" fontAlgn="base" hangingPunct="0">
        <a:spcBef>
          <a:spcPct val="20000"/>
        </a:spcBef>
        <a:spcAft>
          <a:spcPct val="0"/>
        </a:spcAft>
        <a:buClr>
          <a:srgbClr val="00AAF6"/>
        </a:buClr>
        <a:buChar char="•"/>
        <a:defRPr sz="1400">
          <a:solidFill>
            <a:schemeClr val="tx1"/>
          </a:solidFill>
          <a:latin typeface="+mn-lt"/>
          <a:ea typeface="ＭＳ Ｐゴシック" charset="-128"/>
        </a:defRPr>
      </a:lvl5pPr>
      <a:lvl6pPr marL="2514600" indent="-228600" algn="l" rtl="0" fontAlgn="base">
        <a:spcBef>
          <a:spcPct val="20000"/>
        </a:spcBef>
        <a:spcAft>
          <a:spcPct val="0"/>
        </a:spcAft>
        <a:buClr>
          <a:srgbClr val="00AAF6"/>
        </a:buClr>
        <a:buChar char="•"/>
        <a:defRPr sz="1400">
          <a:solidFill>
            <a:schemeClr val="tx1"/>
          </a:solidFill>
          <a:latin typeface="+mn-lt"/>
        </a:defRPr>
      </a:lvl6pPr>
      <a:lvl7pPr marL="2971800" indent="-228600" algn="l" rtl="0" fontAlgn="base">
        <a:spcBef>
          <a:spcPct val="20000"/>
        </a:spcBef>
        <a:spcAft>
          <a:spcPct val="0"/>
        </a:spcAft>
        <a:buClr>
          <a:srgbClr val="00AAF6"/>
        </a:buClr>
        <a:buChar char="•"/>
        <a:defRPr sz="1400">
          <a:solidFill>
            <a:schemeClr val="tx1"/>
          </a:solidFill>
          <a:latin typeface="+mn-lt"/>
        </a:defRPr>
      </a:lvl7pPr>
      <a:lvl8pPr marL="3429000" indent="-228600" algn="l" rtl="0" fontAlgn="base">
        <a:spcBef>
          <a:spcPct val="20000"/>
        </a:spcBef>
        <a:spcAft>
          <a:spcPct val="0"/>
        </a:spcAft>
        <a:buClr>
          <a:srgbClr val="00AAF6"/>
        </a:buClr>
        <a:buChar char="•"/>
        <a:defRPr sz="1400">
          <a:solidFill>
            <a:schemeClr val="tx1"/>
          </a:solidFill>
          <a:latin typeface="+mn-lt"/>
        </a:defRPr>
      </a:lvl8pPr>
      <a:lvl9pPr marL="3886200" indent="-228600" algn="l" rtl="0" fontAlgn="base">
        <a:spcBef>
          <a:spcPct val="20000"/>
        </a:spcBef>
        <a:spcAft>
          <a:spcPct val="0"/>
        </a:spcAft>
        <a:buClr>
          <a:srgbClr val="00AAF6"/>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hyperlink" Target="https://wiki.nci.nih.gov/display/caArray2project/2.5.0+Project+Pla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Rectangle 10"/>
          <p:cNvSpPr>
            <a:spLocks noChangeArrowheads="1"/>
          </p:cNvSpPr>
          <p:nvPr/>
        </p:nvSpPr>
        <p:spPr bwMode="white">
          <a:xfrm>
            <a:off x="4953000" y="2133600"/>
            <a:ext cx="4038600" cy="609600"/>
          </a:xfrm>
          <a:prstGeom prst="rect">
            <a:avLst/>
          </a:prstGeom>
          <a:noFill/>
          <a:ln w="9525">
            <a:noFill/>
            <a:miter lim="800000"/>
            <a:headEnd/>
            <a:tailEnd/>
          </a:ln>
        </p:spPr>
        <p:txBody>
          <a:bodyPr/>
          <a:lstStyle/>
          <a:p>
            <a:pPr algn="r"/>
            <a:r>
              <a:rPr lang="en-US" sz="3600" b="1" dirty="0">
                <a:solidFill>
                  <a:schemeClr val="accent2"/>
                </a:solidFill>
                <a:latin typeface="Arial Narrow" charset="0"/>
              </a:rPr>
              <a:t>caArray User Community Meeting</a:t>
            </a:r>
          </a:p>
        </p:txBody>
      </p:sp>
      <p:sp>
        <p:nvSpPr>
          <p:cNvPr id="14339" name="Rectangle 11"/>
          <p:cNvSpPr>
            <a:spLocks noChangeArrowheads="1"/>
          </p:cNvSpPr>
          <p:nvPr/>
        </p:nvSpPr>
        <p:spPr bwMode="auto">
          <a:xfrm>
            <a:off x="5486400" y="3657600"/>
            <a:ext cx="3505200" cy="457200"/>
          </a:xfrm>
          <a:prstGeom prst="rect">
            <a:avLst/>
          </a:prstGeom>
          <a:noFill/>
          <a:ln w="9525">
            <a:noFill/>
            <a:miter lim="800000"/>
            <a:headEnd/>
            <a:tailEnd/>
          </a:ln>
        </p:spPr>
        <p:txBody>
          <a:bodyPr/>
          <a:lstStyle/>
          <a:p>
            <a:pPr algn="r">
              <a:spcBef>
                <a:spcPct val="20000"/>
              </a:spcBef>
              <a:buClr>
                <a:srgbClr val="CC0000"/>
              </a:buClr>
            </a:pPr>
            <a:r>
              <a:rPr lang="en-US" sz="2100" dirty="0">
                <a:latin typeface="Arial Narrow" charset="0"/>
              </a:rPr>
              <a:t>2.2.0 Feature Overview and Review of MAGE-TAB Update and Export Specification</a:t>
            </a:r>
          </a:p>
        </p:txBody>
      </p:sp>
      <p:pic>
        <p:nvPicPr>
          <p:cNvPr id="14340" name="Picture 22" descr="Title_slide_nobar"/>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pic>
        <p:nvPicPr>
          <p:cNvPr id="14341" name="Picture 24" descr="Picture1"/>
          <p:cNvPicPr>
            <a:picLocks noChangeAspect="1" noChangeArrowheads="1"/>
          </p:cNvPicPr>
          <p:nvPr/>
        </p:nvPicPr>
        <p:blipFill>
          <a:blip r:embed="rId4"/>
          <a:srcRect r="85001"/>
          <a:stretch>
            <a:fillRect/>
          </a:stretch>
        </p:blipFill>
        <p:spPr bwMode="auto">
          <a:xfrm>
            <a:off x="0" y="0"/>
            <a:ext cx="1371600" cy="6858000"/>
          </a:xfrm>
          <a:prstGeom prst="rect">
            <a:avLst/>
          </a:prstGeom>
          <a:noFill/>
          <a:ln w="9525">
            <a:noFill/>
            <a:miter lim="800000"/>
            <a:headEnd/>
            <a:tailEnd/>
          </a:ln>
        </p:spPr>
      </p:pic>
      <p:sp>
        <p:nvSpPr>
          <p:cNvPr id="14345" name="Title 9"/>
          <p:cNvSpPr>
            <a:spLocks noGrp="1"/>
          </p:cNvSpPr>
          <p:nvPr>
            <p:ph type="ctrTitle"/>
          </p:nvPr>
        </p:nvSpPr>
        <p:spPr>
          <a:xfrm>
            <a:off x="4495800" y="3352800"/>
            <a:ext cx="4648200" cy="2590800"/>
          </a:xfrm>
        </p:spPr>
        <p:txBody>
          <a:bodyPr/>
          <a:lstStyle/>
          <a:p>
            <a:pPr>
              <a:spcBef>
                <a:spcPct val="50000"/>
              </a:spcBef>
            </a:pPr>
            <a:r>
              <a:rPr lang="en-US" dirty="0" smtClean="0">
                <a:ea typeface="ＭＳ Ｐゴシック" charset="-128"/>
              </a:rPr>
              <a:t>caArray 2.5.0</a:t>
            </a:r>
            <a:br>
              <a:rPr lang="en-US" dirty="0" smtClean="0">
                <a:ea typeface="ＭＳ Ｐゴシック" charset="-128"/>
              </a:rPr>
            </a:br>
            <a:r>
              <a:rPr lang="en-US" dirty="0" smtClean="0">
                <a:ea typeface="ＭＳ Ｐゴシック" charset="-128"/>
              </a:rPr>
              <a:t>Vision</a:t>
            </a:r>
            <a:br>
              <a:rPr lang="en-US" dirty="0" smtClean="0">
                <a:ea typeface="ＭＳ Ｐゴシック" charset="-128"/>
              </a:rPr>
            </a:br>
            <a:r>
              <a:rPr lang="en-US" sz="2100" dirty="0" smtClean="0">
                <a:solidFill>
                  <a:schemeClr val="tx1"/>
                </a:solidFill>
                <a:ea typeface="ＭＳ Ｐゴシック" charset="-128"/>
              </a:rPr>
              <a:t/>
            </a:r>
            <a:br>
              <a:rPr lang="en-US" sz="2100" dirty="0" smtClean="0">
                <a:solidFill>
                  <a:schemeClr val="tx1"/>
                </a:solidFill>
                <a:ea typeface="ＭＳ Ｐゴシック" charset="-128"/>
              </a:rPr>
            </a:br>
            <a:r>
              <a:rPr lang="en-US" sz="2100" dirty="0" smtClean="0">
                <a:solidFill>
                  <a:schemeClr val="tx1"/>
                </a:solidFill>
                <a:ea typeface="ＭＳ Ｐゴシック" charset="-128"/>
              </a:rPr>
              <a:t/>
            </a:r>
            <a:br>
              <a:rPr lang="en-US" sz="2100" dirty="0" smtClean="0">
                <a:solidFill>
                  <a:schemeClr val="tx1"/>
                </a:solidFill>
                <a:ea typeface="ＭＳ Ｐゴシック" charset="-128"/>
              </a:rPr>
            </a:br>
            <a:r>
              <a:rPr lang="en-US" sz="1400" dirty="0" smtClean="0">
                <a:solidFill>
                  <a:schemeClr val="bg2"/>
                </a:solidFill>
                <a:latin typeface="Arial" charset="0"/>
                <a:ea typeface="ＭＳ Ｐゴシック" charset="-128"/>
              </a:rPr>
              <a:t/>
            </a:r>
            <a:br>
              <a:rPr lang="en-US" sz="1400" dirty="0" smtClean="0">
                <a:solidFill>
                  <a:schemeClr val="bg2"/>
                </a:solidFill>
                <a:latin typeface="Arial" charset="0"/>
                <a:ea typeface="ＭＳ Ｐゴシック" charset="-128"/>
              </a:rPr>
            </a:br>
            <a:r>
              <a:rPr lang="en-US" sz="1400" dirty="0" smtClean="0">
                <a:solidFill>
                  <a:schemeClr val="bg2"/>
                </a:solidFill>
                <a:latin typeface="Arial" charset="0"/>
                <a:ea typeface="ＭＳ Ｐゴシック" charset="-128"/>
              </a:rPr>
              <a:t>October 4, 2010</a:t>
            </a:r>
            <a:br>
              <a:rPr lang="en-US" sz="1400" dirty="0" smtClean="0">
                <a:solidFill>
                  <a:schemeClr val="bg2"/>
                </a:solidFill>
                <a:latin typeface="Arial" charset="0"/>
                <a:ea typeface="ＭＳ Ｐゴシック" charset="-128"/>
              </a:rPr>
            </a:br>
            <a:r>
              <a:rPr lang="en-US" sz="1400" dirty="0" smtClean="0">
                <a:solidFill>
                  <a:schemeClr val="bg2"/>
                </a:solidFill>
                <a:latin typeface="Arial" charset="0"/>
                <a:ea typeface="ＭＳ Ｐゴシック" charset="-128"/>
              </a:rPr>
              <a:t/>
            </a:r>
            <a:br>
              <a:rPr lang="en-US" sz="1400" dirty="0" smtClean="0">
                <a:solidFill>
                  <a:schemeClr val="bg2"/>
                </a:solidFill>
                <a:latin typeface="Arial" charset="0"/>
                <a:ea typeface="ＭＳ Ｐゴシック" charset="-128"/>
              </a:rPr>
            </a:br>
            <a:r>
              <a:rPr lang="en-US" sz="1400" dirty="0" smtClean="0">
                <a:solidFill>
                  <a:schemeClr val="bg2"/>
                </a:solidFill>
                <a:latin typeface="Arial" charset="0"/>
                <a:ea typeface="ＭＳ Ｐゴシック" charset="-128"/>
              </a:rPr>
              <a:t/>
            </a:r>
            <a:br>
              <a:rPr lang="en-US" sz="1400" dirty="0" smtClean="0">
                <a:solidFill>
                  <a:schemeClr val="bg2"/>
                </a:solidFill>
                <a:latin typeface="Arial" charset="0"/>
                <a:ea typeface="ＭＳ Ｐゴシック" charset="-128"/>
              </a:rPr>
            </a:br>
            <a:r>
              <a:rPr lang="en-US" sz="1400" dirty="0" smtClean="0">
                <a:solidFill>
                  <a:schemeClr val="bg2"/>
                </a:solidFill>
                <a:latin typeface="Arial" charset="0"/>
                <a:ea typeface="ＭＳ Ｐゴシック" charset="-128"/>
              </a:rPr>
              <a:t/>
            </a:r>
            <a:br>
              <a:rPr lang="en-US" sz="1400" dirty="0" smtClean="0">
                <a:solidFill>
                  <a:schemeClr val="bg2"/>
                </a:solidFill>
                <a:latin typeface="Arial" charset="0"/>
                <a:ea typeface="ＭＳ Ｐゴシック" charset="-128"/>
              </a:rPr>
            </a:br>
            <a:r>
              <a:rPr lang="en-US" dirty="0" smtClean="0">
                <a:solidFill>
                  <a:schemeClr val="bg2"/>
                </a:solidFill>
                <a:ea typeface="ＭＳ Ｐゴシック" charset="-128"/>
              </a:rPr>
              <a:t/>
            </a:r>
            <a:br>
              <a:rPr lang="en-US" dirty="0" smtClean="0">
                <a:solidFill>
                  <a:schemeClr val="bg2"/>
                </a:solidFill>
                <a:ea typeface="ＭＳ Ｐゴシック" charset="-128"/>
              </a:rPr>
            </a:br>
            <a:r>
              <a:rPr lang="en-US" dirty="0" smtClean="0">
                <a:ea typeface="ＭＳ Ｐゴシック" charset="-128"/>
              </a:rPr>
              <a:t/>
            </a:r>
            <a:br>
              <a:rPr lang="en-US" dirty="0" smtClean="0">
                <a:ea typeface="ＭＳ Ｐゴシック" charset="-128"/>
              </a:rPr>
            </a:br>
            <a:endParaRPr lang="en-US" dirty="0" smtClean="0">
              <a:ea typeface="ＭＳ Ｐゴシック"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p:txBody>
          <a:bodyPr/>
          <a:lstStyle/>
          <a:p>
            <a:pPr eaLnBrk="1" hangingPunct="1"/>
            <a:r>
              <a:rPr lang="en-US" dirty="0" smtClean="0">
                <a:ea typeface="ＭＳ Ｐゴシック" charset="-128"/>
              </a:rPr>
              <a:t>Overview</a:t>
            </a:r>
          </a:p>
        </p:txBody>
      </p:sp>
      <p:sp>
        <p:nvSpPr>
          <p:cNvPr id="100355" name="Rectangle 3"/>
          <p:cNvSpPr>
            <a:spLocks noGrp="1" noChangeArrowheads="1"/>
          </p:cNvSpPr>
          <p:nvPr>
            <p:ph type="body" idx="4294967295"/>
          </p:nvPr>
        </p:nvSpPr>
        <p:spPr/>
        <p:txBody>
          <a:bodyPr/>
          <a:lstStyle/>
          <a:p>
            <a:pPr eaLnBrk="1" hangingPunct="1"/>
            <a:r>
              <a:rPr lang="en-US" sz="2400" dirty="0" smtClean="0"/>
              <a:t>The scope of caArray 2.5.0 is being driven by…</a:t>
            </a:r>
            <a:endParaRPr lang="en-US" sz="2400" dirty="0" smtClean="0"/>
          </a:p>
          <a:p>
            <a:pPr lvl="1" eaLnBrk="1" hangingPunct="1"/>
            <a:r>
              <a:rPr lang="en-US" sz="1600" dirty="0" smtClean="0"/>
              <a:t>a user </a:t>
            </a:r>
            <a:r>
              <a:rPr lang="en-US" sz="1600" dirty="0" smtClean="0"/>
              <a:t>community </a:t>
            </a:r>
            <a:r>
              <a:rPr lang="en-US" sz="1600" dirty="0" smtClean="0"/>
              <a:t>need </a:t>
            </a:r>
            <a:r>
              <a:rPr lang="en-US" sz="1600" dirty="0" smtClean="0"/>
              <a:t>to support new assay types especially</a:t>
            </a:r>
            <a:r>
              <a:rPr lang="en-US" sz="1600" dirty="0" smtClean="0"/>
              <a:t> next gen </a:t>
            </a:r>
            <a:r>
              <a:rPr lang="en-US" sz="1600" dirty="0" smtClean="0"/>
              <a:t>sequencing</a:t>
            </a:r>
          </a:p>
          <a:p>
            <a:pPr lvl="1" eaLnBrk="1" hangingPunct="1"/>
            <a:r>
              <a:rPr lang="en-US" sz="1600" dirty="0" smtClean="0"/>
              <a:t>the</a:t>
            </a:r>
            <a:r>
              <a:rPr lang="en-US" sz="1600" dirty="0" smtClean="0"/>
              <a:t> need to </a:t>
            </a:r>
            <a:r>
              <a:rPr lang="en-US" sz="1600" dirty="0" smtClean="0"/>
              <a:t>scale to higher volumes of data</a:t>
            </a:r>
          </a:p>
          <a:p>
            <a:pPr lvl="1" eaLnBrk="1" hangingPunct="1"/>
            <a:r>
              <a:rPr lang="en-US" sz="1600" dirty="0" smtClean="0"/>
              <a:t>current limitations of the upload/import process</a:t>
            </a:r>
          </a:p>
          <a:p>
            <a:pPr lvl="1" eaLnBrk="1" hangingPunct="1"/>
            <a:r>
              <a:rPr lang="en-US" sz="1600" dirty="0" smtClean="0"/>
              <a:t>the user community’s desire to </a:t>
            </a:r>
            <a:r>
              <a:rPr lang="en-US" sz="1600" dirty="0" smtClean="0"/>
              <a:t>better-manage </a:t>
            </a:r>
            <a:r>
              <a:rPr lang="en-US" sz="1600" dirty="0" smtClean="0"/>
              <a:t>user roles and collaboration groups</a:t>
            </a:r>
          </a:p>
          <a:p>
            <a:pPr lvl="1" eaLnBrk="1" hangingPunct="1"/>
            <a:r>
              <a:rPr lang="en-US" sz="1600" dirty="0" smtClean="0"/>
              <a:t>the NCI CBIIT infrastructure requirements for Grid </a:t>
            </a:r>
            <a:r>
              <a:rPr lang="en-US" sz="1600" dirty="0" smtClean="0"/>
              <a:t>security; </a:t>
            </a:r>
            <a:r>
              <a:rPr lang="en-US" sz="1600" dirty="0" smtClean="0"/>
              <a:t>and</a:t>
            </a:r>
          </a:p>
          <a:p>
            <a:pPr lvl="1" eaLnBrk="1" hangingPunct="1"/>
            <a:r>
              <a:rPr lang="en-US" sz="1600" dirty="0" smtClean="0"/>
              <a:t>the need to</a:t>
            </a:r>
            <a:r>
              <a:rPr lang="en-US" sz="1600" dirty="0" smtClean="0"/>
              <a:t> update the </a:t>
            </a:r>
            <a:r>
              <a:rPr lang="en-US" sz="1600" dirty="0" smtClean="0"/>
              <a:t>technologies used by </a:t>
            </a:r>
            <a:r>
              <a:rPr lang="en-US" sz="1600" dirty="0" smtClean="0"/>
              <a:t>caArray</a:t>
            </a:r>
            <a:endParaRPr lang="en-US" sz="1400" dirty="0" smtClean="0">
              <a:ea typeface="ＭＳ Ｐゴシック" charset="-12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smtClean="0"/>
              <a:t>Next generation sequencing assays</a:t>
            </a:r>
            <a:endParaRPr lang="en-US" dirty="0" smtClean="0"/>
          </a:p>
        </p:txBody>
      </p:sp>
      <p:sp>
        <p:nvSpPr>
          <p:cNvPr id="100355" name="Rectangle 3"/>
          <p:cNvSpPr>
            <a:spLocks noGrp="1" noChangeArrowheads="1"/>
          </p:cNvSpPr>
          <p:nvPr>
            <p:ph idx="1"/>
          </p:nvPr>
        </p:nvSpPr>
        <p:spPr/>
        <p:txBody>
          <a:bodyPr/>
          <a:lstStyle/>
          <a:p>
            <a:r>
              <a:rPr lang="en-US" dirty="0" smtClean="0"/>
              <a:t>Priority: High</a:t>
            </a:r>
          </a:p>
          <a:p>
            <a:endParaRPr lang="en-US" dirty="0" smtClean="0"/>
          </a:p>
          <a:p>
            <a:r>
              <a:rPr lang="en-US" dirty="0" smtClean="0"/>
              <a:t>Needs</a:t>
            </a:r>
            <a:endParaRPr lang="en-US" dirty="0" smtClean="0"/>
          </a:p>
          <a:p>
            <a:pPr lvl="1"/>
            <a:r>
              <a:rPr lang="en-US" dirty="0" smtClean="0"/>
              <a:t>Technologies </a:t>
            </a:r>
            <a:r>
              <a:rPr lang="en-US" dirty="0" smtClean="0"/>
              <a:t>like next generation sequencing are</a:t>
            </a:r>
            <a:r>
              <a:rPr lang="en-US" dirty="0" smtClean="0"/>
              <a:t> becoming </a:t>
            </a:r>
            <a:r>
              <a:rPr lang="en-US" dirty="0" smtClean="0"/>
              <a:t>widely </a:t>
            </a:r>
            <a:r>
              <a:rPr lang="en-US" dirty="0" smtClean="0"/>
              <a:t>used </a:t>
            </a:r>
            <a:r>
              <a:rPr lang="en-US" dirty="0" smtClean="0"/>
              <a:t>in the user community that caArray seeks to serve,</a:t>
            </a:r>
            <a:r>
              <a:rPr lang="en-US" dirty="0" smtClean="0"/>
              <a:t> as investigators </a:t>
            </a:r>
            <a:r>
              <a:rPr lang="en-US" dirty="0" smtClean="0"/>
              <a:t>move from microarray experiments to</a:t>
            </a:r>
            <a:r>
              <a:rPr lang="en-US" dirty="0" smtClean="0"/>
              <a:t> newer assay types.</a:t>
            </a:r>
          </a:p>
          <a:p>
            <a:endParaRPr lang="en-US" dirty="0" smtClean="0"/>
          </a:p>
          <a:p>
            <a:r>
              <a:rPr lang="en-US" dirty="0" smtClean="0"/>
              <a:t>Features</a:t>
            </a:r>
          </a:p>
          <a:p>
            <a:pPr lvl="1"/>
            <a:r>
              <a:rPr lang="en-US" dirty="0" smtClean="0"/>
              <a:t>Support the new MAGE-TAB v1.1 SDRF columns (Assay Type and Technology Type) that allow specification of non-microarray assay types.</a:t>
            </a:r>
          </a:p>
          <a:p>
            <a:pPr lvl="1"/>
            <a:r>
              <a:rPr lang="en-US" dirty="0" smtClean="0"/>
              <a:t>Support specification of </a:t>
            </a:r>
            <a:r>
              <a:rPr lang="en-US" dirty="0" err="1" smtClean="0"/>
              <a:t>fastq</a:t>
            </a:r>
            <a:r>
              <a:rPr lang="en-US" dirty="0" smtClean="0"/>
              <a:t> and BAM/SAM files, possibly as links to accessioned files in an external repository like the NCBI Short Read Archive.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smtClean="0"/>
              <a:t>Storing large volumes of data</a:t>
            </a:r>
          </a:p>
        </p:txBody>
      </p:sp>
      <p:sp>
        <p:nvSpPr>
          <p:cNvPr id="100355" name="Rectangle 3"/>
          <p:cNvSpPr>
            <a:spLocks noGrp="1" noChangeArrowheads="1"/>
          </p:cNvSpPr>
          <p:nvPr>
            <p:ph idx="1"/>
          </p:nvPr>
        </p:nvSpPr>
        <p:spPr/>
        <p:txBody>
          <a:bodyPr/>
          <a:lstStyle/>
          <a:p>
            <a:r>
              <a:rPr lang="en-US" dirty="0" smtClean="0"/>
              <a:t>Priority: High</a:t>
            </a:r>
            <a:endParaRPr lang="en-US" dirty="0" smtClean="0"/>
          </a:p>
          <a:p>
            <a:endParaRPr lang="en-US" dirty="0" smtClean="0"/>
          </a:p>
          <a:p>
            <a:r>
              <a:rPr lang="en-US" dirty="0" smtClean="0"/>
              <a:t>Needs</a:t>
            </a:r>
          </a:p>
          <a:p>
            <a:pPr lvl="1"/>
            <a:r>
              <a:rPr lang="en-US" dirty="0" smtClean="0"/>
              <a:t>As the number of experiments in caArray grows, there is a critical need for the application to be able to scale to support large volumes of data. E.g., the TCGA project is now generating next generation sequencing data at the rate of 10 </a:t>
            </a:r>
            <a:r>
              <a:rPr lang="en-US" dirty="0" err="1" smtClean="0"/>
              <a:t>TeraBytes</a:t>
            </a:r>
            <a:r>
              <a:rPr lang="en-US" dirty="0" smtClean="0"/>
              <a:t> per month.</a:t>
            </a:r>
            <a:r>
              <a:rPr lang="en-US" dirty="0" smtClean="0"/>
              <a:t> Not all of this will be stored in caArray, but the storage architecture must </a:t>
            </a:r>
            <a:r>
              <a:rPr lang="en-US" dirty="0" smtClean="0"/>
              <a:t>be</a:t>
            </a:r>
            <a:r>
              <a:rPr lang="en-US" dirty="0" smtClean="0"/>
              <a:t> updated nevertheless.</a:t>
            </a:r>
            <a:endParaRPr lang="en-US" dirty="0" smtClean="0"/>
          </a:p>
          <a:p>
            <a:r>
              <a:rPr lang="en-US" dirty="0" smtClean="0"/>
              <a:t>Features</a:t>
            </a:r>
            <a:endParaRPr lang="en-US" dirty="0" smtClean="0"/>
          </a:p>
          <a:p>
            <a:pPr lvl="1"/>
            <a:r>
              <a:rPr lang="en-US" dirty="0" smtClean="0"/>
              <a:t>Allow storage of data files on the file system instead of the database.</a:t>
            </a:r>
          </a:p>
          <a:p>
            <a:pPr lvl="1"/>
            <a:r>
              <a:rPr lang="en-US" dirty="0" smtClean="0"/>
              <a:t>Support cloud storage of data files, allowing a local installer to configure </a:t>
            </a:r>
            <a:r>
              <a:rPr lang="en-US" dirty="0" smtClean="0"/>
              <a:t>this.</a:t>
            </a:r>
            <a:endParaRPr lang="en-US" dirty="0" smtClean="0"/>
          </a:p>
          <a:p>
            <a:pPr lvl="1"/>
            <a:r>
              <a:rPr lang="en-US" dirty="0" smtClean="0"/>
              <a:t>Prototype storage of parsed data on the file system (using </a:t>
            </a:r>
            <a:r>
              <a:rPr lang="en-US" dirty="0" err="1" smtClean="0"/>
              <a:t>NetCDF</a:t>
            </a:r>
            <a:r>
              <a:rPr lang="en-US" dirty="0" smtClean="0"/>
              <a:t> or similar). Also prototype storage of parsed data in a </a:t>
            </a:r>
            <a:r>
              <a:rPr lang="en-US" dirty="0" err="1" smtClean="0"/>
              <a:t>Postgres</a:t>
            </a:r>
            <a:r>
              <a:rPr lang="en-US" dirty="0" smtClean="0"/>
              <a:t> database. Compare the two options on performance and transaction limits. A migration strategy for existing data will be needed.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smtClean="0"/>
              <a:t>Upload/Import/Download of large data </a:t>
            </a:r>
            <a:r>
              <a:rPr lang="en-US" dirty="0" smtClean="0"/>
              <a:t>sets</a:t>
            </a:r>
            <a:endParaRPr lang="en-US" dirty="0" smtClean="0"/>
          </a:p>
        </p:txBody>
      </p:sp>
      <p:sp>
        <p:nvSpPr>
          <p:cNvPr id="100355" name="Rectangle 3"/>
          <p:cNvSpPr>
            <a:spLocks noGrp="1" noChangeArrowheads="1"/>
          </p:cNvSpPr>
          <p:nvPr>
            <p:ph idx="1"/>
          </p:nvPr>
        </p:nvSpPr>
        <p:spPr/>
        <p:txBody>
          <a:bodyPr/>
          <a:lstStyle/>
          <a:p>
            <a:r>
              <a:rPr lang="en-US" dirty="0" smtClean="0"/>
              <a:t>Priority: High</a:t>
            </a:r>
            <a:endParaRPr lang="en-US" dirty="0" smtClean="0"/>
          </a:p>
          <a:p>
            <a:endParaRPr lang="en-US" dirty="0" smtClean="0"/>
          </a:p>
          <a:p>
            <a:r>
              <a:rPr lang="en-US" dirty="0" smtClean="0"/>
              <a:t>Needs</a:t>
            </a:r>
          </a:p>
          <a:p>
            <a:pPr lvl="1"/>
            <a:r>
              <a:rPr lang="en-US" dirty="0" smtClean="0"/>
              <a:t>Current limitations </a:t>
            </a:r>
            <a:r>
              <a:rPr lang="en-US" dirty="0" smtClean="0"/>
              <a:t>in the user experience during upload, import and download</a:t>
            </a:r>
            <a:r>
              <a:rPr lang="en-US" dirty="0" smtClean="0"/>
              <a:t> create a need for an easy way to </a:t>
            </a:r>
            <a:r>
              <a:rPr lang="en-US" dirty="0" smtClean="0"/>
              <a:t>perform these tasks without a lot of manual effort to “chunk” large data </a:t>
            </a:r>
            <a:r>
              <a:rPr lang="en-US" dirty="0" smtClean="0"/>
              <a:t>sets.</a:t>
            </a:r>
            <a:endParaRPr lang="en-US" dirty="0" smtClean="0"/>
          </a:p>
          <a:p>
            <a:endParaRPr lang="en-US" dirty="0" smtClean="0"/>
          </a:p>
          <a:p>
            <a:r>
              <a:rPr lang="en-US" dirty="0" smtClean="0"/>
              <a:t>Features</a:t>
            </a:r>
          </a:p>
          <a:p>
            <a:pPr lvl="1"/>
            <a:r>
              <a:rPr lang="en-US" dirty="0" smtClean="0"/>
              <a:t>Implement an Upload/Download manager that eliminates the 2GB upload limit and allows </a:t>
            </a:r>
            <a:r>
              <a:rPr lang="en-US" dirty="0" err="1" smtClean="0"/>
              <a:t>resumable</a:t>
            </a:r>
            <a:r>
              <a:rPr lang="en-US" dirty="0" smtClean="0"/>
              <a:t> downloads and transparent </a:t>
            </a:r>
            <a:r>
              <a:rPr lang="en-US" dirty="0" smtClean="0"/>
              <a:t>compression</a:t>
            </a:r>
            <a:r>
              <a:rPr lang="en-US" dirty="0" smtClean="0"/>
              <a:t>.</a:t>
            </a:r>
          </a:p>
          <a:p>
            <a:pPr lvl="1"/>
            <a:r>
              <a:rPr lang="en-US" dirty="0" smtClean="0"/>
              <a:t>[See parsed data storage options</a:t>
            </a:r>
            <a:r>
              <a:rPr lang="en-US" dirty="0" smtClean="0"/>
              <a:t> on the previous slide, </a:t>
            </a:r>
            <a:r>
              <a:rPr lang="en-US" dirty="0" smtClean="0"/>
              <a:t>for ways to eliminate the current 4GB import limit imposed by </a:t>
            </a:r>
            <a:r>
              <a:rPr lang="en-US" dirty="0" err="1" smtClean="0"/>
              <a:t>MySQL</a:t>
            </a:r>
            <a:r>
              <a:rPr lang="en-US" dirty="0" smtClean="0"/>
              <a:t>.</a:t>
            </a:r>
            <a:r>
              <a:rPr lang="en-US" dirty="0" smtClean="0"/>
              <a:t>]</a:t>
            </a:r>
          </a:p>
          <a:p>
            <a:pPr lvl="1"/>
            <a:r>
              <a:rPr lang="en-US" dirty="0" smtClean="0"/>
              <a:t>Add better Import Queue management, including the ability to see the position of your import in the queue and the ability to cancel an </a:t>
            </a:r>
            <a:r>
              <a:rPr lang="en-US" dirty="0" smtClean="0"/>
              <a:t>import</a:t>
            </a:r>
            <a:r>
              <a:rPr lang="en-US" dirty="0" smtClean="0"/>
              <a:t>. </a:t>
            </a: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smtClean="0"/>
              <a:t>User roles/privileges, collaboration groups</a:t>
            </a:r>
            <a:endParaRPr lang="en-US" dirty="0" smtClean="0"/>
          </a:p>
        </p:txBody>
      </p:sp>
      <p:sp>
        <p:nvSpPr>
          <p:cNvPr id="100355" name="Rectangle 3"/>
          <p:cNvSpPr>
            <a:spLocks noGrp="1" noChangeArrowheads="1"/>
          </p:cNvSpPr>
          <p:nvPr>
            <p:ph idx="1"/>
          </p:nvPr>
        </p:nvSpPr>
        <p:spPr/>
        <p:txBody>
          <a:bodyPr/>
          <a:lstStyle/>
          <a:p>
            <a:r>
              <a:rPr lang="en-US" dirty="0" smtClean="0"/>
              <a:t>Priority:</a:t>
            </a:r>
            <a:r>
              <a:rPr lang="en-US" dirty="0" smtClean="0"/>
              <a:t> Medium</a:t>
            </a:r>
          </a:p>
          <a:p>
            <a:endParaRPr lang="en-US" dirty="0" smtClean="0"/>
          </a:p>
          <a:p>
            <a:r>
              <a:rPr lang="en-US" dirty="0" smtClean="0"/>
              <a:t>Needs</a:t>
            </a:r>
          </a:p>
          <a:p>
            <a:pPr lvl="1"/>
            <a:r>
              <a:rPr lang="en-US" dirty="0" smtClean="0"/>
              <a:t>User community feedback has </a:t>
            </a:r>
            <a:r>
              <a:rPr lang="en-US" dirty="0" smtClean="0"/>
              <a:t>revealed that</a:t>
            </a:r>
            <a:r>
              <a:rPr lang="en-US" dirty="0" smtClean="0"/>
              <a:t> they would like to be able to provision different user roles in order to control </a:t>
            </a:r>
            <a:r>
              <a:rPr lang="en-US" dirty="0" smtClean="0"/>
              <a:t>access to</a:t>
            </a:r>
            <a:r>
              <a:rPr lang="en-US" dirty="0" smtClean="0"/>
              <a:t> subsets of data </a:t>
            </a:r>
            <a:r>
              <a:rPr lang="en-US" dirty="0" smtClean="0"/>
              <a:t>and/or features in the application</a:t>
            </a:r>
            <a:r>
              <a:rPr lang="en-US" dirty="0" smtClean="0"/>
              <a:t>.</a:t>
            </a:r>
          </a:p>
          <a:p>
            <a:pPr lvl="1"/>
            <a:r>
              <a:rPr lang="en-US" dirty="0" smtClean="0"/>
              <a:t>T</a:t>
            </a:r>
            <a:r>
              <a:rPr lang="en-US" dirty="0" smtClean="0"/>
              <a:t>here </a:t>
            </a:r>
            <a:r>
              <a:rPr lang="en-US" dirty="0" smtClean="0"/>
              <a:t>are known problems with visibility of files to collaboration </a:t>
            </a:r>
            <a:r>
              <a:rPr lang="en-US" dirty="0" smtClean="0"/>
              <a:t>groups.</a:t>
            </a:r>
            <a:endParaRPr lang="en-US" dirty="0" smtClean="0"/>
          </a:p>
          <a:p>
            <a:endParaRPr lang="en-US" dirty="0" smtClean="0"/>
          </a:p>
          <a:p>
            <a:r>
              <a:rPr lang="en-US" dirty="0" smtClean="0"/>
              <a:t>Features</a:t>
            </a:r>
          </a:p>
          <a:p>
            <a:pPr lvl="1"/>
            <a:r>
              <a:rPr lang="en-US" dirty="0" smtClean="0"/>
              <a:t>Gather requirements around what user roles and privileges are needed, and what portions of the</a:t>
            </a:r>
            <a:r>
              <a:rPr lang="en-US" dirty="0" smtClean="0"/>
              <a:t> application/</a:t>
            </a:r>
            <a:r>
              <a:rPr lang="en-US" dirty="0" smtClean="0"/>
              <a:t>data need to be restricted based on </a:t>
            </a:r>
            <a:r>
              <a:rPr lang="en-US" dirty="0" smtClean="0"/>
              <a:t>role.</a:t>
            </a:r>
          </a:p>
          <a:p>
            <a:pPr lvl="1"/>
            <a:r>
              <a:rPr lang="en-US" dirty="0" smtClean="0"/>
              <a:t>The fix to </a:t>
            </a:r>
            <a:r>
              <a:rPr lang="en-US" dirty="0" err="1" smtClean="0"/>
              <a:t>Gforge</a:t>
            </a:r>
            <a:r>
              <a:rPr lang="en-US" dirty="0" smtClean="0"/>
              <a:t> #14630 would ensure that collaborators with the appropriate privileges would have</a:t>
            </a:r>
            <a:r>
              <a:rPr lang="en-US" dirty="0" smtClean="0"/>
              <a:t> access </a:t>
            </a:r>
            <a:r>
              <a:rPr lang="en-US" dirty="0" smtClean="0"/>
              <a:t>to uploaded-but-not-yet-imported </a:t>
            </a:r>
            <a:r>
              <a:rPr lang="en-US" dirty="0" smtClean="0"/>
              <a:t>files.</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smtClean="0"/>
              <a:t>Grid security</a:t>
            </a:r>
            <a:endParaRPr lang="en-US" dirty="0" smtClean="0"/>
          </a:p>
        </p:txBody>
      </p:sp>
      <p:sp>
        <p:nvSpPr>
          <p:cNvPr id="100355" name="Rectangle 3"/>
          <p:cNvSpPr>
            <a:spLocks noGrp="1" noChangeArrowheads="1"/>
          </p:cNvSpPr>
          <p:nvPr>
            <p:ph idx="1"/>
          </p:nvPr>
        </p:nvSpPr>
        <p:spPr/>
        <p:txBody>
          <a:bodyPr/>
          <a:lstStyle/>
          <a:p>
            <a:r>
              <a:rPr lang="en-US" dirty="0" smtClean="0"/>
              <a:t>Priority: Medium</a:t>
            </a:r>
          </a:p>
          <a:p>
            <a:endParaRPr lang="en-US" dirty="0" smtClean="0"/>
          </a:p>
          <a:p>
            <a:r>
              <a:rPr lang="en-US" dirty="0" smtClean="0"/>
              <a:t>Needs</a:t>
            </a:r>
          </a:p>
          <a:p>
            <a:pPr lvl="1"/>
            <a:r>
              <a:rPr lang="en-US" dirty="0" smtClean="0"/>
              <a:t>I</a:t>
            </a:r>
            <a:r>
              <a:rPr lang="en-US" dirty="0" smtClean="0"/>
              <a:t>nvokers of the caArray programmatic Grid APIs (e.g., analysis applications like geWorkbench and GenePattern) are restricted to public data, because the Grid APIs do not support Grid security. Supporting Grid user login is essential to meet the NCI CBIIT infrastructure requirements.</a:t>
            </a:r>
            <a:endParaRPr lang="en-US" dirty="0" smtClean="0"/>
          </a:p>
          <a:p>
            <a:r>
              <a:rPr lang="en-US" dirty="0" smtClean="0"/>
              <a:t>Features</a:t>
            </a:r>
          </a:p>
          <a:p>
            <a:pPr lvl="1"/>
            <a:r>
              <a:rPr lang="en-US" dirty="0" smtClean="0"/>
              <a:t>Design a Grid security enabled application and API. Components would include migration of current user accounts to Grid accounts using CGMM, allowing local installers to configure their preference for Grid security versus local security, and implementing Grid authentication in the remote Java (EJB) </a:t>
            </a:r>
            <a:r>
              <a:rPr lang="en-US" dirty="0" smtClean="0"/>
              <a:t>API</a:t>
            </a:r>
            <a:r>
              <a:rPr lang="en-US" dirty="0" smtClean="0"/>
              <a:t>. </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smtClean="0"/>
              <a:t>Tech stack upgrades</a:t>
            </a:r>
            <a:endParaRPr lang="en-US" dirty="0" smtClean="0"/>
          </a:p>
        </p:txBody>
      </p:sp>
      <p:sp>
        <p:nvSpPr>
          <p:cNvPr id="100355" name="Rectangle 3"/>
          <p:cNvSpPr>
            <a:spLocks noGrp="1" noChangeArrowheads="1"/>
          </p:cNvSpPr>
          <p:nvPr>
            <p:ph idx="1"/>
          </p:nvPr>
        </p:nvSpPr>
        <p:spPr/>
        <p:txBody>
          <a:bodyPr/>
          <a:lstStyle/>
          <a:p>
            <a:r>
              <a:rPr lang="en-US" dirty="0" smtClean="0"/>
              <a:t>Priority: High</a:t>
            </a:r>
          </a:p>
          <a:p>
            <a:endParaRPr lang="en-US" dirty="0" smtClean="0"/>
          </a:p>
          <a:p>
            <a:r>
              <a:rPr lang="en-US" dirty="0" smtClean="0"/>
              <a:t>Needs</a:t>
            </a:r>
          </a:p>
          <a:p>
            <a:pPr lvl="1"/>
            <a:r>
              <a:rPr lang="en-US" dirty="0" smtClean="0"/>
              <a:t>Several </a:t>
            </a:r>
            <a:r>
              <a:rPr lang="en-US" dirty="0" smtClean="0"/>
              <a:t>of the technologies used by caArray are becoming dated, and there is an urgent need to upgrade </a:t>
            </a:r>
            <a:r>
              <a:rPr lang="en-US" dirty="0" smtClean="0"/>
              <a:t>them.</a:t>
            </a:r>
            <a:endParaRPr lang="en-US" dirty="0" smtClean="0"/>
          </a:p>
          <a:p>
            <a:endParaRPr lang="en-US" dirty="0" smtClean="0"/>
          </a:p>
          <a:p>
            <a:r>
              <a:rPr lang="en-US" dirty="0" smtClean="0"/>
              <a:t>Features</a:t>
            </a:r>
          </a:p>
          <a:p>
            <a:pPr lvl="1"/>
            <a:r>
              <a:rPr lang="en-US" dirty="0" smtClean="0"/>
              <a:t>Upgrade the application server to </a:t>
            </a:r>
            <a:r>
              <a:rPr lang="en-US" dirty="0" err="1" smtClean="0"/>
              <a:t>Jboss</a:t>
            </a:r>
            <a:r>
              <a:rPr lang="en-US" dirty="0" smtClean="0"/>
              <a:t> 5.1</a:t>
            </a:r>
          </a:p>
          <a:p>
            <a:pPr lvl="1"/>
            <a:r>
              <a:rPr lang="en-US" dirty="0" smtClean="0"/>
              <a:t>Upgrade to Java 6</a:t>
            </a:r>
          </a:p>
          <a:p>
            <a:pPr lvl="1"/>
            <a:r>
              <a:rPr lang="en-US" dirty="0" smtClean="0"/>
              <a:t>Upgrade to </a:t>
            </a:r>
            <a:r>
              <a:rPr lang="en-US" dirty="0" err="1" smtClean="0"/>
              <a:t>MySQL</a:t>
            </a:r>
            <a:r>
              <a:rPr lang="en-US" dirty="0" smtClean="0"/>
              <a:t> 5.1</a:t>
            </a:r>
          </a:p>
          <a:p>
            <a:pPr lvl="1"/>
            <a:r>
              <a:rPr lang="en-US" dirty="0" smtClean="0"/>
              <a:t>Upgrade to BDA 1.7</a:t>
            </a: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p:txBody>
          <a:bodyPr/>
          <a:lstStyle/>
          <a:p>
            <a:pPr eaLnBrk="1" hangingPunct="1"/>
            <a:r>
              <a:rPr lang="en-US" dirty="0" smtClean="0">
                <a:ea typeface="ＭＳ Ｐゴシック" charset="-128"/>
              </a:rPr>
              <a:t>2.5.0 on the wiki</a:t>
            </a:r>
            <a:endParaRPr lang="en-US" dirty="0" smtClean="0">
              <a:ea typeface="ＭＳ Ｐゴシック" charset="-128"/>
            </a:endParaRPr>
          </a:p>
        </p:txBody>
      </p:sp>
      <p:sp>
        <p:nvSpPr>
          <p:cNvPr id="100355" name="Rectangle 3"/>
          <p:cNvSpPr>
            <a:spLocks noGrp="1" noChangeArrowheads="1"/>
          </p:cNvSpPr>
          <p:nvPr>
            <p:ph type="body" idx="4294967295"/>
          </p:nvPr>
        </p:nvSpPr>
        <p:spPr/>
        <p:txBody>
          <a:bodyPr/>
          <a:lstStyle/>
          <a:p>
            <a:pPr eaLnBrk="1" hangingPunct="1"/>
            <a:r>
              <a:rPr lang="en-US" sz="2200" dirty="0" smtClean="0">
                <a:ea typeface="ＭＳ Ｐゴシック" charset="-128"/>
              </a:rPr>
              <a:t>caArray 2.5.0 on the NCI wiki</a:t>
            </a:r>
          </a:p>
          <a:p>
            <a:pPr lvl="1" eaLnBrk="1" hangingPunct="1"/>
            <a:r>
              <a:rPr lang="en-US" sz="1400" dirty="0" smtClean="0">
                <a:hlinkClick r:id="rId3"/>
              </a:rPr>
              <a:t>https://wiki.nci.nih.gov/display/caArray2project/2.5.0+Project+Plan</a:t>
            </a:r>
            <a:endParaRPr lang="en-US" sz="14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10228</TotalTime>
  <Words>772</Words>
  <Application>Microsoft Macintosh PowerPoint</Application>
  <PresentationFormat>On-screen Show (4:3)</PresentationFormat>
  <Paragraphs>71</Paragraphs>
  <Slides>9</Slides>
  <Notes>9</Notes>
  <HiddenSlides>0</HiddenSlides>
  <MMClips>0</MMClips>
  <ScaleCrop>false</ScaleCrop>
  <HeadingPairs>
    <vt:vector size="4" baseType="variant">
      <vt:variant>
        <vt:lpstr>Design Template</vt:lpstr>
      </vt:variant>
      <vt:variant>
        <vt:i4>1</vt:i4>
      </vt:variant>
      <vt:variant>
        <vt:lpstr>Slide Titles</vt:lpstr>
      </vt:variant>
      <vt:variant>
        <vt:i4>9</vt:i4>
      </vt:variant>
    </vt:vector>
  </HeadingPairs>
  <TitlesOfParts>
    <vt:vector size="10" baseType="lpstr">
      <vt:lpstr>Default Design</vt:lpstr>
      <vt:lpstr>caArray 2.5.0 Vision    October 4, 2010      </vt:lpstr>
      <vt:lpstr>Overview</vt:lpstr>
      <vt:lpstr>Next generation sequencing assays</vt:lpstr>
      <vt:lpstr>Storing large volumes of data</vt:lpstr>
      <vt:lpstr>Upload/Import/Download of large data sets</vt:lpstr>
      <vt:lpstr>User roles/privileges, collaboration groups</vt:lpstr>
      <vt:lpstr>Grid security</vt:lpstr>
      <vt:lpstr>Tech stack upgrades</vt:lpstr>
      <vt:lpstr>2.5.0 on the wiki</vt:lpstr>
    </vt:vector>
  </TitlesOfParts>
  <Manager/>
  <Company>5AM Solutions, Inc.</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caArray Model</dc:title>
  <dc:subject>caArray Model</dc:subject>
  <dc:creator>Rashmi Srinivasa</dc:creator>
  <cp:keywords/>
  <dc:description/>
  <cp:lastModifiedBy>Rashmi Srinivasa</cp:lastModifiedBy>
  <cp:revision>1048</cp:revision>
  <dcterms:created xsi:type="dcterms:W3CDTF">2010-10-04T19:11:11Z</dcterms:created>
  <dcterms:modified xsi:type="dcterms:W3CDTF">2010-10-04T19:50:09Z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