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334" r:id="rId3"/>
    <p:sldId id="338" r:id="rId4"/>
    <p:sldId id="339" r:id="rId5"/>
    <p:sldId id="340" r:id="rId6"/>
    <p:sldId id="341" r:id="rId7"/>
    <p:sldId id="336" r:id="rId8"/>
    <p:sldId id="337" r:id="rId9"/>
    <p:sldId id="26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FE1FF"/>
    <a:srgbClr val="339933"/>
    <a:srgbClr val="DDDDDD"/>
    <a:srgbClr val="990000"/>
    <a:srgbClr val="00AAF6"/>
    <a:srgbClr val="21BAFF"/>
    <a:srgbClr val="FF9900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 autoAdjust="0"/>
    <p:restoredTop sz="93864" autoAdjust="0"/>
  </p:normalViewPr>
  <p:slideViewPr>
    <p:cSldViewPr>
      <p:cViewPr varScale="1">
        <p:scale>
          <a:sx n="165" d="100"/>
          <a:sy n="165" d="100"/>
        </p:scale>
        <p:origin x="-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1E9F1-3EC1-6444-B428-4F8E6DCDED3B}" type="datetimeFigureOut">
              <a:rPr lang="en-US" smtClean="0"/>
              <a:pPr/>
              <a:t>2/9/11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CAB7-9832-0C4A-90D1-4E8344E2D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6414EE-5FEC-44CE-9636-6FD906FDDE7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09DBB8-EDF7-43E0-9E7D-03C0EF1C3330}" type="slidenum">
              <a:rPr lang="en-US" sz="1200"/>
              <a:pPr algn="r"/>
              <a:t>1</a:t>
            </a:fld>
            <a:endParaRPr lang="en-US" sz="1200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 descr="Title_slide_noba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4" descr="Picture1"/>
          <p:cNvPicPr>
            <a:picLocks noChangeAspect="1" noChangeArrowheads="1"/>
          </p:cNvPicPr>
          <p:nvPr userDrawn="1"/>
        </p:nvPicPr>
        <p:blipFill>
          <a:blip r:embed="rId3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0"/>
            <a:ext cx="1847850" cy="6705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0"/>
            <a:ext cx="5391150" cy="6705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524000"/>
            <a:ext cx="3619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Picture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0"/>
            <a:ext cx="7391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24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59" r:id="rId2"/>
    <p:sldLayoutId id="2147484360" r:id="rId3"/>
    <p:sldLayoutId id="2147484361" r:id="rId4"/>
    <p:sldLayoutId id="2147484362" r:id="rId5"/>
    <p:sldLayoutId id="2147484363" r:id="rId6"/>
    <p:sldLayoutId id="2147484364" r:id="rId7"/>
    <p:sldLayoutId id="2147484365" r:id="rId8"/>
    <p:sldLayoutId id="2147484366" r:id="rId9"/>
    <p:sldLayoutId id="2147484367" r:id="rId10"/>
    <p:sldLayoutId id="214748436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6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abig-kc.nci.nih.gov/Molecular/foru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ChangeArrowheads="1"/>
          </p:cNvSpPr>
          <p:nvPr/>
        </p:nvSpPr>
        <p:spPr bwMode="white">
          <a:xfrm>
            <a:off x="4953000" y="21336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3600" b="1" dirty="0">
                <a:solidFill>
                  <a:schemeClr val="accent2"/>
                </a:solidFill>
                <a:latin typeface="Arial Narrow" charset="0"/>
              </a:rPr>
              <a:t>caArray User Community Meeting</a:t>
            </a:r>
          </a:p>
        </p:txBody>
      </p:sp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5486400" y="3657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rgbClr val="CC0000"/>
              </a:buClr>
            </a:pPr>
            <a:r>
              <a:rPr lang="en-US" sz="2100" dirty="0">
                <a:latin typeface="Arial Narrow" charset="0"/>
              </a:rPr>
              <a:t>2.2.0 Feature Overview and Review of MAGE-TAB Update and Export Specification</a:t>
            </a:r>
          </a:p>
        </p:txBody>
      </p:sp>
      <p:pic>
        <p:nvPicPr>
          <p:cNvPr id="14340" name="Picture 22" descr="Title_slide_no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4" descr="Picture1"/>
          <p:cNvPicPr>
            <a:picLocks noChangeAspect="1" noChangeArrowheads="1"/>
          </p:cNvPicPr>
          <p:nvPr/>
        </p:nvPicPr>
        <p:blipFill>
          <a:blip r:embed="rId4"/>
          <a:srcRect r="85001"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Title 9"/>
          <p:cNvSpPr>
            <a:spLocks noGrp="1"/>
          </p:cNvSpPr>
          <p:nvPr>
            <p:ph type="ctrTitle"/>
          </p:nvPr>
        </p:nvSpPr>
        <p:spPr>
          <a:xfrm>
            <a:off x="4495800" y="2209800"/>
            <a:ext cx="46482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ea typeface="ＭＳ Ｐゴシック" charset="-128"/>
              </a:rPr>
              <a:t>caArray Update: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File Storage and </a:t>
            </a:r>
            <a:r>
              <a:rPr lang="en-US" dirty="0" err="1" smtClean="0">
                <a:ea typeface="ＭＳ Ｐゴシック" charset="-128"/>
              </a:rPr>
              <a:t>Plugin</a:t>
            </a:r>
            <a:r>
              <a:rPr lang="en-US" dirty="0" smtClean="0">
                <a:ea typeface="ＭＳ Ｐゴシック" charset="-128"/>
              </a:rPr>
              <a:t> Architecture 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  <a:t/>
            </a:r>
            <a:br>
              <a:rPr lang="en-US" sz="2100" dirty="0" smtClean="0">
                <a:solidFill>
                  <a:schemeClr val="tx1"/>
                </a:solidFill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ICR-WS Meeting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>February 9, 2011</a:t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Arial" charset="0"/>
                <a:ea typeface="ＭＳ Ｐゴシック" charset="-128"/>
              </a:rPr>
            </a:br>
            <a:r>
              <a:rPr lang="en-US" dirty="0" smtClean="0">
                <a:solidFill>
                  <a:schemeClr val="bg2"/>
                </a:solidFill>
                <a:ea typeface="ＭＳ Ｐゴシック" charset="-128"/>
              </a:rPr>
              <a:t/>
            </a:r>
            <a:br>
              <a:rPr lang="en-US" dirty="0" smtClean="0">
                <a:solidFill>
                  <a:schemeClr val="bg2"/>
                </a:solidFill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/>
            </a:r>
            <a:br>
              <a:rPr lang="en-US" dirty="0" smtClean="0">
                <a:ea typeface="ＭＳ Ｐゴシック" charset="-128"/>
              </a:rPr>
            </a:b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Next Releases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2.4.0.2 patch release</a:t>
            </a:r>
          </a:p>
          <a:p>
            <a:pPr lvl="1" eaLnBrk="1" hangingPunct="1"/>
            <a:r>
              <a:rPr lang="en-US" sz="1600" dirty="0" smtClean="0"/>
              <a:t>Fixes memory problem with imports of large array designs (&gt;100,000 design elements)</a:t>
            </a:r>
          </a:p>
          <a:p>
            <a:pPr lvl="1" eaLnBrk="1" hangingPunct="1"/>
            <a:r>
              <a:rPr lang="en-US" sz="1600" dirty="0" smtClean="0"/>
              <a:t>Fixes problem where Illumina data values are not associated to probes</a:t>
            </a:r>
          </a:p>
          <a:p>
            <a:pPr lvl="1" eaLnBrk="1" hangingPunct="1"/>
            <a:r>
              <a:rPr lang="en-US" sz="1600" dirty="0" smtClean="0"/>
              <a:t>Supports N/A values in copy number data</a:t>
            </a:r>
          </a:p>
          <a:p>
            <a:pPr lvl="1" eaLnBrk="1" hangingPunct="1"/>
            <a:r>
              <a:rPr lang="en-US" sz="1600" dirty="0" smtClean="0"/>
              <a:t>Fixes problems with upgrade installers</a:t>
            </a:r>
          </a:p>
          <a:p>
            <a:pPr eaLnBrk="1" hangingPunct="1"/>
            <a:r>
              <a:rPr lang="en-US" sz="2400" dirty="0" smtClean="0"/>
              <a:t>2.5.0 main themes</a:t>
            </a:r>
          </a:p>
          <a:p>
            <a:pPr lvl="1" eaLnBrk="1" hangingPunct="1"/>
            <a:r>
              <a:rPr lang="en-US" sz="1600" dirty="0" smtClean="0"/>
              <a:t>Support easier import of large data sets without having to break them into batches</a:t>
            </a:r>
          </a:p>
          <a:p>
            <a:pPr lvl="1" eaLnBrk="1" hangingPunct="1"/>
            <a:r>
              <a:rPr lang="en-US" sz="1600" dirty="0" smtClean="0"/>
              <a:t>Introduce a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architecture that supports the addition of new parsers</a:t>
            </a:r>
          </a:p>
          <a:p>
            <a:pPr lvl="1" eaLnBrk="1" hangingPunct="1"/>
            <a:r>
              <a:rPr lang="en-US" sz="1600" dirty="0" smtClean="0"/>
              <a:t>Support easier upload of large file sets</a:t>
            </a:r>
          </a:p>
          <a:p>
            <a:pPr lvl="1" eaLnBrk="1" hangingPunct="1"/>
            <a:r>
              <a:rPr lang="en-US" sz="1600" dirty="0" smtClean="0"/>
              <a:t>Update the technology stack (</a:t>
            </a:r>
            <a:r>
              <a:rPr lang="en-US" sz="1600" dirty="0" err="1" smtClean="0"/>
              <a:t>Jboss</a:t>
            </a:r>
            <a:r>
              <a:rPr lang="en-US" sz="1600" dirty="0" smtClean="0"/>
              <a:t> 5.1, </a:t>
            </a:r>
            <a:r>
              <a:rPr lang="en-US" sz="1600" dirty="0" err="1" smtClean="0"/>
              <a:t>MySQL</a:t>
            </a:r>
            <a:r>
              <a:rPr lang="en-US" sz="1600" dirty="0" smtClean="0"/>
              <a:t> 5.1, BDA 1.7, Java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Plugin Architecture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Introduce extension points that allow new functionality to be added to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without requiring a new application release</a:t>
            </a:r>
          </a:p>
          <a:p>
            <a:pPr eaLnBrk="1" hangingPunct="1"/>
            <a:r>
              <a:rPr lang="en-US" sz="2400" dirty="0" smtClean="0"/>
              <a:t>Based on widely adopted </a:t>
            </a:r>
            <a:r>
              <a:rPr lang="en-US" sz="2400" dirty="0" err="1" smtClean="0"/>
              <a:t>OSGi</a:t>
            </a:r>
            <a:r>
              <a:rPr lang="en-US" sz="2400" dirty="0" smtClean="0"/>
              <a:t> industry standard, and leverages </a:t>
            </a:r>
            <a:r>
              <a:rPr lang="en-US" sz="2400" dirty="0" err="1" smtClean="0"/>
              <a:t>Atlassian’s</a:t>
            </a:r>
            <a:r>
              <a:rPr lang="en-US" sz="2400" dirty="0" smtClean="0"/>
              <a:t> (JIRA, Confluence) plugin framework</a:t>
            </a:r>
          </a:p>
          <a:p>
            <a:pPr eaLnBrk="1" hangingPunct="1"/>
            <a:r>
              <a:rPr lang="en-US" sz="2400" dirty="0" smtClean="0"/>
              <a:t>Plugins can be hot-deployed into a running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instance and are instantly picked up and incorporated into the application</a:t>
            </a:r>
          </a:p>
          <a:p>
            <a:pPr eaLnBrk="1" hangingPunct="1"/>
            <a:r>
              <a:rPr lang="en-US" sz="2400" dirty="0" smtClean="0"/>
              <a:t>Initial implementation (in 2.5.0) will have two extension points:</a:t>
            </a:r>
          </a:p>
          <a:p>
            <a:pPr lvl="1" eaLnBrk="1" hangingPunct="1"/>
            <a:r>
              <a:rPr lang="en-US" sz="1600" dirty="0" smtClean="0"/>
              <a:t>Array Platform Support</a:t>
            </a:r>
          </a:p>
          <a:p>
            <a:pPr lvl="1" eaLnBrk="1" hangingPunct="1"/>
            <a:r>
              <a:rPr lang="en-US" sz="1600" dirty="0" smtClean="0"/>
              <a:t>Data Storage Mechanism</a:t>
            </a:r>
          </a:p>
          <a:p>
            <a:pPr eaLnBrk="1" hangingPunct="1"/>
            <a:r>
              <a:rPr lang="en-US" sz="2400" dirty="0" smtClean="0"/>
              <a:t>Future extension points could allow extending UI or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Array Platform Plugins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295400"/>
            <a:ext cx="7391400" cy="556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 array platform plugin provides support for import of design and data files for a particular microarray platform. This includes:</a:t>
            </a:r>
          </a:p>
          <a:p>
            <a:pPr lvl="1" eaLnBrk="1" hangingPunct="1"/>
            <a:r>
              <a:rPr lang="en-US" sz="1600" dirty="0" smtClean="0"/>
              <a:t>Defining the file types associated with the platform</a:t>
            </a:r>
          </a:p>
          <a:p>
            <a:pPr lvl="1" eaLnBrk="1" hangingPunct="1"/>
            <a:r>
              <a:rPr lang="en-US" sz="1600" dirty="0" smtClean="0"/>
              <a:t>Defining the </a:t>
            </a:r>
            <a:r>
              <a:rPr lang="en-US" sz="1600" dirty="0" err="1" smtClean="0"/>
              <a:t>quantitation</a:t>
            </a:r>
            <a:r>
              <a:rPr lang="en-US" sz="1600" dirty="0" smtClean="0"/>
              <a:t> types for the various designs for the platform</a:t>
            </a:r>
          </a:p>
          <a:p>
            <a:pPr lvl="1" eaLnBrk="1" hangingPunct="1"/>
            <a:r>
              <a:rPr lang="en-US" sz="1600" dirty="0" smtClean="0"/>
              <a:t>Providing parsers for the various design file formats for the platform</a:t>
            </a:r>
          </a:p>
          <a:p>
            <a:pPr lvl="1" eaLnBrk="1" hangingPunct="1"/>
            <a:r>
              <a:rPr lang="en-US" sz="1600" dirty="0" smtClean="0"/>
              <a:t>Providing parsers for the various data file formats for the platform</a:t>
            </a:r>
          </a:p>
          <a:p>
            <a:pPr eaLnBrk="1" hangingPunct="1"/>
            <a:r>
              <a:rPr lang="en-US" sz="2400" dirty="0" smtClean="0"/>
              <a:t>A platform plugin can also add supported for new “imported, not parsed” design and data file formats</a:t>
            </a:r>
          </a:p>
          <a:p>
            <a:pPr eaLnBrk="1" hangingPunct="1"/>
            <a:r>
              <a:rPr lang="en-US" sz="2400" dirty="0" smtClean="0"/>
              <a:t>Currently still limited to microarray-based assays (not next-gen or others), but may expand that in future (post 2.5.0)</a:t>
            </a:r>
          </a:p>
          <a:p>
            <a:pPr eaLnBrk="1" hangingPunct="1"/>
            <a:r>
              <a:rPr lang="en-US" sz="2400" dirty="0" smtClean="0"/>
              <a:t>Goal is to minimize coupling of platform plugins to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to enable reuse in other applications</a:t>
            </a:r>
          </a:p>
          <a:p>
            <a:pPr eaLnBrk="1" hangingPunct="1"/>
            <a:r>
              <a:rPr lang="en-US" sz="2400" dirty="0" smtClean="0"/>
              <a:t>Currently supported platforms will be extracted as plugins that are bundled with a standard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distribution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Data Storage Engine Plugins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295400"/>
            <a:ext cx="7391400" cy="556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data storage engine plugin provides support for storing large blocks of data (“blobs”)</a:t>
            </a:r>
          </a:p>
          <a:p>
            <a:pPr eaLnBrk="1" hangingPunct="1"/>
            <a:r>
              <a:rPr lang="en-US" sz="2400" dirty="0" smtClean="0"/>
              <a:t>Used in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to store both raw file data and parsed array data (serialized using some mechanism like </a:t>
            </a:r>
            <a:r>
              <a:rPr lang="en-US" sz="2400" dirty="0" err="1" smtClean="0"/>
              <a:t>NetCDF</a:t>
            </a:r>
            <a:r>
              <a:rPr lang="en-US" sz="2400" dirty="0" smtClean="0"/>
              <a:t> or Java Serialization)</a:t>
            </a:r>
          </a:p>
          <a:p>
            <a:pPr lvl="1" eaLnBrk="1" hangingPunct="1"/>
            <a:r>
              <a:rPr lang="en-US" sz="1600" dirty="0" smtClean="0"/>
              <a:t>Can configure different storage engines for raw and parsed data</a:t>
            </a:r>
          </a:p>
          <a:p>
            <a:pPr lvl="1" eaLnBrk="1" hangingPunct="1"/>
            <a:r>
              <a:rPr lang="en-US" sz="1600" dirty="0" err="1" smtClean="0"/>
              <a:t>caArray</a:t>
            </a:r>
            <a:r>
              <a:rPr lang="en-US" sz="1600" dirty="0" smtClean="0"/>
              <a:t> application now only stores handles for data blocks, and is thus completely decoupled from how the data is stored</a:t>
            </a:r>
          </a:p>
          <a:p>
            <a:pPr eaLnBrk="1" hangingPunct="1"/>
            <a:r>
              <a:rPr lang="en-US" sz="2400" dirty="0" err="1" smtClean="0"/>
              <a:t>caArray</a:t>
            </a:r>
            <a:r>
              <a:rPr lang="en-US" sz="2400" dirty="0" smtClean="0"/>
              <a:t> will initially provide two storage engine plugins</a:t>
            </a:r>
          </a:p>
          <a:p>
            <a:pPr lvl="1" eaLnBrk="1" hangingPunct="1"/>
            <a:r>
              <a:rPr lang="en-US" sz="1600" dirty="0" err="1" smtClean="0"/>
              <a:t>MySQL</a:t>
            </a:r>
            <a:r>
              <a:rPr lang="en-US" sz="1600" dirty="0" smtClean="0"/>
              <a:t> database-based storage (replicating current functionality)</a:t>
            </a:r>
          </a:p>
          <a:p>
            <a:pPr lvl="1" eaLnBrk="1" hangingPunct="1"/>
            <a:r>
              <a:rPr lang="en-US" sz="1600" dirty="0" err="1" smtClean="0"/>
              <a:t>Filesystem</a:t>
            </a:r>
            <a:r>
              <a:rPr lang="en-US" sz="1600" dirty="0" smtClean="0"/>
              <a:t>-based storage</a:t>
            </a:r>
          </a:p>
          <a:p>
            <a:pPr eaLnBrk="1" hangingPunct="1"/>
            <a:r>
              <a:rPr lang="en-US" sz="2400" dirty="0" smtClean="0"/>
              <a:t>Can be used to create other storage implementations, providing better scalability options</a:t>
            </a:r>
          </a:p>
          <a:p>
            <a:pPr lvl="1" eaLnBrk="1" hangingPunct="1"/>
            <a:r>
              <a:rPr lang="en-US" sz="1600" dirty="0" smtClean="0"/>
              <a:t>Amazon S3 / Other Cloud, </a:t>
            </a:r>
            <a:r>
              <a:rPr lang="en-US" sz="1600" dirty="0" err="1" smtClean="0"/>
              <a:t>PostgreSql</a:t>
            </a:r>
            <a:r>
              <a:rPr lang="en-US" sz="1600" dirty="0" smtClean="0"/>
              <a:t>, </a:t>
            </a:r>
            <a:r>
              <a:rPr lang="en-US" sz="1600" dirty="0" err="1" smtClean="0"/>
              <a:t>HadoopDB</a:t>
            </a:r>
            <a:r>
              <a:rPr lang="en-US" sz="1600" dirty="0" smtClean="0"/>
              <a:t>, etc</a:t>
            </a:r>
          </a:p>
          <a:p>
            <a:pPr eaLnBrk="1" hangingPunct="1"/>
            <a:r>
              <a:rPr lang="en-US" sz="2400" dirty="0" smtClean="0"/>
              <a:t>Again, goal is to minimize coupling to </a:t>
            </a:r>
            <a:r>
              <a:rPr lang="en-US" sz="2400" dirty="0" err="1" smtClean="0"/>
              <a:t>caArray</a:t>
            </a:r>
            <a:r>
              <a:rPr lang="en-US" sz="2400" dirty="0" smtClean="0"/>
              <a:t> for max reuse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3505200"/>
            <a:ext cx="2958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DEMO!</a:t>
            </a:r>
            <a:endParaRPr lang="en-US" sz="6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of large data sets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Allow storage of data files on the file system instead of the database.</a:t>
            </a:r>
          </a:p>
          <a:p>
            <a:pPr lvl="1"/>
            <a:r>
              <a:rPr lang="en-US" dirty="0" smtClean="0"/>
              <a:t>Support future cloud storage of data files, allowing a local installer to configure this.</a:t>
            </a:r>
          </a:p>
          <a:p>
            <a:pPr lvl="1"/>
            <a:r>
              <a:rPr lang="en-US" dirty="0" smtClean="0"/>
              <a:t>Prototype 2 options:</a:t>
            </a:r>
          </a:p>
          <a:p>
            <a:pPr lvl="2"/>
            <a:r>
              <a:rPr lang="en-US" dirty="0" smtClean="0"/>
              <a:t>storage of parsed data on the file system (using </a:t>
            </a:r>
            <a:r>
              <a:rPr lang="en-US" dirty="0" err="1" smtClean="0"/>
              <a:t>NetCDF</a:t>
            </a:r>
            <a:r>
              <a:rPr lang="en-US" dirty="0" smtClean="0"/>
              <a:t> or similar)</a:t>
            </a:r>
          </a:p>
          <a:p>
            <a:pPr lvl="2"/>
            <a:r>
              <a:rPr lang="en-US" dirty="0" smtClean="0"/>
              <a:t>storage of parsed data in a </a:t>
            </a:r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</a:p>
          <a:p>
            <a:pPr lvl="2">
              <a:buNone/>
            </a:pPr>
            <a:r>
              <a:rPr lang="en-US" dirty="0" smtClean="0"/>
              <a:t>A migration strategy for existing data will be needed.</a:t>
            </a:r>
          </a:p>
          <a:p>
            <a:pPr lvl="1"/>
            <a:r>
              <a:rPr lang="en-US" dirty="0" smtClean="0"/>
              <a:t>Add better Import Queue management, including the ability to see the position of your import in the queue and the ability to cancel an import.</a:t>
            </a:r>
          </a:p>
          <a:p>
            <a:pPr lvl="1"/>
            <a:r>
              <a:rPr lang="en-US" dirty="0" smtClean="0"/>
              <a:t>Evaluate option </a:t>
            </a:r>
            <a:r>
              <a:rPr lang="en-US" smtClean="0"/>
              <a:t>of turning </a:t>
            </a:r>
            <a:r>
              <a:rPr lang="en-US" dirty="0" smtClean="0"/>
              <a:t>off parsing.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Upload/Download of large file sets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Implement an Upload/Download manager that eliminates the 2GB upload limit and allows </a:t>
            </a:r>
            <a:r>
              <a:rPr lang="en-US" dirty="0" err="1" smtClean="0"/>
              <a:t>resumable</a:t>
            </a:r>
            <a:r>
              <a:rPr lang="en-US" dirty="0" smtClean="0"/>
              <a:t> uploads and transparent compression.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Avenues for Feedback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200" dirty="0" smtClean="0">
                <a:ea typeface="ＭＳ Ｐゴシック" charset="-128"/>
              </a:rPr>
              <a:t>We welcome feedback on caArray</a:t>
            </a:r>
          </a:p>
          <a:p>
            <a:pPr lvl="1" eaLnBrk="1" hangingPunct="1"/>
            <a:r>
              <a:rPr lang="en-US" sz="1400" dirty="0" smtClean="0"/>
              <a:t>Molecular Analysis Tools Knowledge Center Forum: </a:t>
            </a:r>
            <a:r>
              <a:rPr lang="en-US" sz="1400" dirty="0" smtClean="0">
                <a:hlinkClick r:id="rId3"/>
              </a:rPr>
              <a:t>https://cabig-kc.nci.nih.gov/Molecular/forums/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10311</TotalTime>
  <Words>670</Words>
  <Application>Microsoft Macintosh PowerPoint</Application>
  <PresentationFormat>On-screen Show (4:3)</PresentationFormat>
  <Paragraphs>63</Paragraphs>
  <Slides>9</Slides>
  <Notes>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caArray Update: File Storage and Plugin Architecture     ICR-WS Meeting February 9, 2011    </vt:lpstr>
      <vt:lpstr>Next Releases</vt:lpstr>
      <vt:lpstr>Plugin Architecture</vt:lpstr>
      <vt:lpstr>Array Platform Plugins</vt:lpstr>
      <vt:lpstr>Data Storage Engine Plugins</vt:lpstr>
      <vt:lpstr>Slide 6</vt:lpstr>
      <vt:lpstr>Import of large data sets</vt:lpstr>
      <vt:lpstr>Upload/Download of large file sets</vt:lpstr>
      <vt:lpstr>Avenues for Feedback</vt:lpstr>
    </vt:vector>
  </TitlesOfParts>
  <Manager/>
  <Company>5AM Solutions,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Annotating Microarray Experiments with MAGE-TAB</dc:title>
  <dc:subject>Annotating Microarray Experiments with MAGE-TAB - Hands-on Session at caBIG Annual Meeting 2010</dc:subject>
  <dc:creator>Rashmi Srinivasa</dc:creator>
  <cp:keywords/>
  <dc:description/>
  <cp:lastModifiedBy>Daniel Kokotov</cp:lastModifiedBy>
  <cp:revision>993</cp:revision>
  <dcterms:created xsi:type="dcterms:W3CDTF">2011-02-09T15:33:44Z</dcterms:created>
  <dcterms:modified xsi:type="dcterms:W3CDTF">2011-02-09T17:47:18Z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