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4" r:id="rId2"/>
    <p:sldId id="334" r:id="rId3"/>
    <p:sldId id="341" r:id="rId4"/>
    <p:sldId id="343" r:id="rId5"/>
    <p:sldId id="344" r:id="rId6"/>
    <p:sldId id="345" r:id="rId7"/>
    <p:sldId id="346" r:id="rId8"/>
    <p:sldId id="342" r:id="rId9"/>
    <p:sldId id="268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E1FF"/>
    <a:srgbClr val="339933"/>
    <a:srgbClr val="DDDDDD"/>
    <a:srgbClr val="990000"/>
    <a:srgbClr val="00AAF6"/>
    <a:srgbClr val="21BAFF"/>
    <a:srgbClr val="FF9900"/>
    <a:srgbClr val="FF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2" autoAdjust="0"/>
    <p:restoredTop sz="93864" autoAdjust="0"/>
  </p:normalViewPr>
  <p:slideViewPr>
    <p:cSldViewPr>
      <p:cViewPr varScale="1">
        <p:scale>
          <a:sx n="107" d="100"/>
          <a:sy n="107" d="100"/>
        </p:scale>
        <p:origin x="-84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1E9F1-3EC1-6444-B428-4F8E6DCDED3B}" type="datetimeFigureOut">
              <a:rPr lang="en-US" smtClean="0"/>
              <a:pPr/>
              <a:t>5/9/2011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4CAB7-9832-0C4A-90D1-4E8344E2D1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6414EE-5FEC-44CE-9636-6FD906FDDE74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E09DBB8-EDF7-43E0-9E7D-03C0EF1C3330}" type="slidenum">
              <a:rPr lang="en-US" sz="1200"/>
              <a:pPr algn="r"/>
              <a:t>1</a:t>
            </a:fld>
            <a:endParaRPr lang="en-US" sz="1200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2" descr="Title_slide_noba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4" descr="Picture1"/>
          <p:cNvPicPr>
            <a:picLocks noChangeAspect="1" noChangeArrowheads="1"/>
          </p:cNvPicPr>
          <p:nvPr userDrawn="1"/>
        </p:nvPicPr>
        <p:blipFill>
          <a:blip r:embed="rId3" cstate="print"/>
          <a:srcRect r="85001"/>
          <a:stretch>
            <a:fillRect/>
          </a:stretch>
        </p:blipFill>
        <p:spPr bwMode="auto">
          <a:xfrm>
            <a:off x="0" y="0"/>
            <a:ext cx="1371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50" y="0"/>
            <a:ext cx="1847850" cy="6705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0"/>
            <a:ext cx="5391150" cy="6705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524000"/>
            <a:ext cx="3619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524000"/>
            <a:ext cx="3619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Picture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600200" y="0"/>
            <a:ext cx="739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524000"/>
            <a:ext cx="7391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9" r:id="rId1"/>
    <p:sldLayoutId id="2147484359" r:id="rId2"/>
    <p:sldLayoutId id="2147484360" r:id="rId3"/>
    <p:sldLayoutId id="2147484361" r:id="rId4"/>
    <p:sldLayoutId id="2147484362" r:id="rId5"/>
    <p:sldLayoutId id="2147484363" r:id="rId6"/>
    <p:sldLayoutId id="2147484364" r:id="rId7"/>
    <p:sldLayoutId id="2147484365" r:id="rId8"/>
    <p:sldLayoutId id="2147484366" r:id="rId9"/>
    <p:sldLayoutId id="2147484367" r:id="rId10"/>
    <p:sldLayoutId id="2147484368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26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abig-kc.nci.nih.gov/Molecular/forum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"/>
          <p:cNvSpPr>
            <a:spLocks noChangeArrowheads="1"/>
          </p:cNvSpPr>
          <p:nvPr/>
        </p:nvSpPr>
        <p:spPr bwMode="white">
          <a:xfrm>
            <a:off x="4953000" y="2133600"/>
            <a:ext cx="403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3600" b="1" dirty="0">
                <a:solidFill>
                  <a:schemeClr val="accent2"/>
                </a:solidFill>
                <a:latin typeface="Arial Narrow" charset="0"/>
              </a:rPr>
              <a:t>caArray User Community Meeting</a:t>
            </a:r>
          </a:p>
        </p:txBody>
      </p:sp>
      <p:sp>
        <p:nvSpPr>
          <p:cNvPr id="14339" name="Rectangle 11"/>
          <p:cNvSpPr>
            <a:spLocks noChangeArrowheads="1"/>
          </p:cNvSpPr>
          <p:nvPr/>
        </p:nvSpPr>
        <p:spPr bwMode="auto">
          <a:xfrm>
            <a:off x="5486400" y="36576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rgbClr val="CC0000"/>
              </a:buClr>
            </a:pPr>
            <a:r>
              <a:rPr lang="en-US" sz="2100" dirty="0">
                <a:latin typeface="Arial Narrow" charset="0"/>
              </a:rPr>
              <a:t>2.2.0 Feature Overview and Review of MAGE-TAB Update and Export Specification</a:t>
            </a:r>
          </a:p>
        </p:txBody>
      </p:sp>
      <p:pic>
        <p:nvPicPr>
          <p:cNvPr id="14340" name="Picture 22" descr="Title_slide_no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24" descr="Picture1"/>
          <p:cNvPicPr>
            <a:picLocks noChangeAspect="1" noChangeArrowheads="1"/>
          </p:cNvPicPr>
          <p:nvPr/>
        </p:nvPicPr>
        <p:blipFill>
          <a:blip r:embed="rId4" cstate="print"/>
          <a:srcRect r="85001"/>
          <a:stretch>
            <a:fillRect/>
          </a:stretch>
        </p:blipFill>
        <p:spPr bwMode="auto">
          <a:xfrm>
            <a:off x="0" y="0"/>
            <a:ext cx="1371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5" name="Title 9"/>
          <p:cNvSpPr>
            <a:spLocks noGrp="1"/>
          </p:cNvSpPr>
          <p:nvPr>
            <p:ph type="ctrTitle"/>
          </p:nvPr>
        </p:nvSpPr>
        <p:spPr>
          <a:xfrm>
            <a:off x="4495800" y="2209800"/>
            <a:ext cx="4648200" cy="4648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>
                <a:ea typeface="ＭＳ Ｐゴシック" charset="-128"/>
              </a:rPr>
              <a:t>caArray Update:</a:t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>Release</a:t>
            </a:r>
            <a:r>
              <a:rPr lang="en-US" dirty="0" smtClean="0">
                <a:ea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</a:rPr>
              <a:t>2.4.1</a:t>
            </a: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  <a:t/>
            </a:r>
            <a:b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</a:br>
            <a: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  <a:t/>
            </a:r>
            <a:b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>ICR-WS Meeting</a:t>
            </a:r>
            <a:b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>May 11, 2011</a:t>
            </a:r>
            <a:b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/>
            </a:r>
            <a:b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</a:br>
            <a:r>
              <a:rPr lang="en-US" dirty="0" smtClean="0">
                <a:solidFill>
                  <a:schemeClr val="bg2"/>
                </a:solidFill>
                <a:ea typeface="ＭＳ Ｐゴシック" charset="-128"/>
              </a:rPr>
              <a:t/>
            </a:r>
            <a:br>
              <a:rPr lang="en-US" dirty="0" smtClean="0">
                <a:solidFill>
                  <a:schemeClr val="bg2"/>
                </a:solidFill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Next Release: 2.4.1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Schedule</a:t>
            </a:r>
          </a:p>
          <a:p>
            <a:pPr lvl="1" eaLnBrk="1" hangingPunct="1"/>
            <a:r>
              <a:rPr lang="en-US" sz="1600" dirty="0" smtClean="0"/>
              <a:t>Testing started this week.</a:t>
            </a:r>
          </a:p>
          <a:p>
            <a:pPr lvl="1" eaLnBrk="1" hangingPunct="1"/>
            <a:r>
              <a:rPr lang="en-US" sz="1600" dirty="0" smtClean="0"/>
              <a:t>Release at the end of May.</a:t>
            </a:r>
          </a:p>
          <a:p>
            <a:pPr eaLnBrk="1" hangingPunct="1"/>
            <a:r>
              <a:rPr lang="en-US" sz="2400" dirty="0" smtClean="0"/>
              <a:t>Scope </a:t>
            </a:r>
          </a:p>
          <a:p>
            <a:pPr lvl="1" eaLnBrk="1" hangingPunct="1"/>
            <a:r>
              <a:rPr lang="en-US" sz="1600" dirty="0" smtClean="0">
                <a:solidFill>
                  <a:srgbClr val="0000FF"/>
                </a:solidFill>
              </a:rPr>
              <a:t>Feature</a:t>
            </a:r>
            <a:r>
              <a:rPr lang="en-US" sz="1600" dirty="0" smtClean="0"/>
              <a:t>: Visibility into the queue of import and validation jobs. Ability to cancel a queued job.</a:t>
            </a:r>
          </a:p>
          <a:p>
            <a:pPr lvl="1" eaLnBrk="1" hangingPunct="1"/>
            <a:r>
              <a:rPr lang="en-US" sz="1600" dirty="0" smtClean="0">
                <a:solidFill>
                  <a:srgbClr val="0000FF"/>
                </a:solidFill>
              </a:rPr>
              <a:t>Feature</a:t>
            </a:r>
            <a:r>
              <a:rPr lang="en-US" sz="1600" dirty="0" smtClean="0"/>
              <a:t>: Search for experiments by publication author or </a:t>
            </a:r>
            <a:r>
              <a:rPr lang="en-US" sz="1600" dirty="0" err="1" smtClean="0"/>
              <a:t>PubMed</a:t>
            </a:r>
            <a:r>
              <a:rPr lang="en-US" sz="1600" dirty="0" smtClean="0"/>
              <a:t> ID.</a:t>
            </a:r>
          </a:p>
          <a:p>
            <a:pPr lvl="1" eaLnBrk="1" hangingPunct="1"/>
            <a:r>
              <a:rPr lang="en-US" sz="1600" dirty="0" smtClean="0">
                <a:solidFill>
                  <a:srgbClr val="0000FF"/>
                </a:solidFill>
              </a:rPr>
              <a:t>Enhancement</a:t>
            </a:r>
            <a:r>
              <a:rPr lang="en-US" sz="1600" dirty="0" smtClean="0"/>
              <a:t>: Organisms are now restricted to terms from the NCBI Taxonomy.</a:t>
            </a:r>
          </a:p>
          <a:p>
            <a:pPr lvl="1" eaLnBrk="1" hangingPunct="1"/>
            <a:r>
              <a:rPr lang="en-US" sz="1600" dirty="0" smtClean="0">
                <a:solidFill>
                  <a:srgbClr val="0000FF"/>
                </a:solidFill>
              </a:rPr>
              <a:t>Enhancement</a:t>
            </a:r>
            <a:r>
              <a:rPr lang="en-US" sz="1600" dirty="0" smtClean="0"/>
              <a:t>: The installer no longer depends on an internet connection.</a:t>
            </a:r>
          </a:p>
          <a:p>
            <a:pPr lvl="1" eaLnBrk="1" hangingPunct="1"/>
            <a:r>
              <a:rPr lang="en-US" sz="1600" dirty="0" smtClean="0">
                <a:solidFill>
                  <a:srgbClr val="FF0000"/>
                </a:solidFill>
              </a:rPr>
              <a:t>Bug Fix</a:t>
            </a:r>
            <a:r>
              <a:rPr lang="en-US" sz="1600" dirty="0" smtClean="0"/>
              <a:t>: Allow proper import of Agilent array design files where the chromosome name is not in a strictly numeric or X/Y format.</a:t>
            </a:r>
          </a:p>
          <a:p>
            <a:pPr lvl="1" eaLnBrk="1" hangingPunct="1"/>
            <a:r>
              <a:rPr lang="en-US" sz="1600" dirty="0" smtClean="0">
                <a:solidFill>
                  <a:srgbClr val="FF0000"/>
                </a:solidFill>
              </a:rPr>
              <a:t>Bug Fix</a:t>
            </a:r>
            <a:r>
              <a:rPr lang="en-US" sz="1600" dirty="0" smtClean="0"/>
              <a:t>: Experiments with multiple array designs may cause copy number data to get imported as "Imported (Not Parsed)”.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2.4.1 Features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90800" y="2895600"/>
            <a:ext cx="3505200" cy="1905000"/>
          </a:xfrm>
        </p:spPr>
        <p:txBody>
          <a:bodyPr/>
          <a:lstStyle/>
          <a:p>
            <a:r>
              <a:rPr lang="en-US" sz="4800" b="1" dirty="0" smtClean="0"/>
              <a:t>DEMO</a:t>
            </a:r>
            <a:endParaRPr lang="en-US" sz="4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Screenshot: Job Queue</a:t>
            </a:r>
          </a:p>
        </p:txBody>
      </p:sp>
      <p:pic>
        <p:nvPicPr>
          <p:cNvPr id="4" name="Picture 3" descr="Screenshot of the Job Queue page showing list of jobs in the queue and the ability to cancel a job that has not started.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2513118"/>
            <a:ext cx="7924800" cy="43448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Screenshot: Organisms from the NCBI Taxonomy</a:t>
            </a:r>
          </a:p>
        </p:txBody>
      </p:sp>
      <p:pic>
        <p:nvPicPr>
          <p:cNvPr id="4" name="Picture 3" descr="Screenshot showing that the contents of the organism-selection drop-down box are limited to the NCBI Taxonomy.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1416611"/>
            <a:ext cx="6277751" cy="54413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Screenshots: Search by Publication</a:t>
            </a:r>
          </a:p>
        </p:txBody>
      </p:sp>
      <p:pic>
        <p:nvPicPr>
          <p:cNvPr id="4" name="Picture 3" descr="Screenshot of main caArray page showing the two new search criteria for experiments, which are PubMed ID and Publication Author.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8191" y="1828800"/>
            <a:ext cx="7765809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Screenshots: Search by Publication</a:t>
            </a:r>
          </a:p>
        </p:txBody>
      </p:sp>
      <p:pic>
        <p:nvPicPr>
          <p:cNvPr id="5" name="Picture 4" descr="Screenshot showing search by PubMed ID.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1371600"/>
            <a:ext cx="2667000" cy="1958163"/>
          </a:xfrm>
          <a:prstGeom prst="rect">
            <a:avLst/>
          </a:prstGeom>
        </p:spPr>
      </p:pic>
      <p:pic>
        <p:nvPicPr>
          <p:cNvPr id="6" name="Picture 5" descr="Screenshot showing Search by Author.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81400" y="1752600"/>
            <a:ext cx="3352800" cy="2449689"/>
          </a:xfrm>
          <a:prstGeom prst="rect">
            <a:avLst/>
          </a:prstGeom>
        </p:spPr>
      </p:pic>
      <p:pic>
        <p:nvPicPr>
          <p:cNvPr id="7" name="Picture 6" descr="Screenshot showing results from Search by Author.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050" y="4564063"/>
            <a:ext cx="9124950" cy="2021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Next Major Release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2.5.0 main themes</a:t>
            </a:r>
          </a:p>
          <a:p>
            <a:pPr lvl="1" eaLnBrk="1" hangingPunct="1"/>
            <a:r>
              <a:rPr lang="en-US" sz="1600" dirty="0" smtClean="0">
                <a:solidFill>
                  <a:srgbClr val="0070C0"/>
                </a:solidFill>
              </a:rPr>
              <a:t>Easier upload and import of large data sets</a:t>
            </a:r>
            <a:r>
              <a:rPr lang="en-US" sz="1600" dirty="0" smtClean="0"/>
              <a:t> without having to break them into batches. Files can be stored on the file system rather than in the database. An Upload/Download manager eliminates the 2GB upload limit and allows </a:t>
            </a:r>
            <a:r>
              <a:rPr lang="en-US" sz="1600" dirty="0" err="1" smtClean="0"/>
              <a:t>resumable</a:t>
            </a:r>
            <a:r>
              <a:rPr lang="en-US" sz="1600" dirty="0" smtClean="0"/>
              <a:t> uploads.</a:t>
            </a:r>
          </a:p>
          <a:p>
            <a:pPr lvl="1" eaLnBrk="1" hangingPunct="1"/>
            <a:r>
              <a:rPr lang="en-US" sz="1600" dirty="0" smtClean="0">
                <a:solidFill>
                  <a:srgbClr val="0070C0"/>
                </a:solidFill>
              </a:rPr>
              <a:t>A plug-in architecture</a:t>
            </a:r>
            <a:r>
              <a:rPr lang="en-US" sz="1600" dirty="0" smtClean="0"/>
              <a:t> that supports the easy addition of parsers for new data types without requiring a new application release. Plug-ins can be hot-deployed into a running caArray instance and are instantly picked up and incorporated into the application.</a:t>
            </a:r>
          </a:p>
          <a:p>
            <a:pPr lvl="1" eaLnBrk="1" hangingPunct="1"/>
            <a:r>
              <a:rPr lang="en-US" sz="1600" dirty="0" smtClean="0">
                <a:solidFill>
                  <a:srgbClr val="0070C0"/>
                </a:solidFill>
              </a:rPr>
              <a:t>An updated technology </a:t>
            </a:r>
            <a:r>
              <a:rPr lang="en-US" sz="1600" dirty="0" smtClean="0">
                <a:solidFill>
                  <a:srgbClr val="0070C0"/>
                </a:solidFill>
              </a:rPr>
              <a:t>stack</a:t>
            </a:r>
            <a:r>
              <a:rPr lang="en-US" sz="1600" dirty="0" smtClean="0"/>
              <a:t> (</a:t>
            </a:r>
            <a:r>
              <a:rPr lang="en-US" sz="1600" dirty="0" err="1" smtClean="0"/>
              <a:t>Jboss</a:t>
            </a:r>
            <a:r>
              <a:rPr lang="en-US" sz="1600" dirty="0" smtClean="0"/>
              <a:t> 5.1, MySQL 5.1, BDA 1.7, Java 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Avenues for Feedback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200" dirty="0" smtClean="0">
                <a:ea typeface="ＭＳ Ｐゴシック" charset="-128"/>
              </a:rPr>
              <a:t>We welcome feedback on caArray</a:t>
            </a:r>
          </a:p>
          <a:p>
            <a:pPr lvl="1" eaLnBrk="1" hangingPunct="1"/>
            <a:r>
              <a:rPr lang="en-US" sz="1400" dirty="0" smtClean="0"/>
              <a:t>Molecular Analysis Tools Knowledge Center Forum: </a:t>
            </a:r>
            <a:r>
              <a:rPr lang="en-US" sz="1400" dirty="0" smtClean="0">
                <a:hlinkClick r:id="rId3"/>
              </a:rPr>
              <a:t>https://cabig-kc.nci.nih.gov/Molecular/forums/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10360</TotalTime>
  <Words>293</Words>
  <Application>Microsoft Office PowerPoint</Application>
  <PresentationFormat>On-screen Show (4:3)</PresentationFormat>
  <Paragraphs>29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Design</vt:lpstr>
      <vt:lpstr>caArray Update: Release 2.4.1    ICR-WS Meeting May 11, 2011    </vt:lpstr>
      <vt:lpstr>Next Release: 2.4.1</vt:lpstr>
      <vt:lpstr>Demonstration of 2.4.1 Features</vt:lpstr>
      <vt:lpstr>Screenshot: Job Queue</vt:lpstr>
      <vt:lpstr>Screenshot: Organisms from the NCBI Taxonomy</vt:lpstr>
      <vt:lpstr>Screenshots: Search by Publication</vt:lpstr>
      <vt:lpstr>Screenshots: Search by Publication</vt:lpstr>
      <vt:lpstr>Next Major Release</vt:lpstr>
      <vt:lpstr>Avenues for Feedback</vt:lpstr>
    </vt:vector>
  </TitlesOfParts>
  <Manager/>
  <Company>5AM Solutions, Inc.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Annotating Microarray Experiments with MAGE-TAB</dc:title>
  <dc:subject>Annotating Microarray Experiments with MAGE-TAB - Hands-on Session at caBIG Annual Meeting 2010</dc:subject>
  <dc:creator>Rashmi Srinivasa</dc:creator>
  <cp:keywords/>
  <dc:description/>
  <cp:lastModifiedBy> </cp:lastModifiedBy>
  <cp:revision>1019</cp:revision>
  <dcterms:created xsi:type="dcterms:W3CDTF">2011-05-09T15:26:34Z</dcterms:created>
  <dcterms:modified xsi:type="dcterms:W3CDTF">2011-05-09T16:03:39Z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