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334" r:id="rId3"/>
    <p:sldId id="342" r:id="rId4"/>
    <p:sldId id="338" r:id="rId5"/>
    <p:sldId id="34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9/13/11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2.5.0: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Large Data Support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September 6,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Current Limitations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Some definitions</a:t>
            </a:r>
          </a:p>
          <a:p>
            <a:pPr lvl="1" eaLnBrk="1" hangingPunct="1"/>
            <a:r>
              <a:rPr lang="en-US" sz="1600" dirty="0" smtClean="0"/>
              <a:t>Upload = storing the files as they are</a:t>
            </a:r>
          </a:p>
          <a:p>
            <a:pPr lvl="1" eaLnBrk="1" hangingPunct="1"/>
            <a:r>
              <a:rPr lang="en-US" sz="1600" dirty="0" smtClean="0"/>
              <a:t>Import = parsing the files, validating, mapping values to probes and storing this data</a:t>
            </a:r>
          </a:p>
          <a:p>
            <a:pPr eaLnBrk="1" hangingPunct="1"/>
            <a:r>
              <a:rPr lang="en-US" sz="2400" dirty="0" smtClean="0"/>
              <a:t>Current workflow and limitations </a:t>
            </a:r>
            <a:r>
              <a:rPr lang="en-US" sz="2400" dirty="0" err="1" smtClean="0"/>
              <a:t>w.r.t</a:t>
            </a:r>
            <a:r>
              <a:rPr lang="en-US" sz="2400" dirty="0" smtClean="0"/>
              <a:t> large data</a:t>
            </a:r>
          </a:p>
          <a:p>
            <a:pPr lvl="1" eaLnBrk="1" hangingPunct="1"/>
            <a:r>
              <a:rPr lang="en-US" sz="1600" dirty="0" smtClean="0"/>
              <a:t>User breaks file set into 2GB zips and creates a MAGE-TAB IDF and SDRF to go with each batch. (2GB = HTTP upload limit and 4GB = zip format limit)</a:t>
            </a:r>
          </a:p>
          <a:p>
            <a:pPr lvl="1" eaLnBrk="1" hangingPunct="1"/>
            <a:r>
              <a:rPr lang="en-US" sz="1600" dirty="0" smtClean="0"/>
              <a:t>User uploads each zip into caArray via the UI. System stores files in </a:t>
            </a:r>
            <a:r>
              <a:rPr lang="en-US" sz="1600" dirty="0" err="1" smtClean="0"/>
              <a:t>MySQL</a:t>
            </a:r>
            <a:r>
              <a:rPr lang="en-US" sz="1600" dirty="0" smtClean="0"/>
              <a:t> database.</a:t>
            </a:r>
          </a:p>
          <a:p>
            <a:pPr lvl="1" eaLnBrk="1" hangingPunct="1"/>
            <a:r>
              <a:rPr lang="en-US" sz="1600" dirty="0" smtClean="0"/>
              <a:t>User selects an IDF, clicks on “Select Referenced Files” to select all files in that batch and clicks on “Import”.</a:t>
            </a:r>
          </a:p>
          <a:p>
            <a:pPr lvl="1" eaLnBrk="1" hangingPunct="1"/>
            <a:r>
              <a:rPr lang="en-US" sz="1600" dirty="0" smtClean="0"/>
              <a:t>System parses, validates, maps data values to probes and stores the parsed data in the </a:t>
            </a:r>
            <a:r>
              <a:rPr lang="en-US" sz="1600" dirty="0" err="1" smtClean="0"/>
              <a:t>MySQL</a:t>
            </a:r>
            <a:r>
              <a:rPr lang="en-US" sz="1600" dirty="0" smtClean="0"/>
              <a:t> database. (4GB = </a:t>
            </a:r>
            <a:r>
              <a:rPr lang="en-US" sz="1600" dirty="0" err="1" smtClean="0"/>
              <a:t>MySQL</a:t>
            </a:r>
            <a:r>
              <a:rPr lang="en-US" sz="1600" dirty="0" smtClean="0"/>
              <a:t> transaction limit)</a:t>
            </a:r>
          </a:p>
          <a:p>
            <a:pPr lvl="1" eaLnBrk="1" hangingPunct="1"/>
            <a:r>
              <a:rPr lang="en-US" sz="1600" dirty="0" smtClean="0"/>
              <a:t>User can select multiple batches of files to import and queue them up. (User does not have to wait for one import to finish before starting the next.)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caArray 2.5.0 Themes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Large data support</a:t>
            </a:r>
          </a:p>
          <a:p>
            <a:pPr lvl="1" eaLnBrk="1" hangingPunct="1"/>
            <a:r>
              <a:rPr lang="en-US" sz="1600" dirty="0" smtClean="0"/>
              <a:t>Upon upload, </a:t>
            </a:r>
            <a:r>
              <a:rPr lang="en-US" sz="1600" dirty="0" smtClean="0">
                <a:solidFill>
                  <a:srgbClr val="0000FF"/>
                </a:solidFill>
              </a:rPr>
              <a:t>store files (as-is) on the file system</a:t>
            </a:r>
            <a:r>
              <a:rPr lang="en-US" sz="1600" dirty="0" smtClean="0"/>
              <a:t> instead of in the database.</a:t>
            </a:r>
          </a:p>
          <a:p>
            <a:pPr lvl="2" eaLnBrk="1" hangingPunct="1"/>
            <a:r>
              <a:rPr lang="en-US" sz="1400" dirty="0" smtClean="0"/>
              <a:t>Involves</a:t>
            </a:r>
            <a:r>
              <a:rPr lang="en-US" sz="1400" dirty="0" smtClean="0"/>
              <a:t> changes to backup/replication process.</a:t>
            </a:r>
            <a:endParaRPr lang="en-US" sz="1400" dirty="0" smtClean="0"/>
          </a:p>
          <a:p>
            <a:pPr lvl="2" eaLnBrk="1" hangingPunct="1"/>
            <a:r>
              <a:rPr lang="en-US" sz="1400" dirty="0" smtClean="0"/>
              <a:t>Involves installer / </a:t>
            </a:r>
            <a:r>
              <a:rPr lang="en-US" sz="1400" dirty="0" err="1" smtClean="0"/>
              <a:t>upgrader</a:t>
            </a:r>
            <a:r>
              <a:rPr lang="en-US" sz="1400" dirty="0" smtClean="0"/>
              <a:t> </a:t>
            </a:r>
            <a:r>
              <a:rPr lang="en-US" sz="1400" dirty="0" smtClean="0"/>
              <a:t>changes.</a:t>
            </a:r>
            <a:endParaRPr lang="en-US" sz="1400" dirty="0" smtClean="0"/>
          </a:p>
          <a:p>
            <a:pPr lvl="1" eaLnBrk="1" hangingPunct="1"/>
            <a:r>
              <a:rPr lang="en-US" sz="1600" dirty="0" smtClean="0"/>
              <a:t>If files are already on a file system that is accessible to the caArray server, allow the user to </a:t>
            </a:r>
            <a:r>
              <a:rPr lang="en-US" sz="1600" dirty="0" smtClean="0">
                <a:solidFill>
                  <a:srgbClr val="0000FF"/>
                </a:solidFill>
              </a:rPr>
              <a:t>“point to” the file locations</a:t>
            </a:r>
            <a:r>
              <a:rPr lang="en-US" sz="1600" dirty="0" smtClean="0"/>
              <a:t> instead of transferring the files.</a:t>
            </a:r>
          </a:p>
          <a:p>
            <a:pPr lvl="1" eaLnBrk="1" hangingPunct="1"/>
            <a:r>
              <a:rPr lang="en-US" sz="1600" dirty="0" smtClean="0"/>
              <a:t>Provide an </a:t>
            </a:r>
            <a:r>
              <a:rPr lang="en-US" sz="1600" dirty="0" err="1" smtClean="0">
                <a:solidFill>
                  <a:srgbClr val="0000FF"/>
                </a:solidFill>
              </a:rPr>
              <a:t>Uploader</a:t>
            </a:r>
            <a:r>
              <a:rPr lang="en-US" sz="1600" dirty="0" smtClean="0">
                <a:solidFill>
                  <a:srgbClr val="0000FF"/>
                </a:solidFill>
              </a:rPr>
              <a:t> client</a:t>
            </a:r>
            <a:r>
              <a:rPr lang="en-US" sz="1600" dirty="0" smtClean="0"/>
              <a:t> that allows the User to select a large number of files from a local directory and upload to caArray, with support for “pause” and “resume” and failure recovery. (E.g., </a:t>
            </a:r>
            <a:r>
              <a:rPr lang="en-US" sz="1600" dirty="0" err="1" smtClean="0"/>
              <a:t>Flickr</a:t>
            </a:r>
            <a:r>
              <a:rPr lang="en-US" sz="1600" dirty="0" smtClean="0"/>
              <a:t> </a:t>
            </a:r>
            <a:r>
              <a:rPr lang="en-US" sz="1600" dirty="0" err="1" smtClean="0"/>
              <a:t>Uploadr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2" eaLnBrk="1" hangingPunct="1"/>
            <a:r>
              <a:rPr lang="en-US" sz="1400" dirty="0" smtClean="0"/>
              <a:t>Team has </a:t>
            </a:r>
            <a:r>
              <a:rPr lang="en-US" sz="1400" dirty="0" smtClean="0"/>
              <a:t>had initial talks with Ravi </a:t>
            </a:r>
            <a:r>
              <a:rPr lang="en-US" sz="1400" dirty="0" err="1" smtClean="0"/>
              <a:t>Madduri</a:t>
            </a:r>
            <a:r>
              <a:rPr lang="en-US" sz="1400" dirty="0" smtClean="0"/>
              <a:t> re: Globus Online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Break import into smaller transactions</a:t>
            </a:r>
            <a:r>
              <a:rPr lang="en-US" sz="1600" dirty="0" smtClean="0"/>
              <a:t> to avoid long-running transactions and to avoid </a:t>
            </a:r>
            <a:r>
              <a:rPr lang="en-US" sz="1600" dirty="0" err="1" smtClean="0"/>
              <a:t>MySQL</a:t>
            </a:r>
            <a:r>
              <a:rPr lang="en-US" sz="1600" dirty="0" smtClean="0"/>
              <a:t> transaction import limit on parsed data values.</a:t>
            </a:r>
          </a:p>
          <a:p>
            <a:pPr eaLnBrk="1" hangingPunct="1"/>
            <a:r>
              <a:rPr lang="en-US" sz="2400" dirty="0" smtClean="0"/>
              <a:t>Other</a:t>
            </a:r>
          </a:p>
          <a:p>
            <a:pPr lvl="1" eaLnBrk="1" hangingPunct="1"/>
            <a:r>
              <a:rPr lang="en-US" sz="1600" dirty="0" err="1" smtClean="0"/>
              <a:t>Plugin</a:t>
            </a:r>
            <a:r>
              <a:rPr lang="en-US" sz="1600" dirty="0" smtClean="0"/>
              <a:t> architecture that supports easy addition of new parsers as well as different file storage options</a:t>
            </a:r>
          </a:p>
          <a:p>
            <a:pPr lvl="1" eaLnBrk="1" hangingPunct="1"/>
            <a:r>
              <a:rPr lang="en-US" sz="1600" dirty="0" smtClean="0"/>
              <a:t>Update 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Plugin Architecture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Introduce extension points that allow new functionality to be added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without requiring a new application release</a:t>
            </a:r>
          </a:p>
          <a:p>
            <a:pPr eaLnBrk="1" hangingPunct="1"/>
            <a:r>
              <a:rPr lang="en-US" sz="2400" dirty="0" smtClean="0"/>
              <a:t>Based on</a:t>
            </a:r>
            <a:r>
              <a:rPr lang="en-US" sz="2400" dirty="0" smtClean="0"/>
              <a:t> </a:t>
            </a:r>
            <a:r>
              <a:rPr lang="en-US" sz="2400" dirty="0" err="1" smtClean="0"/>
              <a:t>OSGi</a:t>
            </a:r>
            <a:r>
              <a:rPr lang="en-US" sz="2400" dirty="0" smtClean="0"/>
              <a:t> </a:t>
            </a:r>
            <a:r>
              <a:rPr lang="en-US" sz="2400" dirty="0" smtClean="0"/>
              <a:t>industry standard, and leverages </a:t>
            </a:r>
            <a:r>
              <a:rPr lang="en-US" sz="2400" dirty="0" err="1" smtClean="0"/>
              <a:t>Atlassian’s</a:t>
            </a:r>
            <a:r>
              <a:rPr lang="en-US" sz="2400" dirty="0" smtClean="0"/>
              <a:t> </a:t>
            </a:r>
            <a:r>
              <a:rPr lang="en-US" sz="2400" dirty="0" err="1" smtClean="0"/>
              <a:t>plugin</a:t>
            </a:r>
            <a:r>
              <a:rPr lang="en-US" sz="2400" dirty="0" smtClean="0"/>
              <a:t> </a:t>
            </a:r>
            <a:r>
              <a:rPr lang="en-US" sz="2400" dirty="0" smtClean="0"/>
              <a:t>framework</a:t>
            </a:r>
          </a:p>
          <a:p>
            <a:pPr eaLnBrk="1" hangingPunct="1"/>
            <a:r>
              <a:rPr lang="en-US" sz="2400" dirty="0" smtClean="0"/>
              <a:t>Plugins can be hot-deployed into a running caArray instance and are instantly picked up and </a:t>
            </a:r>
            <a:r>
              <a:rPr lang="en-US" sz="2400" dirty="0" smtClean="0"/>
              <a:t>incorporated</a:t>
            </a:r>
          </a:p>
          <a:p>
            <a:pPr eaLnBrk="1" hangingPunct="1"/>
            <a:r>
              <a:rPr lang="en-US" sz="2400" dirty="0" smtClean="0"/>
              <a:t>Initial implementation (in 2.5.0) will have two extension points:</a:t>
            </a:r>
          </a:p>
          <a:p>
            <a:pPr lvl="1" eaLnBrk="1" hangingPunct="1"/>
            <a:r>
              <a:rPr lang="en-US" sz="1600" dirty="0" smtClean="0"/>
              <a:t>Array Platform Support</a:t>
            </a:r>
          </a:p>
          <a:p>
            <a:pPr lvl="1" eaLnBrk="1" hangingPunct="1"/>
            <a:r>
              <a:rPr lang="en-US" sz="1600" dirty="0" smtClean="0"/>
              <a:t>Data Storage Mechanism</a:t>
            </a:r>
          </a:p>
          <a:p>
            <a:pPr eaLnBrk="1" hangingPunct="1"/>
            <a:r>
              <a:rPr lang="en-US" sz="2400" dirty="0" smtClean="0"/>
              <a:t>Currently supported platforms will be extracted as </a:t>
            </a:r>
            <a:r>
              <a:rPr lang="en-US" sz="2400" dirty="0" err="1" smtClean="0"/>
              <a:t>plugins</a:t>
            </a:r>
            <a:r>
              <a:rPr lang="en-US" sz="2400" dirty="0" smtClean="0"/>
              <a:t> that are bundled with a standard caArray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File System Storage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95400"/>
            <a:ext cx="73914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data storage engine plugin provides support for storing large blocks of data (“blobs”)</a:t>
            </a:r>
          </a:p>
          <a:p>
            <a:pPr eaLnBrk="1" hangingPunct="1"/>
            <a:r>
              <a:rPr lang="en-US" sz="2400" dirty="0" smtClean="0"/>
              <a:t>caArray will initially provide two storage engine plugins</a:t>
            </a:r>
          </a:p>
          <a:p>
            <a:pPr lvl="1" eaLnBrk="1" hangingPunct="1"/>
            <a:r>
              <a:rPr lang="en-US" sz="1600" dirty="0" err="1" smtClean="0"/>
              <a:t>MySQL</a:t>
            </a:r>
            <a:r>
              <a:rPr lang="en-US" sz="1600" dirty="0" smtClean="0"/>
              <a:t> database-based storage (replicating current functionality)</a:t>
            </a:r>
          </a:p>
          <a:p>
            <a:pPr lvl="1" eaLnBrk="1" hangingPunct="1"/>
            <a:r>
              <a:rPr lang="en-US" sz="1600" dirty="0" err="1" smtClean="0"/>
              <a:t>Filesystem</a:t>
            </a:r>
            <a:r>
              <a:rPr lang="en-US" sz="1600" dirty="0" smtClean="0"/>
              <a:t>-based storage</a:t>
            </a:r>
          </a:p>
          <a:p>
            <a:pPr eaLnBrk="1" hangingPunct="1"/>
            <a:r>
              <a:rPr lang="en-US" sz="2400" dirty="0" smtClean="0"/>
              <a:t>Can be used to create other storage implementations in the future</a:t>
            </a:r>
          </a:p>
          <a:p>
            <a:pPr lvl="1" eaLnBrk="1" hangingPunct="1"/>
            <a:r>
              <a:rPr lang="en-US" sz="1600" dirty="0" smtClean="0"/>
              <a:t>Amazon S3 / Other Cloud,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, </a:t>
            </a:r>
            <a:r>
              <a:rPr lang="en-US" sz="1600" dirty="0" err="1" smtClean="0"/>
              <a:t>HadoopDB</a:t>
            </a:r>
            <a:r>
              <a:rPr lang="en-US" sz="1600" dirty="0" smtClean="0"/>
              <a:t>, etc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539</Words>
  <Application>Microsoft Macintosh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caArray 2.5.0: Large Data Support    September 6, 2011    </vt:lpstr>
      <vt:lpstr>Current Limitations</vt:lpstr>
      <vt:lpstr>caArray 2.5.0 Themes</vt:lpstr>
      <vt:lpstr>Plugin Architecture</vt:lpstr>
      <vt:lpstr>File System Storage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1010</cp:revision>
  <dcterms:created xsi:type="dcterms:W3CDTF">2011-09-13T14:28:56Z</dcterms:created>
  <dcterms:modified xsi:type="dcterms:W3CDTF">2011-09-13T14:31:57Z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