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docProps/custom.xml" ContentType="application/vnd.openxmlformats-officedocument.custom-properties+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11"/>
  </p:notesMasterIdLst>
  <p:handoutMasterIdLst>
    <p:handoutMasterId r:id="rId12"/>
  </p:handoutMasterIdLst>
  <p:sldIdLst>
    <p:sldId id="264" r:id="rId2"/>
    <p:sldId id="268" r:id="rId3"/>
    <p:sldId id="294" r:id="rId4"/>
    <p:sldId id="295" r:id="rId5"/>
    <p:sldId id="296" r:id="rId6"/>
    <p:sldId id="297" r:id="rId7"/>
    <p:sldId id="298" r:id="rId8"/>
    <p:sldId id="299" r:id="rId9"/>
    <p:sldId id="293"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FE1FF"/>
    <a:srgbClr val="339933"/>
    <a:srgbClr val="DDDDDD"/>
    <a:srgbClr val="990000"/>
    <a:srgbClr val="00AAF6"/>
    <a:srgbClr val="21BAFF"/>
    <a:srgbClr val="FF99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napVertSplitter="1" horzBarState="maximized">
    <p:restoredLeft sz="15620" autoAdjust="0"/>
    <p:restoredTop sz="93864" autoAdjust="0"/>
  </p:normalViewPr>
  <p:slideViewPr>
    <p:cSldViewPr>
      <p:cViewPr varScale="1">
        <p:scale>
          <a:sx n="153" d="100"/>
          <a:sy n="153" d="100"/>
        </p:scale>
        <p:origin x="-3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1E9F1-3EC1-6444-B428-4F8E6DCDED3B}" type="datetimeFigureOut">
              <a:rPr lang="en-US" smtClean="0"/>
              <a:pPr/>
              <a:t>10/11/10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74CAB7-9832-0C4A-90D1-4E8344E2D11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E6414EE-5FEC-44CE-9636-6FD906FDDE74}"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3" name="Picture 22" descr="Title_slide_noba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4" name="Picture 24" descr="Picture1"/>
          <p:cNvPicPr>
            <a:picLocks noChangeAspect="1" noChangeArrowheads="1"/>
          </p:cNvPicPr>
          <p:nvPr userDrawn="1"/>
        </p:nvPicPr>
        <p:blipFill>
          <a:blip r:embed="rId3"/>
          <a:srcRect r="85001"/>
          <a:stretch>
            <a:fillRect/>
          </a:stretch>
        </p:blipFill>
        <p:spPr bwMode="auto">
          <a:xfrm>
            <a:off x="0" y="0"/>
            <a:ext cx="13716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a:solidFill>
                  <a:schemeClr val="accent2"/>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0"/>
            <a:ext cx="184785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0"/>
            <a:ext cx="539115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19" descr="Picture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1600200" y="0"/>
            <a:ext cx="73914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600200" y="15240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69"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sldNum="0" hdr="0" dt="0"/>
  <p:txStyles>
    <p:titleStyle>
      <a:lvl1pPr algn="l" rtl="0" eaLnBrk="0" fontAlgn="base" hangingPunct="0">
        <a:spcBef>
          <a:spcPct val="0"/>
        </a:spcBef>
        <a:spcAft>
          <a:spcPct val="0"/>
        </a:spcAft>
        <a:defRPr sz="3200" b="1">
          <a:solidFill>
            <a:schemeClr val="bg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bg1"/>
          </a:solidFill>
          <a:latin typeface="Arial Narrow" pitchFamily="34" charset="0"/>
        </a:defRPr>
      </a:lvl6pPr>
      <a:lvl7pPr marL="914400" algn="l" rtl="0" fontAlgn="base">
        <a:spcBef>
          <a:spcPct val="0"/>
        </a:spcBef>
        <a:spcAft>
          <a:spcPct val="0"/>
        </a:spcAft>
        <a:defRPr sz="3200" b="1">
          <a:solidFill>
            <a:schemeClr val="bg1"/>
          </a:solidFill>
          <a:latin typeface="Arial Narrow" pitchFamily="34" charset="0"/>
        </a:defRPr>
      </a:lvl7pPr>
      <a:lvl8pPr marL="1371600" algn="l" rtl="0" fontAlgn="base">
        <a:spcBef>
          <a:spcPct val="0"/>
        </a:spcBef>
        <a:spcAft>
          <a:spcPct val="0"/>
        </a:spcAft>
        <a:defRPr sz="3200" b="1">
          <a:solidFill>
            <a:schemeClr val="bg1"/>
          </a:solidFill>
          <a:latin typeface="Arial Narrow" pitchFamily="34" charset="0"/>
        </a:defRPr>
      </a:lvl8pPr>
      <a:lvl9pPr marL="1828800" algn="l" rtl="0" fontAlgn="base">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CC0000"/>
        </a:buClr>
        <a:buChar char="•"/>
        <a:defRPr sz="26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iki.nci.nih.gov/display/caArray2project/2.5.0+Project+Pla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495800" y="3352800"/>
            <a:ext cx="4648200" cy="2590800"/>
          </a:xfrm>
        </p:spPr>
        <p:txBody>
          <a:bodyPr/>
          <a:lstStyle/>
          <a:p>
            <a:pPr>
              <a:spcBef>
                <a:spcPct val="50000"/>
              </a:spcBef>
            </a:pPr>
            <a:r>
              <a:rPr lang="en-US" dirty="0" smtClean="0">
                <a:ea typeface="ＭＳ Ｐゴシック" charset="-128"/>
              </a:rPr>
              <a:t>caArray 2.5.0</a:t>
            </a:r>
            <a:br>
              <a:rPr lang="en-US" dirty="0" smtClean="0">
                <a:ea typeface="ＭＳ Ｐゴシック" charset="-128"/>
              </a:rPr>
            </a:br>
            <a:r>
              <a:rPr lang="en-US" dirty="0" smtClean="0">
                <a:ea typeface="ＭＳ Ｐゴシック" charset="-128"/>
              </a:rPr>
              <a:t>Vision</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October 4, 2010</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Overview</a:t>
            </a:r>
          </a:p>
        </p:txBody>
      </p:sp>
      <p:sp>
        <p:nvSpPr>
          <p:cNvPr id="100355" name="Rectangle 3"/>
          <p:cNvSpPr>
            <a:spLocks noGrp="1" noChangeArrowheads="1"/>
          </p:cNvSpPr>
          <p:nvPr>
            <p:ph type="body" idx="4294967295"/>
          </p:nvPr>
        </p:nvSpPr>
        <p:spPr/>
        <p:txBody>
          <a:bodyPr/>
          <a:lstStyle/>
          <a:p>
            <a:pPr eaLnBrk="1" hangingPunct="1"/>
            <a:r>
              <a:rPr lang="en-US" sz="2400" dirty="0" smtClean="0"/>
              <a:t>The scope of caArray 2.5.0 is being driven by…</a:t>
            </a:r>
          </a:p>
          <a:p>
            <a:pPr lvl="1" eaLnBrk="1" hangingPunct="1"/>
            <a:r>
              <a:rPr lang="en-US" sz="1600" dirty="0" smtClean="0"/>
              <a:t>a user community need to support new assay types especially next gen sequencing</a:t>
            </a:r>
          </a:p>
          <a:p>
            <a:pPr lvl="1" eaLnBrk="1" hangingPunct="1"/>
            <a:r>
              <a:rPr lang="en-US" sz="1600" dirty="0" smtClean="0"/>
              <a:t>the need to scale to higher volumes of data</a:t>
            </a:r>
          </a:p>
          <a:p>
            <a:pPr lvl="1" eaLnBrk="1" hangingPunct="1"/>
            <a:r>
              <a:rPr lang="en-US" sz="1600" dirty="0" smtClean="0"/>
              <a:t>current limitations of the upload/import process</a:t>
            </a:r>
          </a:p>
          <a:p>
            <a:pPr lvl="1" eaLnBrk="1" hangingPunct="1"/>
            <a:r>
              <a:rPr lang="en-US" sz="1600" dirty="0" smtClean="0"/>
              <a:t>the user community’s desire to better-manage user roles and collaboration groups</a:t>
            </a:r>
          </a:p>
          <a:p>
            <a:pPr lvl="1" eaLnBrk="1" hangingPunct="1"/>
            <a:r>
              <a:rPr lang="en-US" sz="1600" dirty="0" smtClean="0"/>
              <a:t>the NCI CBIIT infrastructure requirements for Grid security; and</a:t>
            </a:r>
          </a:p>
          <a:p>
            <a:pPr lvl="1" eaLnBrk="1" hangingPunct="1"/>
            <a:r>
              <a:rPr lang="en-US" sz="1600" dirty="0" smtClean="0"/>
              <a:t>the need to update the technologies used by caArray</a:t>
            </a:r>
            <a:endParaRPr lang="en-US" sz="1400" dirty="0" smtClean="0">
              <a:ea typeface="ＭＳ Ｐゴシック"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Next generation sequencing assays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Technologies like next generation sequencing are becoming widely used in the user community that caArray seeks to serve, as investigators move from microarray experiments to newer assay types.</a:t>
            </a:r>
          </a:p>
          <a:p>
            <a:endParaRPr lang="en-US" dirty="0" smtClean="0"/>
          </a:p>
          <a:p>
            <a:r>
              <a:rPr lang="en-US" dirty="0" smtClean="0"/>
              <a:t>Features</a:t>
            </a:r>
          </a:p>
          <a:p>
            <a:pPr lvl="1"/>
            <a:r>
              <a:rPr lang="en-US" dirty="0" smtClean="0"/>
              <a:t>Support the new MAGE-TAB v1.1 SDRF columns (Assay</a:t>
            </a:r>
            <a:r>
              <a:rPr lang="en-US" dirty="0" smtClean="0"/>
              <a:t> Name </a:t>
            </a:r>
            <a:r>
              <a:rPr lang="en-US" dirty="0" smtClean="0"/>
              <a:t>and Technology Type) that allow specification of non-microarray assay types.</a:t>
            </a:r>
          </a:p>
          <a:p>
            <a:pPr lvl="1"/>
            <a:r>
              <a:rPr lang="en-US" dirty="0" smtClean="0"/>
              <a:t>Support specification of </a:t>
            </a:r>
            <a:r>
              <a:rPr lang="en-US" dirty="0" err="1" smtClean="0"/>
              <a:t>fastq</a:t>
            </a:r>
            <a:r>
              <a:rPr lang="en-US" dirty="0" smtClean="0"/>
              <a:t> and BAM/SAM files, possibly as links to accessioned files in an external repository like the NCBI Short Read </a:t>
            </a:r>
            <a:r>
              <a:rPr lang="en-US" dirty="0" smtClean="0"/>
              <a:t>Archive (SRA).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Storing large volumes of data</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As the number of experiments in caArray grows, there is a critical need for the application to be able to scale to support large volumes of data. E.g., the TCGA project is now generating next generation sequencing data at the rate of 10 </a:t>
            </a:r>
            <a:r>
              <a:rPr lang="en-US" dirty="0" err="1" smtClean="0"/>
              <a:t>TeraBytes</a:t>
            </a:r>
            <a:r>
              <a:rPr lang="en-US" dirty="0" smtClean="0"/>
              <a:t> per month. Not all of this will be stored in caArray, but the storage architecture must be updated nevertheless.</a:t>
            </a:r>
          </a:p>
          <a:p>
            <a:r>
              <a:rPr lang="en-US" dirty="0" smtClean="0"/>
              <a:t>Features</a:t>
            </a:r>
          </a:p>
          <a:p>
            <a:pPr lvl="1"/>
            <a:r>
              <a:rPr lang="en-US" dirty="0" smtClean="0"/>
              <a:t>Allow storage of data files on the file system instead of the database.</a:t>
            </a:r>
          </a:p>
          <a:p>
            <a:pPr lvl="1"/>
            <a:r>
              <a:rPr lang="en-US" dirty="0" smtClean="0"/>
              <a:t>Support cloud storage of data files, allowing a local installer to configure this.</a:t>
            </a:r>
          </a:p>
          <a:p>
            <a:pPr lvl="1"/>
            <a:r>
              <a:rPr lang="en-US" dirty="0" smtClean="0"/>
              <a:t>Prototype storage of parsed data on the file system (using </a:t>
            </a:r>
            <a:r>
              <a:rPr lang="en-US" dirty="0" err="1" smtClean="0"/>
              <a:t>NetCDF</a:t>
            </a:r>
            <a:r>
              <a:rPr lang="en-US" dirty="0" smtClean="0"/>
              <a:t> or similar). Also prototype storage of parsed data in a </a:t>
            </a:r>
            <a:r>
              <a:rPr lang="en-US" dirty="0" err="1" smtClean="0"/>
              <a:t>Postgres</a:t>
            </a:r>
            <a:r>
              <a:rPr lang="en-US" dirty="0" smtClean="0"/>
              <a:t> database. Compare the two options on performance and transaction limits. A migration strategy for existing data will be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Upload/Import/Download of large data sets</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Current limitations in the user experience during upload, import and download create a need for an easy way to perform these tasks without a lot of manual effort to “chunk” large data sets.</a:t>
            </a:r>
          </a:p>
          <a:p>
            <a:endParaRPr lang="en-US" dirty="0" smtClean="0"/>
          </a:p>
          <a:p>
            <a:r>
              <a:rPr lang="en-US" dirty="0" smtClean="0"/>
              <a:t>Features</a:t>
            </a:r>
          </a:p>
          <a:p>
            <a:pPr lvl="1"/>
            <a:r>
              <a:rPr lang="en-US" dirty="0" smtClean="0"/>
              <a:t>Implement an Upload/Download manager that eliminates the 2GB upload limit and allows </a:t>
            </a:r>
            <a:r>
              <a:rPr lang="en-US" dirty="0" err="1" smtClean="0"/>
              <a:t>resumable</a:t>
            </a:r>
            <a:r>
              <a:rPr lang="en-US" dirty="0" smtClean="0"/>
              <a:t> downloads and transparent compression.</a:t>
            </a:r>
          </a:p>
          <a:p>
            <a:pPr lvl="1"/>
            <a:r>
              <a:rPr lang="en-US" dirty="0" smtClean="0"/>
              <a:t>[See parsed data storage options on the previous slide, for ways to eliminate the current 4GB import limit imposed by </a:t>
            </a:r>
            <a:r>
              <a:rPr lang="en-US" dirty="0" err="1" smtClean="0"/>
              <a:t>MySQL</a:t>
            </a:r>
            <a:r>
              <a:rPr lang="en-US" dirty="0" smtClean="0"/>
              <a:t>.]</a:t>
            </a:r>
          </a:p>
          <a:p>
            <a:pPr lvl="1"/>
            <a:r>
              <a:rPr lang="en-US" dirty="0" smtClean="0"/>
              <a:t>Add better Import Queue management, including the ability to see the position of your import in the queue and the ability to cancel an import.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User roles/privileges, collaboration groups</a:t>
            </a:r>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User community feedback has revealed that they would like to be able to provision different user roles in order to control access to subsets of data and/or features in the application.</a:t>
            </a:r>
          </a:p>
          <a:p>
            <a:pPr lvl="1"/>
            <a:r>
              <a:rPr lang="en-US" dirty="0" smtClean="0"/>
              <a:t>There are known problems with visibility of files to collaboration groups.</a:t>
            </a:r>
          </a:p>
          <a:p>
            <a:endParaRPr lang="en-US" dirty="0" smtClean="0"/>
          </a:p>
          <a:p>
            <a:r>
              <a:rPr lang="en-US" dirty="0" smtClean="0"/>
              <a:t>Features</a:t>
            </a:r>
          </a:p>
          <a:p>
            <a:pPr lvl="1"/>
            <a:r>
              <a:rPr lang="en-US" dirty="0" smtClean="0"/>
              <a:t>Gather requirements around what user roles and privileges are needed, and what portions of the application/data need to be restricted based on role.</a:t>
            </a:r>
          </a:p>
          <a:p>
            <a:pPr lvl="1"/>
            <a:r>
              <a:rPr lang="en-US" dirty="0" smtClean="0"/>
              <a:t>The fix to </a:t>
            </a:r>
            <a:r>
              <a:rPr lang="en-US" dirty="0" err="1" smtClean="0"/>
              <a:t>Gforge</a:t>
            </a:r>
            <a:r>
              <a:rPr lang="en-US" dirty="0" smtClean="0"/>
              <a:t> #14630 would ensure that collaborators with the appropriate privileges would have access to uploaded-but-not-yet-imported files.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Grid security</a:t>
            </a:r>
            <a:endParaRPr lang="en-US" dirty="0" smtClean="0"/>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Invokers of the caArray programmatic Grid APIs (e.g., analysis applications like geWorkbench and GenePattern) are restricted to public data, because the Grid APIs do not support Grid security. Supporting Grid user login is essential to meet the NCI CBIIT infrastructure requirements.</a:t>
            </a:r>
          </a:p>
          <a:p>
            <a:r>
              <a:rPr lang="en-US" dirty="0" smtClean="0"/>
              <a:t>Features</a:t>
            </a:r>
          </a:p>
          <a:p>
            <a:pPr lvl="1"/>
            <a:r>
              <a:rPr lang="en-US" dirty="0" smtClean="0"/>
              <a:t>Design a Grid security enabled application and API. Components would include migration of current user accounts to Grid accounts using CGMM, allowing local installers to configure their preference for Grid security versus local security, and implementing Grid authentication in the remote Java (EJB) API.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Tech stack upgrades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Several of the technologies used by caArray are becoming dated, and there is an urgent need to upgrade them.</a:t>
            </a:r>
          </a:p>
          <a:p>
            <a:endParaRPr lang="en-US" dirty="0" smtClean="0"/>
          </a:p>
          <a:p>
            <a:r>
              <a:rPr lang="en-US" dirty="0" smtClean="0"/>
              <a:t>Features</a:t>
            </a:r>
          </a:p>
          <a:p>
            <a:pPr lvl="1"/>
            <a:r>
              <a:rPr lang="en-US" dirty="0" smtClean="0"/>
              <a:t>Upgrade the application server to </a:t>
            </a:r>
            <a:r>
              <a:rPr lang="en-US" dirty="0" err="1" smtClean="0"/>
              <a:t>Jboss</a:t>
            </a:r>
            <a:r>
              <a:rPr lang="en-US" dirty="0" smtClean="0"/>
              <a:t> 5.1</a:t>
            </a:r>
          </a:p>
          <a:p>
            <a:pPr lvl="1"/>
            <a:r>
              <a:rPr lang="en-US" dirty="0" smtClean="0"/>
              <a:t>Upgrade to Java 6</a:t>
            </a:r>
          </a:p>
          <a:p>
            <a:pPr lvl="1"/>
            <a:r>
              <a:rPr lang="en-US" dirty="0" smtClean="0"/>
              <a:t>Upgrade to </a:t>
            </a:r>
            <a:r>
              <a:rPr lang="en-US" dirty="0" err="1" smtClean="0"/>
              <a:t>MySQL</a:t>
            </a:r>
            <a:r>
              <a:rPr lang="en-US" dirty="0" smtClean="0"/>
              <a:t> 5.1</a:t>
            </a:r>
          </a:p>
          <a:p>
            <a:pPr lvl="1"/>
            <a:r>
              <a:rPr lang="en-US" dirty="0" smtClean="0"/>
              <a:t>Upgrade to BDA 1.7</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2.5.0 on the wiki</a:t>
            </a: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caArray 2.5.0 on the NCI wiki</a:t>
            </a:r>
          </a:p>
          <a:p>
            <a:pPr lvl="1" eaLnBrk="1" hangingPunct="1"/>
            <a:r>
              <a:rPr lang="en-US" sz="1400" dirty="0" smtClean="0">
                <a:hlinkClick r:id="rId3"/>
              </a:rPr>
              <a:t>https://wiki.nci.nih.gov/display/caArray2project/2.5.0+Project+Plan</a:t>
            </a:r>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10240</TotalTime>
  <Words>775</Words>
  <Application>Microsoft Macintosh PowerPoint</Application>
  <PresentationFormat>On-screen Show (4:3)</PresentationFormat>
  <Paragraphs>71</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Default Design</vt:lpstr>
      <vt:lpstr>caArray 2.5.0 Vision    October 4, 2010      </vt:lpstr>
      <vt:lpstr>Overview</vt:lpstr>
      <vt:lpstr>Next generation sequencing assays</vt:lpstr>
      <vt:lpstr>Storing large volumes of data</vt:lpstr>
      <vt:lpstr>Upload/Import/Download of large data sets</vt:lpstr>
      <vt:lpstr>User roles/privileges, collaboration groups</vt:lpstr>
      <vt:lpstr>Grid security</vt:lpstr>
      <vt:lpstr>Tech stack upgrades</vt:lpstr>
      <vt:lpstr>2.5.0 on the wiki</vt:lpstr>
    </vt:vector>
  </TitlesOfParts>
  <Manager/>
  <Company>5AM Solutions,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caArray Model</dc:title>
  <dc:subject>caArray Model</dc:subject>
  <dc:creator>Rashmi Srinivasa</dc:creator>
  <cp:keywords/>
  <dc:description/>
  <cp:lastModifiedBy>Rashmi Srinivasa</cp:lastModifiedBy>
  <cp:revision>1050</cp:revision>
  <dcterms:created xsi:type="dcterms:W3CDTF">2010-10-11T15:13:22Z</dcterms:created>
  <dcterms:modified xsi:type="dcterms:W3CDTF">2010-10-11T15:26:10Z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