
<file path=[Content_Types].xml><?xml version="1.0" encoding="utf-8"?>
<Types xmlns="http://schemas.openxmlformats.org/package/2006/content-types">
  <Override PartName="/ppt/diagrams/layout8.xml" ContentType="application/vnd.openxmlformats-officedocument.drawingml.diagramLayout+xml"/>
  <Override PartName="/ppt/notesSlides/notesSlide16.xml" ContentType="application/vnd.openxmlformats-officedocument.presentationml.notesSlide+xml"/>
  <Override PartName="/ppt/diagrams/data12.xml" ContentType="application/vnd.openxmlformats-officedocument.drawingml.diagramData+xml"/>
  <Override PartName="/ppt/slides/slide18.xml" ContentType="application/vnd.openxmlformats-officedocument.presentationml.slide+xml"/>
  <Override PartName="/ppt/notesSlides/notesSlide26.xml" ContentType="application/vnd.openxmlformats-officedocument.presentationml.notesSlide+xml"/>
  <Override PartName="/ppt/diagrams/quickStyle16.xml" ContentType="application/vnd.openxmlformats-officedocument.drawingml.diagramStyle+xml"/>
  <Override PartName="/ppt/slides/slide28.xml" ContentType="application/vnd.openxmlformats-officedocument.presentationml.slide+xml"/>
  <Override PartName="/ppt/slides/slide9.xml" ContentType="application/vnd.openxmlformats-officedocument.presentationml.slide+xml"/>
  <Override PartName="/ppt/diagrams/layout16.xml" ContentType="application/vnd.openxmlformats-officedocument.drawingml.diagramLayout+xml"/>
  <Override PartName="/ppt/diagrams/quickStyle6.xml" ContentType="application/vnd.openxmlformats-officedocument.drawingml.diagramStyle+xml"/>
  <Override PartName="/ppt/diagrams/colors2.xml" ContentType="application/vnd.openxmlformats-officedocument.drawingml.diagramColors+xml"/>
  <Override PartName="/ppt/diagrams/drawing10.xml" ContentType="application/vnd.ms-office.drawingml.diagramDrawing+xml"/>
  <Override PartName="/ppt/notesMasters/notesMaster1.xml" ContentType="application/vnd.openxmlformats-officedocument.presentationml.notesMaster+xml"/>
  <Override PartName="/ppt/diagrams/data18.xml" ContentType="application/vnd.openxmlformats-officedocument.drawingml.diagramData+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diagrams/colors15.xml" ContentType="application/vnd.openxmlformats-officedocument.drawingml.diagramColors+xml"/>
  <Override PartName="/ppt/diagrams/colors8.xml" ContentType="application/vnd.openxmlformats-officedocument.drawingml.diagramColors+xml"/>
  <Override PartName="/ppt/diagrams/drawing15.xml" ContentType="application/vnd.ms-office.drawingml.diagramDrawing+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diagrams/quickStyle11.xml" ContentType="application/vnd.openxmlformats-officedocument.drawingml.diagramStyle+xml"/>
  <Override PartName="/ppt/notesSlides/notesSlide21.xml" ContentType="application/vnd.openxmlformats-officedocument.presentationml.notesSlide+xml"/>
  <Override PartName="/ppt/slides/slide23.xml" ContentType="application/vnd.openxmlformats-officedocument.presentationml.slide+xml"/>
  <Override PartName="/ppt/slides/slide4.xml" ContentType="application/vnd.openxmlformats-officedocument.presentationml.slide+xml"/>
  <Override PartName="/ppt/diagrams/layout11.xml" ContentType="application/vnd.openxmlformats-officedocument.drawingml.diagramLayout+xml"/>
  <Override PartName="/ppt/slideLayouts/slideLayout5.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diagrams/quickStyle17.xml" ContentType="application/vnd.openxmlformats-officedocument.drawingml.diagramStyle+xml"/>
  <Override PartName="/ppt/slides/slide29.xml" ContentType="application/vnd.openxmlformats-officedocument.presentationml.slide+xml"/>
  <Override PartName="/ppt/diagrams/layout17.xml" ContentType="application/vnd.openxmlformats-officedocument.drawingml.diagramLayout+xml"/>
  <Override PartName="/ppt/diagrams/colors10.xml" ContentType="application/vnd.openxmlformats-officedocument.drawingml.diagramColors+xml"/>
  <Override PartName="/ppt/diagrams/quickStyle7.xml" ContentType="application/vnd.openxmlformats-officedocument.drawingml.diagramStyle+xml"/>
  <Override PartName="/ppt/diagrams/colors3.xml" ContentType="application/vnd.openxmlformats-officedocument.drawingml.diagramColors+xml"/>
  <Override PartName="/ppt/diagrams/drawing11.xml" ContentType="application/vnd.ms-office.drawingml.diagramDrawing+xml"/>
  <Override PartName="/ppt/diagrams/data19.xml" ContentType="application/vnd.openxmlformats-officedocument.drawingml.diagramData+xml"/>
  <Override PartName="/ppt/diagrams/drawing2.xml" ContentType="application/vnd.ms-office.drawingml.diagramDrawing+xml"/>
  <Override PartName="/docProps/custom.xml" ContentType="application/vnd.openxmlformats-officedocument.custom-properties+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diagrams/colors16.xml" ContentType="application/vnd.openxmlformats-officedocument.drawingml.diagramColors+xml"/>
  <Override PartName="/ppt/diagrams/colors9.xml" ContentType="application/vnd.openxmlformats-officedocument.drawingml.diagramColors+xml"/>
  <Override PartName="/ppt/diagrams/drawing16.xml" ContentType="application/vnd.ms-office.drawingml.diagramDrawing+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diagrams/quickStyle12.xml" ContentType="application/vnd.openxmlformats-officedocument.drawingml.diagramStyl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Default Extension="xml" ContentType="application/xml"/>
  <Override PartName="/ppt/diagrams/layout12.xml" ContentType="application/vnd.openxmlformats-officedocument.drawingml.diagramLayout+xml"/>
  <Override PartName="/ppt/slides/slide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bleStyles.xml" ContentType="application/vnd.openxmlformats-officedocument.presentationml.tableStyles+xml"/>
  <Override PartName="/ppt/notesSlides/notesSlide18.xml" ContentType="application/vnd.openxmlformats-officedocument.presentationml.notesSlide+xml"/>
  <Override PartName="/ppt/diagrams/data14.xml" ContentType="application/vnd.openxmlformats-officedocument.drawingml.diagramData+xml"/>
  <Override PartName="/ppt/diagrams/quickStyle18.xml" ContentType="application/vnd.openxmlformats-officedocument.drawingml.diagramStyl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docProps/app.xml" ContentType="application/vnd.openxmlformats-officedocument.extended-properties+xml"/>
  <Override PartName="/ppt/diagrams/layout18.xml" ContentType="application/vnd.openxmlformats-officedocument.drawingml.diagramLayout+xml"/>
  <Override PartName="/ppt/diagrams/quickStyle8.xml" ContentType="application/vnd.openxmlformats-officedocument.drawingml.diagramStyle+xml"/>
  <Override PartName="/ppt/diagrams/colors11.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diagrams/colors17.xml" ContentType="application/vnd.openxmlformats-officedocument.drawingml.diagramColors+xml"/>
  <Override PartName="/ppt/diagrams/drawing17.xml" ContentType="application/vnd.ms-office.drawingml.diagramDrawing+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diagrams/quickStyle13.xml" ContentType="application/vnd.openxmlformats-officedocument.drawingml.diagramStyle+xml"/>
  <Override PartName="/ppt/notesSlides/notesSlide23.xml" ContentType="application/vnd.openxmlformats-officedocument.presentationml.notesSlide+xml"/>
  <Override PartName="/ppt/slides/slide25.xml" ContentType="application/vnd.openxmlformats-officedocument.presentationml.slide+xml"/>
  <Default Extension="png" ContentType="image/png"/>
  <Override PartName="/ppt/diagrams/layout13.xml" ContentType="application/vnd.openxmlformats-officedocument.drawingml.diagramLayout+xml"/>
  <Override PartName="/ppt/slides/slide6.xml" ContentType="application/vnd.openxmlformats-officedocument.presentationml.slide+xml"/>
  <Override PartName="/ppt/slideLayouts/slideLayout7.xml" ContentType="application/vnd.openxmlformats-officedocument.presentationml.slideLayout+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ata15.xml" ContentType="application/vnd.openxmlformats-officedocument.drawingml.diagramData+xml"/>
  <Override PartName="/ppt/diagrams/quickStyle19.xml" ContentType="application/vnd.openxmlformats-officedocument.drawingml.diagramStyle+xml"/>
  <Override PartName="/ppt/notesSlides/notesSlide29.xml" ContentType="application/vnd.openxmlformats-officedocument.presentationml.notesSlide+xml"/>
  <Override PartName="/ppt/diagrams/layout19.xml" ContentType="application/vnd.openxmlformats-officedocument.drawingml.diagramLayout+xml"/>
  <Override PartName="/ppt/diagrams/quickStyle9.xml" ContentType="application/vnd.openxmlformats-officedocument.drawingml.diagramStyle+xml"/>
  <Override PartName="/ppt/diagrams/colors12.xml" ContentType="application/vnd.openxmlformats-officedocument.drawingml.diagramColors+xml"/>
  <Override PartName="/ppt/diagrams/colors5.xml" ContentType="application/vnd.openxmlformats-officedocument.drawingml.diagramColors+xml"/>
  <Override PartName="/ppt/diagrams/drawing12.xml" ContentType="application/vnd.ms-office.drawingml.diagramDrawing+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diagrams/colors18.xml" ContentType="application/vnd.openxmlformats-officedocument.drawingml.diagramColors+xml"/>
  <Override PartName="/ppt/slides/slide20.xml" ContentType="application/vnd.openxmlformats-officedocument.presentationml.slide+xml"/>
  <Override PartName="/ppt/diagrams/drawing18.xml" ContentType="application/vnd.ms-office.drawingml.diagramDrawing+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ppt/diagrams/quickStyle14.xml" ContentType="application/vnd.openxmlformats-officedocument.drawingml.diagramStyle+xml"/>
  <Override PartName="/ppt/slides/slide26.xml" ContentType="application/vnd.openxmlformats-officedocument.presentationml.slide+xml"/>
  <Default Extension="rels" ContentType="application/vnd.openxmlformats-package.relationships+xml"/>
  <Override PartName="/ppt/slides/slide7.xml" ContentType="application/vnd.openxmlformats-officedocument.presentationml.slide+xml"/>
  <Override PartName="/ppt/diagrams/layout14.xml" ContentType="application/vnd.openxmlformats-officedocument.drawingml.diagramLayout+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data16.xml" ContentType="application/vnd.openxmlformats-officedocument.drawingml.diagramData+xml"/>
  <Override PartName="/ppt/presProps.xml" ContentType="application/vnd.openxmlformats-officedocument.presentationml.presProps+xml"/>
  <Override PartName="/ppt/presentation.xml" ContentType="application/vnd.openxmlformats-officedocument.presentationml.presentation.main+xml"/>
  <Override PartName="/ppt/diagrams/colors13.xml" ContentType="application/vnd.openxmlformats-officedocument.drawingml.diagramColors+xml"/>
  <Override PartName="/ppt/diagrams/colors6.xml" ContentType="application/vnd.openxmlformats-officedocument.drawingml.diagramColors+xml"/>
  <Override PartName="/ppt/diagrams/drawing13.xml" ContentType="application/vnd.ms-office.drawingml.diagramDrawing+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diagrams/colors19.xml" ContentType="application/vnd.openxmlformats-officedocument.drawingml.diagramColors+xml"/>
  <Override PartName="/ppt/slides/slide21.xml" ContentType="application/vnd.openxmlformats-officedocument.presentationml.slide+xml"/>
  <Override PartName="/ppt/diagrams/drawing19.xml" ContentType="application/vnd.ms-office.drawingml.diagramDrawing+xml"/>
  <Override PartName="/ppt/slides/slide30.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diagrams/layout7.xml" ContentType="application/vnd.openxmlformats-officedocument.drawingml.diagramLayout+xml"/>
  <Override PartName="/ppt/diagrams/quickStyle15.xml" ContentType="application/vnd.openxmlformats-officedocument.drawingml.diagramStyle+xml"/>
  <Override PartName="/ppt/diagrams/data11.xml" ContentType="application/vnd.openxmlformats-officedocument.drawingml.diagramData+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diagrams/layout15.xml" ContentType="application/vnd.openxmlformats-officedocument.drawingml.diagramLayout+xml"/>
  <Override PartName="/ppt/slides/slide8.xml" ContentType="application/vnd.openxmlformats-officedocument.presentationml.slide+xml"/>
  <Override PartName="/ppt/slideLayouts/slideLayout9.xml" ContentType="application/vnd.openxmlformats-officedocument.presentationml.slideLayout+xml"/>
  <Override PartName="/ppt/diagrams/quickStyle5.xml" ContentType="application/vnd.openxmlformats-officedocument.drawingml.diagramStyle+xml"/>
  <Override PartName="/ppt/diagrams/colors1.xml" ContentType="application/vnd.openxmlformats-officedocument.drawingml.diagramColors+xml"/>
  <Override PartName="/ppt/diagrams/data17.xml" ContentType="application/vnd.openxmlformats-officedocument.drawingml.diagramData+xml"/>
  <Override PartName="/ppt/notesSlides/notesSlide1.xml" ContentType="application/vnd.openxmlformats-officedocument.presentationml.notesSlide+xml"/>
  <Override PartName="/ppt/diagrams/colors14.xml" ContentType="application/vnd.openxmlformats-officedocument.drawingml.diagramColors+xml"/>
  <Override PartName="/ppt/diagrams/colors7.xml" ContentType="application/vnd.openxmlformats-officedocument.drawingml.diagramColors+xml"/>
  <Override PartName="/ppt/diagrams/drawing14.xml" ContentType="application/vnd.ms-office.drawingml.diagramDrawing+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diagrams/quickStyle10.xml" ContentType="application/vnd.openxmlformats-officedocument.drawingml.diagramStyl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xml" ContentType="application/vnd.openxmlformats-officedocument.presentationml.slide+xml"/>
  <Override PartName="/ppt/diagrams/layout10.xml" ContentType="application/vnd.openxmlformats-officedocument.drawingml.diagramLayout+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32"/>
  </p:notesMasterIdLst>
  <p:handoutMasterIdLst>
    <p:handoutMasterId r:id="rId33"/>
  </p:handoutMasterIdLst>
  <p:sldIdLst>
    <p:sldId id="264" r:id="rId2"/>
    <p:sldId id="334" r:id="rId3"/>
    <p:sldId id="335" r:id="rId4"/>
    <p:sldId id="336" r:id="rId5"/>
    <p:sldId id="337" r:id="rId6"/>
    <p:sldId id="338" r:id="rId7"/>
    <p:sldId id="339" r:id="rId8"/>
    <p:sldId id="340" r:id="rId9"/>
    <p:sldId id="341" r:id="rId10"/>
    <p:sldId id="342" r:id="rId11"/>
    <p:sldId id="310" r:id="rId12"/>
    <p:sldId id="295" r:id="rId13"/>
    <p:sldId id="296" r:id="rId14"/>
    <p:sldId id="297" r:id="rId15"/>
    <p:sldId id="323" r:id="rId16"/>
    <p:sldId id="322" r:id="rId17"/>
    <p:sldId id="298" r:id="rId18"/>
    <p:sldId id="326" r:id="rId19"/>
    <p:sldId id="325" r:id="rId20"/>
    <p:sldId id="300" r:id="rId21"/>
    <p:sldId id="327" r:id="rId22"/>
    <p:sldId id="328" r:id="rId23"/>
    <p:sldId id="329" r:id="rId24"/>
    <p:sldId id="301" r:id="rId25"/>
    <p:sldId id="330" r:id="rId26"/>
    <p:sldId id="302" r:id="rId27"/>
    <p:sldId id="333" r:id="rId28"/>
    <p:sldId id="299" r:id="rId29"/>
    <p:sldId id="307" r:id="rId30"/>
    <p:sldId id="26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FE1FF"/>
    <a:srgbClr val="339933"/>
    <a:srgbClr val="DDDDDD"/>
    <a:srgbClr val="990000"/>
    <a:srgbClr val="00AAF6"/>
    <a:srgbClr val="21BAFF"/>
    <a:srgbClr val="FF99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autoAdjust="0"/>
    <p:restoredTop sz="93864" autoAdjust="0"/>
  </p:normalViewPr>
  <p:slideViewPr>
    <p:cSldViewPr>
      <p:cViewPr varScale="1">
        <p:scale>
          <a:sx n="153" d="100"/>
          <a:sy n="153" d="100"/>
        </p:scale>
        <p:origin x="-3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10.xml.rels><?xml version="1.0" encoding="UTF-8" standalone="yes"?>
<Relationships xmlns="http://schemas.openxmlformats.org/package/2006/relationships"><Relationship Id="rId1" Type="http://schemas.openxmlformats.org/officeDocument/2006/relationships/image" Target="../media/image4.png"/></Relationships>
</file>

<file path=ppt/diagrams/_rels/data11.xml.rels><?xml version="1.0" encoding="UTF-8" standalone="yes"?>
<Relationships xmlns="http://schemas.openxmlformats.org/package/2006/relationships"><Relationship Id="rId1" Type="http://schemas.openxmlformats.org/officeDocument/2006/relationships/image" Target="../media/image4.png"/></Relationships>
</file>

<file path=ppt/diagrams/_rels/data12.xml.rels><?xml version="1.0" encoding="UTF-8" standalone="yes"?>
<Relationships xmlns="http://schemas.openxmlformats.org/package/2006/relationships"><Relationship Id="rId1" Type="http://schemas.openxmlformats.org/officeDocument/2006/relationships/image" Target="../media/image4.png"/></Relationships>
</file>

<file path=ppt/diagrams/_rels/data13.xml.rels><?xml version="1.0" encoding="UTF-8" standalone="yes"?>
<Relationships xmlns="http://schemas.openxmlformats.org/package/2006/relationships"><Relationship Id="rId1" Type="http://schemas.openxmlformats.org/officeDocument/2006/relationships/image" Target="../media/image4.png"/></Relationships>
</file>

<file path=ppt/diagrams/_rels/data14.xml.rels><?xml version="1.0" encoding="UTF-8" standalone="yes"?>
<Relationships xmlns="http://schemas.openxmlformats.org/package/2006/relationships"><Relationship Id="rId1" Type="http://schemas.openxmlformats.org/officeDocument/2006/relationships/image" Target="../media/image4.png"/></Relationships>
</file>

<file path=ppt/diagrams/_rels/data15.xml.rels><?xml version="1.0" encoding="UTF-8" standalone="yes"?>
<Relationships xmlns="http://schemas.openxmlformats.org/package/2006/relationships"><Relationship Id="rId1" Type="http://schemas.openxmlformats.org/officeDocument/2006/relationships/image" Target="../media/image4.png"/></Relationships>
</file>

<file path=ppt/diagrams/_rels/data16.xml.rels><?xml version="1.0" encoding="UTF-8" standalone="yes"?>
<Relationships xmlns="http://schemas.openxmlformats.org/package/2006/relationships"><Relationship Id="rId1" Type="http://schemas.openxmlformats.org/officeDocument/2006/relationships/image" Target="../media/image4.png"/></Relationships>
</file>

<file path=ppt/diagrams/_rels/data17.xml.rels><?xml version="1.0" encoding="UTF-8" standalone="yes"?>
<Relationships xmlns="http://schemas.openxmlformats.org/package/2006/relationships"><Relationship Id="rId1" Type="http://schemas.openxmlformats.org/officeDocument/2006/relationships/image" Target="../media/image4.png"/></Relationships>
</file>

<file path=ppt/diagrams/_rels/data18.xml.rels><?xml version="1.0" encoding="UTF-8" standalone="yes"?>
<Relationships xmlns="http://schemas.openxmlformats.org/package/2006/relationships"><Relationship Id="rId1" Type="http://schemas.openxmlformats.org/officeDocument/2006/relationships/image" Target="../media/image4.png"/></Relationships>
</file>

<file path=ppt/diagrams/_rels/data19.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s>
</file>

<file path=ppt/diagrams/_rels/data5.xml.rels><?xml version="1.0" encoding="UTF-8" standalone="yes"?>
<Relationships xmlns="http://schemas.openxmlformats.org/package/2006/relationships"><Relationship Id="rId1" Type="http://schemas.openxmlformats.org/officeDocument/2006/relationships/image" Target="../media/image4.png"/></Relationships>
</file>

<file path=ppt/diagrams/_rels/data6.xml.rels><?xml version="1.0" encoding="UTF-8" standalone="yes"?>
<Relationships xmlns="http://schemas.openxmlformats.org/package/2006/relationships"><Relationship Id="rId1" Type="http://schemas.openxmlformats.org/officeDocument/2006/relationships/image" Target="../media/image4.png"/></Relationships>
</file>

<file path=ppt/diagrams/_rels/data7.xml.rels><?xml version="1.0" encoding="UTF-8" standalone="yes"?>
<Relationships xmlns="http://schemas.openxmlformats.org/package/2006/relationships"><Relationship Id="rId1" Type="http://schemas.openxmlformats.org/officeDocument/2006/relationships/image" Target="../media/image4.png"/></Relationships>
</file>

<file path=ppt/diagrams/_rels/data8.xml.rels><?xml version="1.0" encoding="UTF-8" standalone="yes"?>
<Relationships xmlns="http://schemas.openxmlformats.org/package/2006/relationships"><Relationship Id="rId1" Type="http://schemas.openxmlformats.org/officeDocument/2006/relationships/image" Target="../media/image4.png"/></Relationships>
</file>

<file path=ppt/diagrams/_rels/data9.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2735ADD7-B657-2F49-8AEC-A8A75B74E469}"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4A08611D-4863-404D-A01F-4E8F96AD1C4A}" type="presOf" srcId="{5B83AB89-9F0F-1E41-AFD6-4A20CBC8DDD9}" destId="{219A9598-0BC2-5245-8DC7-BDC783833612}" srcOrd="0" destOrd="0" presId="urn:microsoft.com/office/officeart/2005/8/layout/vList3"/>
    <dgm:cxn modelId="{8FC63A3D-A555-C448-ABAD-9D5E3A2487A6}" type="presParOf" srcId="{7E7D16E9-91D2-B14A-A20C-57DCC22BBDC0}" destId="{6C7D6434-280F-824B-9F8F-7FF290E0B6CF}" srcOrd="0" destOrd="0" presId="urn:microsoft.com/office/officeart/2005/8/layout/vList3"/>
    <dgm:cxn modelId="{67EB8CB9-0A09-EF4F-90A5-209C1FE3D9A2}" type="presParOf" srcId="{6C7D6434-280F-824B-9F8F-7FF290E0B6CF}" destId="{C9F606A1-DC72-3246-8B8C-8951A5C52150}" srcOrd="0" destOrd="0" presId="urn:microsoft.com/office/officeart/2005/8/layout/vList3"/>
    <dgm:cxn modelId="{88C134BC-DDB9-8F41-9D20-32EDC64A6F55}"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E4850E60-4578-4647-8C49-FD93931C3444}"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DB507623-727F-944B-A2D7-FCEB6E8B824A}" type="presOf" srcId="{5B83AB89-9F0F-1E41-AFD6-4A20CBC8DDD9}" destId="{219A9598-0BC2-5245-8DC7-BDC783833612}" srcOrd="0" destOrd="0" presId="urn:microsoft.com/office/officeart/2005/8/layout/vList3"/>
    <dgm:cxn modelId="{1D857EDC-DF7D-EF40-B8F1-AFABF5245C76}" type="presParOf" srcId="{7E7D16E9-91D2-B14A-A20C-57DCC22BBDC0}" destId="{6C7D6434-280F-824B-9F8F-7FF290E0B6CF}" srcOrd="0" destOrd="0" presId="urn:microsoft.com/office/officeart/2005/8/layout/vList3"/>
    <dgm:cxn modelId="{2DB44B42-F3C9-F549-ABC6-6AB2EE8D75B6}" type="presParOf" srcId="{6C7D6434-280F-824B-9F8F-7FF290E0B6CF}" destId="{C9F606A1-DC72-3246-8B8C-8951A5C52150}" srcOrd="0" destOrd="0" presId="urn:microsoft.com/office/officeart/2005/8/layout/vList3"/>
    <dgm:cxn modelId="{EEA6DF2A-BB9B-F148-A213-9B66B3827EA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AB87B7F9-7BD9-A64F-A7FC-B14AD6860EF3}"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DCC8EF4-6F10-724D-8138-606640CBFE1B}" type="presOf" srcId="{F033CF57-A993-B14B-B7CD-7BBC741AF47E}" destId="{7E7D16E9-91D2-B14A-A20C-57DCC22BBDC0}" srcOrd="0" destOrd="0" presId="urn:microsoft.com/office/officeart/2005/8/layout/vList3"/>
    <dgm:cxn modelId="{663C864D-1A26-8F47-894F-636874DA3371}" type="presParOf" srcId="{7E7D16E9-91D2-B14A-A20C-57DCC22BBDC0}" destId="{6C7D6434-280F-824B-9F8F-7FF290E0B6CF}" srcOrd="0" destOrd="0" presId="urn:microsoft.com/office/officeart/2005/8/layout/vList3"/>
    <dgm:cxn modelId="{FB2C6195-4D3C-6548-BF7E-240C78EBD552}" type="presParOf" srcId="{6C7D6434-280F-824B-9F8F-7FF290E0B6CF}" destId="{C9F606A1-DC72-3246-8B8C-8951A5C52150}" srcOrd="0" destOrd="0" presId="urn:microsoft.com/office/officeart/2005/8/layout/vList3"/>
    <dgm:cxn modelId="{22C2CC61-7D45-FB4C-8F0B-5A238BEAF6A2}"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D112FECA-C729-D54B-9EC1-8574DC7CA468}"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D857C88F-89C5-984C-8AFF-7FAD0447FB24}" type="presOf" srcId="{5B83AB89-9F0F-1E41-AFD6-4A20CBC8DDD9}" destId="{219A9598-0BC2-5245-8DC7-BDC783833612}" srcOrd="0" destOrd="0" presId="urn:microsoft.com/office/officeart/2005/8/layout/vList3"/>
    <dgm:cxn modelId="{487B0BDB-79BA-C640-94CF-B078FF377E63}" type="presParOf" srcId="{7E7D16E9-91D2-B14A-A20C-57DCC22BBDC0}" destId="{6C7D6434-280F-824B-9F8F-7FF290E0B6CF}" srcOrd="0" destOrd="0" presId="urn:microsoft.com/office/officeart/2005/8/layout/vList3"/>
    <dgm:cxn modelId="{0CD84B3A-24A2-B641-AB6F-D7B3FC0BCFE8}" type="presParOf" srcId="{6C7D6434-280F-824B-9F8F-7FF290E0B6CF}" destId="{C9F606A1-DC72-3246-8B8C-8951A5C52150}" srcOrd="0" destOrd="0" presId="urn:microsoft.com/office/officeart/2005/8/layout/vList3"/>
    <dgm:cxn modelId="{A117F321-251B-FD4C-9928-BF4503F44E9E}"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B976CF6-DB53-1F40-9882-6F98B78624B3}" type="presOf" srcId="{5B83AB89-9F0F-1E41-AFD6-4A20CBC8DDD9}" destId="{219A9598-0BC2-5245-8DC7-BDC783833612}" srcOrd="0" destOrd="0" presId="urn:microsoft.com/office/officeart/2005/8/layout/vList3"/>
    <dgm:cxn modelId="{06920399-6CC1-5549-9258-83DBBDAAB79D}"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79F6ECBC-6E0E-964A-BC0A-31B3943FF5D5}" type="presParOf" srcId="{7E7D16E9-91D2-B14A-A20C-57DCC22BBDC0}" destId="{6C7D6434-280F-824B-9F8F-7FF290E0B6CF}" srcOrd="0" destOrd="0" presId="urn:microsoft.com/office/officeart/2005/8/layout/vList3"/>
    <dgm:cxn modelId="{9E185757-B2A2-254A-B3D4-E6B123146FE3}" type="presParOf" srcId="{6C7D6434-280F-824B-9F8F-7FF290E0B6CF}" destId="{C9F606A1-DC72-3246-8B8C-8951A5C52150}" srcOrd="0" destOrd="0" presId="urn:microsoft.com/office/officeart/2005/8/layout/vList3"/>
    <dgm:cxn modelId="{130299EF-1339-854B-8617-66997BFDA13B}"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8220FAF9-AE1B-CA4C-B69E-2A7372F91779}"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65EABB83-4CE0-C345-905A-D1340C066707}" type="presOf" srcId="{5B83AB89-9F0F-1E41-AFD6-4A20CBC8DDD9}" destId="{219A9598-0BC2-5245-8DC7-BDC783833612}" srcOrd="0" destOrd="0" presId="urn:microsoft.com/office/officeart/2005/8/layout/vList3"/>
    <dgm:cxn modelId="{741DC883-001D-C441-A528-574A951E0670}" type="presParOf" srcId="{7E7D16E9-91D2-B14A-A20C-57DCC22BBDC0}" destId="{6C7D6434-280F-824B-9F8F-7FF290E0B6CF}" srcOrd="0" destOrd="0" presId="urn:microsoft.com/office/officeart/2005/8/layout/vList3"/>
    <dgm:cxn modelId="{FFE55638-9D79-414F-B375-F6DAB1AA721B}" type="presParOf" srcId="{6C7D6434-280F-824B-9F8F-7FF290E0B6CF}" destId="{C9F606A1-DC72-3246-8B8C-8951A5C52150}" srcOrd="0" destOrd="0" presId="urn:microsoft.com/office/officeart/2005/8/layout/vList3"/>
    <dgm:cxn modelId="{2DD9F8DF-2B39-2F49-9D29-46A7F4A22B10}"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E7D93A7D-65E7-C146-B405-58DD7988D5C6}"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A2F4D1D-5796-B947-A185-ED1AC2FA562D}" type="presOf" srcId="{5B83AB89-9F0F-1E41-AFD6-4A20CBC8DDD9}" destId="{219A9598-0BC2-5245-8DC7-BDC783833612}" srcOrd="0" destOrd="0" presId="urn:microsoft.com/office/officeart/2005/8/layout/vList3"/>
    <dgm:cxn modelId="{1A40655C-6252-FA4D-BD7B-655F21A1B285}" type="presParOf" srcId="{7E7D16E9-91D2-B14A-A20C-57DCC22BBDC0}" destId="{6C7D6434-280F-824B-9F8F-7FF290E0B6CF}" srcOrd="0" destOrd="0" presId="urn:microsoft.com/office/officeart/2005/8/layout/vList3"/>
    <dgm:cxn modelId="{051E8371-D2DC-B043-A02E-86D5F1CC2585}" type="presParOf" srcId="{6C7D6434-280F-824B-9F8F-7FF290E0B6CF}" destId="{C9F606A1-DC72-3246-8B8C-8951A5C52150}" srcOrd="0" destOrd="0" presId="urn:microsoft.com/office/officeart/2005/8/layout/vList3"/>
    <dgm:cxn modelId="{3657C2D9-BEEF-B44F-9F2B-223D6E69BFE2}"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5D244FD8-8B10-0E46-97F6-4B2F3B07C59D}" type="presOf" srcId="{5B83AB89-9F0F-1E41-AFD6-4A20CBC8DDD9}" destId="{219A9598-0BC2-5245-8DC7-BDC783833612}" srcOrd="0" destOrd="0" presId="urn:microsoft.com/office/officeart/2005/8/layout/vList3"/>
    <dgm:cxn modelId="{659481C6-5DD9-4F4C-8893-F5E92D15B601}" type="presOf" srcId="{F033CF57-A993-B14B-B7CD-7BBC741AF47E}" destId="{7E7D16E9-91D2-B14A-A20C-57DCC22BBDC0}" srcOrd="0" destOrd="0" presId="urn:microsoft.com/office/officeart/2005/8/layout/vList3"/>
    <dgm:cxn modelId="{9A5F15D3-611B-4F4A-801B-14E85700A849}" type="presParOf" srcId="{7E7D16E9-91D2-B14A-A20C-57DCC22BBDC0}" destId="{6C7D6434-280F-824B-9F8F-7FF290E0B6CF}" srcOrd="0" destOrd="0" presId="urn:microsoft.com/office/officeart/2005/8/layout/vList3"/>
    <dgm:cxn modelId="{16E1B842-5206-8541-A5D7-E5F3C6420FEA}" type="presParOf" srcId="{6C7D6434-280F-824B-9F8F-7FF290E0B6CF}" destId="{C9F606A1-DC72-3246-8B8C-8951A5C52150}" srcOrd="0" destOrd="0" presId="urn:microsoft.com/office/officeart/2005/8/layout/vList3"/>
    <dgm:cxn modelId="{6D55894E-4A18-3342-8996-CE898A3C9E3E}"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6F75E404-7E3C-A947-957E-E276F2AF20D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0DA0B4EF-BD1F-C445-86F4-639BE01572BA}" type="presOf" srcId="{5B83AB89-9F0F-1E41-AFD6-4A20CBC8DDD9}" destId="{219A9598-0BC2-5245-8DC7-BDC783833612}" srcOrd="0" destOrd="0" presId="urn:microsoft.com/office/officeart/2005/8/layout/vList3"/>
    <dgm:cxn modelId="{DA9FDABD-AC47-C244-876D-58F2C13229CD}" type="presParOf" srcId="{7E7D16E9-91D2-B14A-A20C-57DCC22BBDC0}" destId="{6C7D6434-280F-824B-9F8F-7FF290E0B6CF}" srcOrd="0" destOrd="0" presId="urn:microsoft.com/office/officeart/2005/8/layout/vList3"/>
    <dgm:cxn modelId="{3F3B4F4B-75B0-C947-B666-E5A699145BF5}" type="presParOf" srcId="{6C7D6434-280F-824B-9F8F-7FF290E0B6CF}" destId="{C9F606A1-DC72-3246-8B8C-8951A5C52150}" srcOrd="0" destOrd="0" presId="urn:microsoft.com/office/officeart/2005/8/layout/vList3"/>
    <dgm:cxn modelId="{6B5A65DB-2335-3543-BA57-3FF6DBDB74F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46269BFC-EB1D-D14D-BCC1-6F81C779B73F}"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E2BA8739-14B2-0046-B65A-4ECA6E91E391}" type="presOf" srcId="{F033CF57-A993-B14B-B7CD-7BBC741AF47E}" destId="{7E7D16E9-91D2-B14A-A20C-57DCC22BBDC0}" srcOrd="0" destOrd="0" presId="urn:microsoft.com/office/officeart/2005/8/layout/vList3"/>
    <dgm:cxn modelId="{A7D519FB-2DB8-1242-BC7F-B60A350A4FAA}" type="presParOf" srcId="{7E7D16E9-91D2-B14A-A20C-57DCC22BBDC0}" destId="{6C7D6434-280F-824B-9F8F-7FF290E0B6CF}" srcOrd="0" destOrd="0" presId="urn:microsoft.com/office/officeart/2005/8/layout/vList3"/>
    <dgm:cxn modelId="{53B9F539-2709-DC45-8130-32A6F2D0C736}" type="presParOf" srcId="{6C7D6434-280F-824B-9F8F-7FF290E0B6CF}" destId="{C9F606A1-DC72-3246-8B8C-8951A5C52150}" srcOrd="0" destOrd="0" presId="urn:microsoft.com/office/officeart/2005/8/layout/vList3"/>
    <dgm:cxn modelId="{E2E9A2A8-EEED-164D-A4D9-7204F3E7469D}"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A74E9BC3-08FA-2446-9B70-1A53C1654D2C}" type="presOf" srcId="{5B83AB89-9F0F-1E41-AFD6-4A20CBC8DDD9}" destId="{219A9598-0BC2-5245-8DC7-BDC783833612}" srcOrd="0" destOrd="0" presId="urn:microsoft.com/office/officeart/2005/8/layout/vList3"/>
    <dgm:cxn modelId="{75202C97-A8BF-B247-95D5-4CEA60CCFC08}" type="presOf" srcId="{F033CF57-A993-B14B-B7CD-7BBC741AF47E}" destId="{7E7D16E9-91D2-B14A-A20C-57DCC22BBDC0}" srcOrd="0" destOrd="0" presId="urn:microsoft.com/office/officeart/2005/8/layout/vList3"/>
    <dgm:cxn modelId="{73EB7430-5536-734A-8374-BEE9FB2B5C99}" type="presParOf" srcId="{7E7D16E9-91D2-B14A-A20C-57DCC22BBDC0}" destId="{6C7D6434-280F-824B-9F8F-7FF290E0B6CF}" srcOrd="0" destOrd="0" presId="urn:microsoft.com/office/officeart/2005/8/layout/vList3"/>
    <dgm:cxn modelId="{82E9CA4A-E8C3-0147-9A87-83C7BF4DE0E3}" type="presParOf" srcId="{6C7D6434-280F-824B-9F8F-7FF290E0B6CF}" destId="{C9F606A1-DC72-3246-8B8C-8951A5C52150}" srcOrd="0" destOrd="0" presId="urn:microsoft.com/office/officeart/2005/8/layout/vList3"/>
    <dgm:cxn modelId="{D6C45F8F-2E18-B246-B5C5-65F88B976D75}"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457DC49D-C429-074B-B5C7-EAF1D489EAD4}" type="presOf" srcId="{5B83AB89-9F0F-1E41-AFD6-4A20CBC8DDD9}" destId="{219A9598-0BC2-5245-8DC7-BDC783833612}" srcOrd="0" destOrd="0" presId="urn:microsoft.com/office/officeart/2005/8/layout/vList3"/>
    <dgm:cxn modelId="{6F9A1C6B-33ED-044B-A7AB-8A560DA8F0A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C428A9C6-94F9-7A49-BAC6-9EB780401B31}" type="presParOf" srcId="{7E7D16E9-91D2-B14A-A20C-57DCC22BBDC0}" destId="{6C7D6434-280F-824B-9F8F-7FF290E0B6CF}" srcOrd="0" destOrd="0" presId="urn:microsoft.com/office/officeart/2005/8/layout/vList3"/>
    <dgm:cxn modelId="{E847976A-64BD-F044-AE4F-0A3DB7BC4155}" type="presParOf" srcId="{6C7D6434-280F-824B-9F8F-7FF290E0B6CF}" destId="{C9F606A1-DC72-3246-8B8C-8951A5C52150}" srcOrd="0" destOrd="0" presId="urn:microsoft.com/office/officeart/2005/8/layout/vList3"/>
    <dgm:cxn modelId="{34DE2C9B-728F-5E4D-8FBF-461C30FF7E6B}"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73770529-CC2F-FF4E-94B7-348BF2E06082}"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15233612-7AE0-2A4D-8B64-CB368B19A03C}" type="presOf" srcId="{5B83AB89-9F0F-1E41-AFD6-4A20CBC8DDD9}" destId="{219A9598-0BC2-5245-8DC7-BDC783833612}" srcOrd="0" destOrd="0" presId="urn:microsoft.com/office/officeart/2005/8/layout/vList3"/>
    <dgm:cxn modelId="{94B24667-B25C-C245-B4E5-A531C4CE67F7}" type="presParOf" srcId="{7E7D16E9-91D2-B14A-A20C-57DCC22BBDC0}" destId="{6C7D6434-280F-824B-9F8F-7FF290E0B6CF}" srcOrd="0" destOrd="0" presId="urn:microsoft.com/office/officeart/2005/8/layout/vList3"/>
    <dgm:cxn modelId="{F7C3BD6D-7E76-864F-981D-C9BBB1499DE1}" type="presParOf" srcId="{6C7D6434-280F-824B-9F8F-7FF290E0B6CF}" destId="{C9F606A1-DC72-3246-8B8C-8951A5C52150}" srcOrd="0" destOrd="0" presId="urn:microsoft.com/office/officeart/2005/8/layout/vList3"/>
    <dgm:cxn modelId="{ABE1674D-ABF8-0042-8134-F0FC450AA43D}"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B0D03157-DD6B-214A-BBE3-9F8A2BCD01EB}" type="presOf" srcId="{5B83AB89-9F0F-1E41-AFD6-4A20CBC8DDD9}" destId="{219A9598-0BC2-5245-8DC7-BDC783833612}" srcOrd="0" destOrd="0" presId="urn:microsoft.com/office/officeart/2005/8/layout/vList3"/>
    <dgm:cxn modelId="{07716811-6692-754C-B63D-62010C7B701C}"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B053D29D-056C-9D4A-BA3F-DBD065BF2ED2}" type="presParOf" srcId="{7E7D16E9-91D2-B14A-A20C-57DCC22BBDC0}" destId="{6C7D6434-280F-824B-9F8F-7FF290E0B6CF}" srcOrd="0" destOrd="0" presId="urn:microsoft.com/office/officeart/2005/8/layout/vList3"/>
    <dgm:cxn modelId="{D75D96D6-91D4-3240-B026-8B0C9FC36E53}" type="presParOf" srcId="{6C7D6434-280F-824B-9F8F-7FF290E0B6CF}" destId="{C9F606A1-DC72-3246-8B8C-8951A5C52150}" srcOrd="0" destOrd="0" presId="urn:microsoft.com/office/officeart/2005/8/layout/vList3"/>
    <dgm:cxn modelId="{763D8FB9-C83E-C140-8788-CBF24E5509E8}"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8C4CBEDA-D9D1-204E-B748-8984734D326B}" type="presOf" srcId="{5B83AB89-9F0F-1E41-AFD6-4A20CBC8DDD9}" destId="{219A9598-0BC2-5245-8DC7-BDC783833612}" srcOrd="0" destOrd="0" presId="urn:microsoft.com/office/officeart/2005/8/layout/vList3"/>
    <dgm:cxn modelId="{C235AB4E-810C-B945-A760-C302AEC0A0A3}" type="presOf" srcId="{F033CF57-A993-B14B-B7CD-7BBC741AF47E}" destId="{7E7D16E9-91D2-B14A-A20C-57DCC22BBDC0}" srcOrd="0" destOrd="0" presId="urn:microsoft.com/office/officeart/2005/8/layout/vList3"/>
    <dgm:cxn modelId="{B64945AF-D512-B44A-9549-C3D708C1E247}" type="presParOf" srcId="{7E7D16E9-91D2-B14A-A20C-57DCC22BBDC0}" destId="{6C7D6434-280F-824B-9F8F-7FF290E0B6CF}" srcOrd="0" destOrd="0" presId="urn:microsoft.com/office/officeart/2005/8/layout/vList3"/>
    <dgm:cxn modelId="{28957CE0-0630-9D40-BFD6-F75F16E19E59}" type="presParOf" srcId="{6C7D6434-280F-824B-9F8F-7FF290E0B6CF}" destId="{C9F606A1-DC72-3246-8B8C-8951A5C52150}" srcOrd="0" destOrd="0" presId="urn:microsoft.com/office/officeart/2005/8/layout/vList3"/>
    <dgm:cxn modelId="{9ED27ED3-CE75-554E-AA63-C3B7630F4430}"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BCB965AC-DA6A-BD42-BA3B-E3BEFF6897C1}" type="presOf" srcId="{F033CF57-A993-B14B-B7CD-7BBC741AF47E}" destId="{7E7D16E9-91D2-B14A-A20C-57DCC22BBDC0}"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B7B94A0A-C020-594D-9415-413DE5516709}" type="presOf" srcId="{5B83AB89-9F0F-1E41-AFD6-4A20CBC8DDD9}" destId="{219A9598-0BC2-5245-8DC7-BDC783833612}" srcOrd="0" destOrd="0" presId="urn:microsoft.com/office/officeart/2005/8/layout/vList3"/>
    <dgm:cxn modelId="{5C7CEB17-C183-4446-9D54-ACDAD459879B}" type="presParOf" srcId="{7E7D16E9-91D2-B14A-A20C-57DCC22BBDC0}" destId="{6C7D6434-280F-824B-9F8F-7FF290E0B6CF}" srcOrd="0" destOrd="0" presId="urn:microsoft.com/office/officeart/2005/8/layout/vList3"/>
    <dgm:cxn modelId="{A312FD32-3190-4648-B8F6-9694EEB91BC2}" type="presParOf" srcId="{6C7D6434-280F-824B-9F8F-7FF290E0B6CF}" destId="{C9F606A1-DC72-3246-8B8C-8951A5C52150}" srcOrd="0" destOrd="0" presId="urn:microsoft.com/office/officeart/2005/8/layout/vList3"/>
    <dgm:cxn modelId="{3E35E8CC-1FC4-CC46-8FFA-A6E4A8DE720C}"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B1123F9C-7D63-754C-A1B3-C0D977B3C431}" type="presOf" srcId="{F033CF57-A993-B14B-B7CD-7BBC741AF47E}" destId="{7E7D16E9-91D2-B14A-A20C-57DCC22BBDC0}" srcOrd="0" destOrd="0" presId="urn:microsoft.com/office/officeart/2005/8/layout/vList3"/>
    <dgm:cxn modelId="{7CDEE322-349D-8C42-8F9C-CDDFD9330A68}" type="presOf" srcId="{5B83AB89-9F0F-1E41-AFD6-4A20CBC8DDD9}" destId="{219A9598-0BC2-5245-8DC7-BDC783833612}" srcOrd="0" destOrd="0" presId="urn:microsoft.com/office/officeart/2005/8/layout/vList3"/>
    <dgm:cxn modelId="{3C08CBE1-6D65-C940-B892-3246D8019B9F}" type="presParOf" srcId="{7E7D16E9-91D2-B14A-A20C-57DCC22BBDC0}" destId="{6C7D6434-280F-824B-9F8F-7FF290E0B6CF}" srcOrd="0" destOrd="0" presId="urn:microsoft.com/office/officeart/2005/8/layout/vList3"/>
    <dgm:cxn modelId="{683340AA-AAB4-864C-B7FE-B6DB0A2A85F7}" type="presParOf" srcId="{6C7D6434-280F-824B-9F8F-7FF290E0B6CF}" destId="{C9F606A1-DC72-3246-8B8C-8951A5C52150}" srcOrd="0" destOrd="0" presId="urn:microsoft.com/office/officeart/2005/8/layout/vList3"/>
    <dgm:cxn modelId="{3BB5D759-8277-C24C-8E2B-C03F11E74DA7}"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C43A3C6D-1663-C34D-9C51-69AB3B3882F7}" srcId="{F033CF57-A993-B14B-B7CD-7BBC741AF47E}" destId="{5B83AB89-9F0F-1E41-AFD6-4A20CBC8DDD9}" srcOrd="0" destOrd="0" parTransId="{C979C60B-A69D-1D40-A181-5E69A2CA2938}" sibTransId="{5A954167-5B30-B342-AF41-A79603C22C37}"/>
    <dgm:cxn modelId="{4D2661C7-8F1A-5942-AA9D-A8C816103AE8}" type="presOf" srcId="{F033CF57-A993-B14B-B7CD-7BBC741AF47E}" destId="{7E7D16E9-91D2-B14A-A20C-57DCC22BBDC0}" srcOrd="0" destOrd="0" presId="urn:microsoft.com/office/officeart/2005/8/layout/vList3"/>
    <dgm:cxn modelId="{BB540476-71B3-BC4D-9BEB-F2989DB80EAD}" type="presOf" srcId="{5B83AB89-9F0F-1E41-AFD6-4A20CBC8DDD9}" destId="{219A9598-0BC2-5245-8DC7-BDC783833612}" srcOrd="0" destOrd="0" presId="urn:microsoft.com/office/officeart/2005/8/layout/vList3"/>
    <dgm:cxn modelId="{2BC49226-0960-4C49-8D09-646907F8D8DB}" type="presParOf" srcId="{7E7D16E9-91D2-B14A-A20C-57DCC22BBDC0}" destId="{6C7D6434-280F-824B-9F8F-7FF290E0B6CF}" srcOrd="0" destOrd="0" presId="urn:microsoft.com/office/officeart/2005/8/layout/vList3"/>
    <dgm:cxn modelId="{486B6FF1-9685-6A42-BCF3-EBA233C09350}" type="presParOf" srcId="{6C7D6434-280F-824B-9F8F-7FF290E0B6CF}" destId="{C9F606A1-DC72-3246-8B8C-8951A5C52150}" srcOrd="0" destOrd="0" presId="urn:microsoft.com/office/officeart/2005/8/layout/vList3"/>
    <dgm:cxn modelId="{0E6C582A-7AEA-F24D-BC4D-97E1BDE4FE9F}"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33CF57-A993-B14B-B7CD-7BBC741AF47E}" type="doc">
      <dgm:prSet loTypeId="urn:microsoft.com/office/officeart/2005/8/layout/vList3" loCatId="list" qsTypeId="urn:microsoft.com/office/officeart/2005/8/quickstyle/simple4" qsCatId="simple" csTypeId="urn:microsoft.com/office/officeart/2005/8/colors/accent1_2" csCatId="accent1" phldr="1"/>
      <dgm:spPr/>
    </dgm:pt>
    <dgm:pt modelId="{5B83AB89-9F0F-1E41-AFD6-4A20CBC8DDD9}">
      <dgm:prSet phldrT="[Text]" custT="1"/>
      <dgm:spPr>
        <a:gradFill flip="none" rotWithShape="1">
          <a:gsLst>
            <a:gs pos="0">
              <a:srgbClr val="FFCC66"/>
            </a:gs>
            <a:gs pos="100000">
              <a:srgbClr val="FFFFFF"/>
            </a:gs>
          </a:gsLst>
          <a:lin ang="16200000" scaled="0"/>
          <a:tileRect/>
        </a:gradFill>
      </dgm:spPr>
      <dgm:t>
        <a:bodyPr/>
        <a:lstStyle/>
        <a:p>
          <a:r>
            <a:rPr lang="en-US" sz="3600" dirty="0" smtClean="0">
              <a:solidFill>
                <a:schemeClr val="tx1"/>
              </a:solidFill>
            </a:rPr>
            <a:t>Annotare</a:t>
          </a:r>
          <a:endParaRPr lang="en-US" sz="3600" dirty="0">
            <a:solidFill>
              <a:schemeClr val="tx1"/>
            </a:solidFill>
          </a:endParaRPr>
        </a:p>
      </dgm:t>
    </dgm:pt>
    <dgm:pt modelId="{C979C60B-A69D-1D40-A181-5E69A2CA2938}" type="parTrans" cxnId="{C43A3C6D-1663-C34D-9C51-69AB3B3882F7}">
      <dgm:prSet/>
      <dgm:spPr/>
      <dgm:t>
        <a:bodyPr/>
        <a:lstStyle/>
        <a:p>
          <a:endParaRPr lang="en-US"/>
        </a:p>
      </dgm:t>
    </dgm:pt>
    <dgm:pt modelId="{5A954167-5B30-B342-AF41-A79603C22C37}" type="sibTrans" cxnId="{C43A3C6D-1663-C34D-9C51-69AB3B3882F7}">
      <dgm:prSet/>
      <dgm:spPr/>
      <dgm:t>
        <a:bodyPr/>
        <a:lstStyle/>
        <a:p>
          <a:endParaRPr lang="en-US"/>
        </a:p>
      </dgm:t>
    </dgm:pt>
    <dgm:pt modelId="{7E7D16E9-91D2-B14A-A20C-57DCC22BBDC0}" type="pres">
      <dgm:prSet presAssocID="{F033CF57-A993-B14B-B7CD-7BBC741AF47E}" presName="linearFlow" presStyleCnt="0">
        <dgm:presLayoutVars>
          <dgm:dir/>
          <dgm:resizeHandles val="exact"/>
        </dgm:presLayoutVars>
      </dgm:prSet>
      <dgm:spPr/>
    </dgm:pt>
    <dgm:pt modelId="{6C7D6434-280F-824B-9F8F-7FF290E0B6CF}" type="pres">
      <dgm:prSet presAssocID="{5B83AB89-9F0F-1E41-AFD6-4A20CBC8DDD9}" presName="composite" presStyleCnt="0"/>
      <dgm:spPr/>
    </dgm:pt>
    <dgm:pt modelId="{C9F606A1-DC72-3246-8B8C-8951A5C52150}" type="pres">
      <dgm:prSet presAssocID="{5B83AB89-9F0F-1E41-AFD6-4A20CBC8DDD9}" presName="imgShp" presStyleLbl="fgImgPlace1" presStyleIdx="0" presStyleCnt="1"/>
      <dgm:spPr>
        <a:blipFill rotWithShape="0">
          <a:blip xmlns:r="http://schemas.openxmlformats.org/officeDocument/2006/relationships" r:embed="rId1"/>
          <a:stretch>
            <a:fillRect/>
          </a:stretch>
        </a:blipFill>
      </dgm:spPr>
    </dgm:pt>
    <dgm:pt modelId="{219A9598-0BC2-5245-8DC7-BDC783833612}" type="pres">
      <dgm:prSet presAssocID="{5B83AB89-9F0F-1E41-AFD6-4A20CBC8DDD9}" presName="txShp" presStyleLbl="node1" presStyleIdx="0" presStyleCnt="1">
        <dgm:presLayoutVars>
          <dgm:bulletEnabled val="1"/>
        </dgm:presLayoutVars>
      </dgm:prSet>
      <dgm:spPr/>
      <dgm:t>
        <a:bodyPr/>
        <a:lstStyle/>
        <a:p>
          <a:endParaRPr lang="en-US"/>
        </a:p>
      </dgm:t>
    </dgm:pt>
  </dgm:ptLst>
  <dgm:cxnLst>
    <dgm:cxn modelId="{3538E401-8741-0844-95A3-D395B9C88254}" type="presOf" srcId="{F033CF57-A993-B14B-B7CD-7BBC741AF47E}" destId="{7E7D16E9-91D2-B14A-A20C-57DCC22BBDC0}" srcOrd="0" destOrd="0" presId="urn:microsoft.com/office/officeart/2005/8/layout/vList3"/>
    <dgm:cxn modelId="{56D4D337-36BE-0B4A-93F9-9A7F26F94043}" type="presOf" srcId="{5B83AB89-9F0F-1E41-AFD6-4A20CBC8DDD9}" destId="{219A9598-0BC2-5245-8DC7-BDC783833612}" srcOrd="0" destOrd="0" presId="urn:microsoft.com/office/officeart/2005/8/layout/vList3"/>
    <dgm:cxn modelId="{C43A3C6D-1663-C34D-9C51-69AB3B3882F7}" srcId="{F033CF57-A993-B14B-B7CD-7BBC741AF47E}" destId="{5B83AB89-9F0F-1E41-AFD6-4A20CBC8DDD9}" srcOrd="0" destOrd="0" parTransId="{C979C60B-A69D-1D40-A181-5E69A2CA2938}" sibTransId="{5A954167-5B30-B342-AF41-A79603C22C37}"/>
    <dgm:cxn modelId="{3A66F7F9-9424-8544-8453-CA870DB586DA}" type="presParOf" srcId="{7E7D16E9-91D2-B14A-A20C-57DCC22BBDC0}" destId="{6C7D6434-280F-824B-9F8F-7FF290E0B6CF}" srcOrd="0" destOrd="0" presId="urn:microsoft.com/office/officeart/2005/8/layout/vList3"/>
    <dgm:cxn modelId="{52EA4EE1-891B-8B47-BBEF-3B24BD188D20}" type="presParOf" srcId="{6C7D6434-280F-824B-9F8F-7FF290E0B6CF}" destId="{C9F606A1-DC72-3246-8B8C-8951A5C52150}" srcOrd="0" destOrd="0" presId="urn:microsoft.com/office/officeart/2005/8/layout/vList3"/>
    <dgm:cxn modelId="{DFB1F014-0E96-EB41-9224-3EAB8B40E341}" type="presParOf" srcId="{6C7D6434-280F-824B-9F8F-7FF290E0B6CF}" destId="{219A9598-0BC2-5245-8DC7-BDC783833612}"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9A9598-0BC2-5245-8DC7-BDC783833612}">
      <dsp:nvSpPr>
        <dsp:cNvPr id="0" name=""/>
        <dsp:cNvSpPr/>
      </dsp:nvSpPr>
      <dsp:spPr>
        <a:xfrm rot="10800000">
          <a:off x="1072133" y="618743"/>
          <a:ext cx="2837688" cy="1429512"/>
        </a:xfrm>
        <a:prstGeom prst="homePlate">
          <a:avLst/>
        </a:prstGeom>
        <a:gradFill flip="none" rotWithShape="1">
          <a:gsLst>
            <a:gs pos="0">
              <a:srgbClr val="FFCC66"/>
            </a:gs>
            <a:gs pos="100000">
              <a:srgbClr val="FFFFFF"/>
            </a:gs>
          </a:gsLst>
          <a:lin ang="162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0375" tIns="137160" rIns="256032"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Annotare</a:t>
          </a:r>
          <a:endParaRPr lang="en-US" sz="3600" kern="1200" dirty="0">
            <a:solidFill>
              <a:schemeClr val="tx1"/>
            </a:solidFill>
          </a:endParaRPr>
        </a:p>
      </dsp:txBody>
      <dsp:txXfrm rot="10800000">
        <a:off x="1072133" y="618743"/>
        <a:ext cx="2837688" cy="1429512"/>
      </dsp:txXfrm>
    </dsp:sp>
    <dsp:sp modelId="{C9F606A1-DC72-3246-8B8C-8951A5C52150}">
      <dsp:nvSpPr>
        <dsp:cNvPr id="0" name=""/>
        <dsp:cNvSpPr/>
      </dsp:nvSpPr>
      <dsp:spPr>
        <a:xfrm>
          <a:off x="357377" y="618743"/>
          <a:ext cx="1429512" cy="1429512"/>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1E9F1-3EC1-6444-B428-4F8E6DCDED3B}" type="datetimeFigureOut">
              <a:rPr lang="en-US" smtClean="0"/>
              <a:pPr/>
              <a:t>10/13/10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74CAB7-9832-0C4A-90D1-4E8344E2D11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E6414EE-5FEC-44CE-9636-6FD906FDDE74}"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10</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3" name="Picture 22" descr="Title_slide_noba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4" name="Picture 24" descr="Picture1"/>
          <p:cNvPicPr>
            <a:picLocks noChangeAspect="1" noChangeArrowheads="1"/>
          </p:cNvPicPr>
          <p:nvPr userDrawn="1"/>
        </p:nvPicPr>
        <p:blipFill>
          <a:blip r:embed="rId3"/>
          <a:srcRect r="85001"/>
          <a:stretch>
            <a:fillRect/>
          </a:stretch>
        </p:blipFill>
        <p:spPr bwMode="auto">
          <a:xfrm>
            <a:off x="0" y="0"/>
            <a:ext cx="13716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a:solidFill>
                  <a:schemeClr val="accent2"/>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0"/>
            <a:ext cx="184785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0"/>
            <a:ext cx="539115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19" descr="Picture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1600200" y="0"/>
            <a:ext cx="73914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600200" y="15240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69"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sldNum="0" hdr="0" dt="0"/>
  <p:txStyles>
    <p:titleStyle>
      <a:lvl1pPr algn="l" rtl="0" eaLnBrk="0" fontAlgn="base" hangingPunct="0">
        <a:spcBef>
          <a:spcPct val="0"/>
        </a:spcBef>
        <a:spcAft>
          <a:spcPct val="0"/>
        </a:spcAft>
        <a:defRPr sz="3200" b="1">
          <a:solidFill>
            <a:schemeClr val="bg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bg1"/>
          </a:solidFill>
          <a:latin typeface="Arial Narrow" pitchFamily="34" charset="0"/>
        </a:defRPr>
      </a:lvl6pPr>
      <a:lvl7pPr marL="914400" algn="l" rtl="0" fontAlgn="base">
        <a:spcBef>
          <a:spcPct val="0"/>
        </a:spcBef>
        <a:spcAft>
          <a:spcPct val="0"/>
        </a:spcAft>
        <a:defRPr sz="3200" b="1">
          <a:solidFill>
            <a:schemeClr val="bg1"/>
          </a:solidFill>
          <a:latin typeface="Arial Narrow" pitchFamily="34" charset="0"/>
        </a:defRPr>
      </a:lvl7pPr>
      <a:lvl8pPr marL="1371600" algn="l" rtl="0" fontAlgn="base">
        <a:spcBef>
          <a:spcPct val="0"/>
        </a:spcBef>
        <a:spcAft>
          <a:spcPct val="0"/>
        </a:spcAft>
        <a:defRPr sz="3200" b="1">
          <a:solidFill>
            <a:schemeClr val="bg1"/>
          </a:solidFill>
          <a:latin typeface="Arial Narrow" pitchFamily="34" charset="0"/>
        </a:defRPr>
      </a:lvl8pPr>
      <a:lvl9pPr marL="1828800" algn="l" rtl="0" fontAlgn="base">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CC0000"/>
        </a:buClr>
        <a:buChar char="•"/>
        <a:defRPr sz="26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hyperlink" Target="https://gforge.nci.nih.gov/docman/view.php/305/23084/magetab_samples.zip" TargetMode="External"/><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annotare.googlecode.com/files/Annotare-v1.1.1-jre.exe" TargetMode="External"/><Relationship Id="rId4" Type="http://schemas.openxmlformats.org/officeDocument/2006/relationships/hyperlink" Target="http://annotare.googlecode.com/files/Annotare-v1.1.1.exe" TargetMode="External"/><Relationship Id="rId5" Type="http://schemas.openxmlformats.org/officeDocument/2006/relationships/hyperlink" Target="http://annotare.googlecode.com/files/Annotare-v1.1.1.pkg.zip" TargetMode="External"/><Relationship Id="rId6" Type="http://schemas.openxmlformats.org/officeDocument/2006/relationships/diagramData" Target="../diagrams/data3.xml"/><Relationship Id="rId7" Type="http://schemas.openxmlformats.org/officeDocument/2006/relationships/diagramLayout" Target="../diagrams/layout3.xml"/><Relationship Id="rId8" Type="http://schemas.openxmlformats.org/officeDocument/2006/relationships/diagramQuickStyle" Target="../diagrams/quickStyle3.xml"/><Relationship Id="rId9" Type="http://schemas.openxmlformats.org/officeDocument/2006/relationships/diagramColors" Target="../diagrams/colors3.xml"/><Relationship Id="rId10"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8"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bioportal.bioontology.org/" TargetMode="External"/><Relationship Id="rId4" Type="http://schemas.openxmlformats.org/officeDocument/2006/relationships/diagramData" Target="../diagrams/data17.xml"/><Relationship Id="rId5" Type="http://schemas.openxmlformats.org/officeDocument/2006/relationships/diagramLayout" Target="../diagrams/layout17.xml"/><Relationship Id="rId6" Type="http://schemas.openxmlformats.org/officeDocument/2006/relationships/diagramQuickStyle" Target="../diagrams/quickStyle17.xml"/><Relationship Id="rId7" Type="http://schemas.openxmlformats.org/officeDocument/2006/relationships/diagramColors" Target="../diagrams/colors17.xml"/><Relationship Id="rId8" Type="http://schemas.microsoft.com/office/2007/relationships/diagramDrawing" Target="../diagrams/drawing17.xml"/><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code.google.com/p/annotare/issues/list" TargetMode="External"/><Relationship Id="rId4" Type="http://schemas.openxmlformats.org/officeDocument/2006/relationships/hyperlink" Target="https://cabig-kc.nci.nih.gov/Molecular/forums/" TargetMode="External"/><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iki.nci.nih.gov/display/caArray2project/2.5.0+Project+Pla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495800" y="2209800"/>
            <a:ext cx="4648200" cy="4648200"/>
          </a:xfrm>
        </p:spPr>
        <p:txBody>
          <a:bodyPr/>
          <a:lstStyle/>
          <a:p>
            <a:pPr>
              <a:spcBef>
                <a:spcPct val="50000"/>
              </a:spcBef>
            </a:pPr>
            <a:r>
              <a:rPr lang="en-US" dirty="0" smtClean="0">
                <a:ea typeface="ＭＳ Ｐゴシック" charset="-128"/>
              </a:rPr>
              <a:t>caArray Update:</a:t>
            </a:r>
            <a:br>
              <a:rPr lang="en-US" dirty="0" smtClean="0">
                <a:ea typeface="ＭＳ Ｐゴシック" charset="-128"/>
              </a:rPr>
            </a:br>
            <a:r>
              <a:rPr lang="en-US" dirty="0" smtClean="0">
                <a:ea typeface="ＭＳ Ｐゴシック" charset="-128"/>
              </a:rPr>
              <a:t>Next Releases</a:t>
            </a:r>
            <a:br>
              <a:rPr lang="en-US" dirty="0" smtClean="0">
                <a:ea typeface="ＭＳ Ｐゴシック" charset="-128"/>
              </a:rPr>
            </a:br>
            <a:r>
              <a:rPr lang="en-US" dirty="0" smtClean="0">
                <a:ea typeface="ＭＳ Ｐゴシック" charset="-128"/>
              </a:rPr>
              <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ICR-WS Meeting</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October 13, 2010</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038600" y="2209800"/>
            <a:ext cx="5105400" cy="4648200"/>
          </a:xfrm>
        </p:spPr>
        <p:txBody>
          <a:bodyPr/>
          <a:lstStyle/>
          <a:p>
            <a:pPr>
              <a:spcBef>
                <a:spcPct val="50000"/>
              </a:spcBef>
            </a:pPr>
            <a:r>
              <a:rPr lang="en-US" dirty="0" smtClean="0">
                <a:ea typeface="ＭＳ Ｐゴシック" charset="-128"/>
              </a:rPr>
              <a:t>Annotating Experiments with MAGE-TAB:</a:t>
            </a:r>
            <a:br>
              <a:rPr lang="en-US" dirty="0" smtClean="0">
                <a:ea typeface="ＭＳ Ｐゴシック" charset="-128"/>
              </a:rPr>
            </a:br>
            <a:r>
              <a:rPr lang="en-US" dirty="0" smtClean="0">
                <a:ea typeface="ＭＳ Ｐゴシック" charset="-128"/>
              </a:rPr>
              <a:t>Annotare</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000" dirty="0" smtClean="0">
                <a:solidFill>
                  <a:schemeClr val="bg2"/>
                </a:solidFill>
                <a:latin typeface="Arial" charset="0"/>
                <a:ea typeface="ＭＳ Ｐゴシック" charset="-128"/>
              </a:rPr>
              <a:t>Example files can be downloaded from here: </a:t>
            </a:r>
            <a:r>
              <a:rPr lang="en-US" sz="1000" dirty="0" smtClean="0">
                <a:solidFill>
                  <a:schemeClr val="bg2"/>
                </a:solidFill>
                <a:latin typeface="Arial" charset="0"/>
                <a:ea typeface="ＭＳ Ｐゴシック" charset="-128"/>
                <a:hlinkClick r:id="rId5"/>
              </a:rPr>
              <a:t>https://gforge.nci.nih.gov/docman/view.php/305/23084/magetab_samples.zip</a:t>
            </a: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ea typeface="ＭＳ Ｐゴシック" charset="-128"/>
              </a:rPr>
              <a:t>Outline</a:t>
            </a:r>
          </a:p>
        </p:txBody>
      </p:sp>
      <p:sp>
        <p:nvSpPr>
          <p:cNvPr id="7" name="Content Placeholder 6"/>
          <p:cNvSpPr>
            <a:spLocks noGrp="1"/>
          </p:cNvSpPr>
          <p:nvPr>
            <p:ph idx="1"/>
          </p:nvPr>
        </p:nvSpPr>
        <p:spPr/>
        <p:txBody>
          <a:bodyPr/>
          <a:lstStyle/>
          <a:p>
            <a:r>
              <a:rPr lang="en-US" dirty="0" smtClean="0"/>
              <a:t>Overview</a:t>
            </a:r>
          </a:p>
          <a:p>
            <a:r>
              <a:rPr lang="en-US" dirty="0" smtClean="0"/>
              <a:t>Installation</a:t>
            </a:r>
          </a:p>
          <a:p>
            <a:r>
              <a:rPr lang="en-US" dirty="0" smtClean="0"/>
              <a:t>Starting from Templates</a:t>
            </a:r>
          </a:p>
          <a:p>
            <a:r>
              <a:rPr lang="en-US" dirty="0" smtClean="0"/>
              <a:t>Starting from the Design Wizard</a:t>
            </a:r>
          </a:p>
          <a:p>
            <a:r>
              <a:rPr lang="en-US" dirty="0" smtClean="0"/>
              <a:t>Editing the IDF</a:t>
            </a:r>
          </a:p>
          <a:p>
            <a:r>
              <a:rPr lang="en-US" dirty="0" smtClean="0"/>
              <a:t>Configuring and Editing the SDRF</a:t>
            </a:r>
          </a:p>
          <a:p>
            <a:r>
              <a:rPr lang="en-US" dirty="0" smtClean="0"/>
              <a:t>Finding annotations from controlled vocabularies</a:t>
            </a:r>
          </a:p>
          <a:p>
            <a:r>
              <a:rPr lang="en-US" dirty="0" smtClean="0"/>
              <a:t>Validating MAGE-TAB</a:t>
            </a:r>
          </a:p>
          <a:p>
            <a:r>
              <a:rPr lang="en-US" dirty="0" smtClean="0"/>
              <a:t>Plan for Annotare v2.0</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ea typeface="ＭＳ Ｐゴシック" charset="-128"/>
              </a:rPr>
              <a:t>Overview</a:t>
            </a:r>
          </a:p>
        </p:txBody>
      </p:sp>
      <p:sp>
        <p:nvSpPr>
          <p:cNvPr id="57347" name="Rectangle 3"/>
          <p:cNvSpPr>
            <a:spLocks noGrp="1" noChangeArrowheads="1"/>
          </p:cNvSpPr>
          <p:nvPr>
            <p:ph type="body" idx="1"/>
          </p:nvPr>
        </p:nvSpPr>
        <p:spPr>
          <a:xfrm>
            <a:off x="1524000" y="1524000"/>
            <a:ext cx="7391400" cy="5334000"/>
          </a:xfrm>
        </p:spPr>
        <p:txBody>
          <a:bodyPr/>
          <a:lstStyle/>
          <a:p>
            <a:pPr lvl="1"/>
            <a:r>
              <a:rPr lang="en-US" dirty="0" smtClean="0"/>
              <a:t>GUI tool to create MAGE-TAB IDF and SDRF files</a:t>
            </a:r>
          </a:p>
          <a:p>
            <a:pPr lvl="1"/>
            <a:r>
              <a:rPr lang="en-US" dirty="0" smtClean="0"/>
              <a:t>Standard templates for common experiment types</a:t>
            </a:r>
          </a:p>
          <a:p>
            <a:pPr lvl="1"/>
            <a:r>
              <a:rPr lang="en-US" dirty="0" smtClean="0"/>
              <a:t>A design wizard that guides the biologist step-by-step </a:t>
            </a:r>
          </a:p>
          <a:p>
            <a:pPr lvl="1"/>
            <a:r>
              <a:rPr lang="en-US" dirty="0" smtClean="0"/>
              <a:t>Easy incorporation of annotations from relevant biomedical ontologies,</a:t>
            </a:r>
          </a:p>
          <a:p>
            <a:pPr lvl="1"/>
            <a:r>
              <a:rPr lang="en-US" dirty="0" smtClean="0"/>
              <a:t>A MAGE-TAB validator that checks the annotations</a:t>
            </a:r>
          </a:p>
          <a:p>
            <a:pPr lvl="1"/>
            <a:r>
              <a:rPr lang="en-US" dirty="0" smtClean="0"/>
              <a:t>Open source (MIT license), based on Adobe AIR and Java.</a:t>
            </a:r>
          </a:p>
        </p:txBody>
      </p:sp>
      <p:pic>
        <p:nvPicPr>
          <p:cNvPr id="57348" name="Picture 3" descr="Annotare Component Diagram showing the Template Manager, Ontology Widget, Design Wizard and Validator."/>
          <p:cNvPicPr>
            <a:picLocks noChangeAspect="1"/>
          </p:cNvPicPr>
          <p:nvPr/>
        </p:nvPicPr>
        <p:blipFill>
          <a:blip r:embed="rId3"/>
          <a:srcRect/>
          <a:stretch>
            <a:fillRect/>
          </a:stretch>
        </p:blipFill>
        <p:spPr bwMode="auto">
          <a:xfrm>
            <a:off x="2730500" y="3608388"/>
            <a:ext cx="4432300" cy="3554412"/>
          </a:xfrm>
          <a:prstGeom prst="rect">
            <a:avLst/>
          </a:prstGeom>
          <a:noFill/>
          <a:ln w="9525">
            <a:noFill/>
            <a:miter lim="800000"/>
            <a:headEnd/>
            <a:tailEnd/>
          </a:ln>
        </p:spPr>
      </p:pic>
      <p:graphicFrame>
        <p:nvGraphicFramePr>
          <p:cNvPr id="6" name="Diagram 5"/>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ea typeface="ＭＳ Ｐゴシック" charset="-128"/>
              </a:rPr>
              <a:t>Installation</a:t>
            </a:r>
          </a:p>
        </p:txBody>
      </p:sp>
      <p:sp>
        <p:nvSpPr>
          <p:cNvPr id="59395" name="Rectangle 3"/>
          <p:cNvSpPr>
            <a:spLocks noGrp="1" noChangeArrowheads="1"/>
          </p:cNvSpPr>
          <p:nvPr>
            <p:ph type="body" idx="1"/>
          </p:nvPr>
        </p:nvSpPr>
        <p:spPr>
          <a:xfrm>
            <a:off x="1371600" y="1371600"/>
            <a:ext cx="7772400" cy="5486400"/>
          </a:xfrm>
        </p:spPr>
        <p:txBody>
          <a:bodyPr/>
          <a:lstStyle/>
          <a:p>
            <a:pPr marL="800100" lvl="1" indent="-342900">
              <a:buFontTx/>
              <a:buNone/>
            </a:pPr>
            <a:r>
              <a:rPr lang="en-US" i="1" dirty="0" smtClean="0"/>
              <a:t>Requirements: 190M disk space for Mac </a:t>
            </a:r>
            <a:r>
              <a:rPr lang="en-US" b="1" i="1" dirty="0" smtClean="0"/>
              <a:t>OR</a:t>
            </a:r>
            <a:r>
              <a:rPr lang="en-US" i="1" dirty="0" smtClean="0"/>
              <a:t> 70M for Windows</a:t>
            </a:r>
          </a:p>
          <a:p>
            <a:r>
              <a:rPr lang="en-US" dirty="0" smtClean="0">
                <a:ea typeface="ＭＳ Ｐゴシック" charset="-128"/>
              </a:rPr>
              <a:t>Windows (XP, Vista, 7)</a:t>
            </a:r>
          </a:p>
          <a:p>
            <a:pPr marL="800100" lvl="1" indent="-342900"/>
            <a:r>
              <a:rPr lang="en-US" dirty="0" smtClean="0"/>
              <a:t>Uninstall any older version of Annotare via the Control Panel and then delete the Annotare folder under “Program Files”.</a:t>
            </a:r>
          </a:p>
          <a:p>
            <a:pPr marL="800100" lvl="1" indent="-342900"/>
            <a:r>
              <a:rPr lang="en-US" dirty="0" smtClean="0"/>
              <a:t>Download the Installer bundled with/without the JRE:</a:t>
            </a:r>
          </a:p>
          <a:p>
            <a:pPr lvl="2"/>
            <a:r>
              <a:rPr lang="en-US" dirty="0" smtClean="0">
                <a:hlinkClick r:id="rId3"/>
              </a:rPr>
              <a:t>http://annotare.googlecode.com/files/Annotare-v1.1.1-jre.exe</a:t>
            </a:r>
            <a:r>
              <a:rPr lang="en-US" dirty="0" smtClean="0"/>
              <a:t>  (Recommended)</a:t>
            </a:r>
            <a:endParaRPr lang="en-US" b="1" dirty="0" smtClean="0"/>
          </a:p>
          <a:p>
            <a:pPr lvl="2"/>
            <a:r>
              <a:rPr lang="en-US" dirty="0" smtClean="0">
                <a:hlinkClick r:id="rId4"/>
              </a:rPr>
              <a:t>http://annotare.googlecode.com/files/Annotare-v1.1.1.exe</a:t>
            </a:r>
            <a:r>
              <a:rPr lang="en-US" dirty="0" smtClean="0"/>
              <a:t> (First install JRE 1.5/1.6)</a:t>
            </a:r>
          </a:p>
          <a:p>
            <a:pPr marL="800100" lvl="1" indent="-342900"/>
            <a:r>
              <a:rPr lang="en-US" dirty="0" smtClean="0"/>
              <a:t>Double-click on the exe and follow the steps to install.</a:t>
            </a:r>
          </a:p>
          <a:p>
            <a:pPr marL="800100" lvl="1" indent="-342900"/>
            <a:r>
              <a:rPr lang="en-US" dirty="0" smtClean="0"/>
              <a:t>Go to Programs -&gt; Annotare to start the application.</a:t>
            </a:r>
          </a:p>
          <a:p>
            <a:r>
              <a:rPr lang="en-US" dirty="0" smtClean="0">
                <a:ea typeface="ＭＳ Ｐゴシック" charset="-128"/>
              </a:rPr>
              <a:t>MAC OS X (10.5 or greater)</a:t>
            </a:r>
          </a:p>
          <a:p>
            <a:pPr marL="800100" lvl="1" indent="-342900"/>
            <a:r>
              <a:rPr lang="en-US" dirty="0" smtClean="0"/>
              <a:t>Uninstall any older version of Annotare by removing it from /Applications.</a:t>
            </a:r>
          </a:p>
          <a:p>
            <a:pPr marL="800100" lvl="1" indent="-342900"/>
            <a:r>
              <a:rPr lang="en-US" dirty="0" smtClean="0"/>
              <a:t>Get Java JRE 1.5 or higher.</a:t>
            </a:r>
          </a:p>
          <a:p>
            <a:pPr marL="800100" lvl="1" indent="-342900"/>
            <a:r>
              <a:rPr lang="en-US" dirty="0" smtClean="0"/>
              <a:t>Download the installer:</a:t>
            </a:r>
          </a:p>
          <a:p>
            <a:pPr lvl="2"/>
            <a:r>
              <a:rPr lang="en-US" dirty="0" smtClean="0">
                <a:hlinkClick r:id="rId5"/>
              </a:rPr>
              <a:t>http://annotare.googlecode.com/files/Annotare-v1.1.1.pkg.zip</a:t>
            </a:r>
            <a:endParaRPr lang="en-US" dirty="0" smtClean="0"/>
          </a:p>
          <a:p>
            <a:pPr marL="800100" lvl="1" indent="-342900"/>
            <a:r>
              <a:rPr lang="en-US" dirty="0" smtClean="0"/>
              <a:t>Double-click to unzip, then double-click on the .pkg to install.</a:t>
            </a:r>
          </a:p>
          <a:p>
            <a:pPr marL="800100" lvl="1" indent="-342900"/>
            <a:r>
              <a:rPr lang="en-US" dirty="0" smtClean="0"/>
              <a:t>Click on /Applications/Annotare to start the application.</a:t>
            </a:r>
          </a:p>
          <a:p>
            <a:pPr marL="800100" lvl="1" indent="-342900"/>
            <a:endParaRPr lang="en-US" dirty="0" smtClean="0"/>
          </a:p>
          <a:p>
            <a:pPr marL="800100" lvl="1" indent="-342900"/>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ea typeface="ＭＳ Ｐゴシック" charset="-128"/>
              </a:rPr>
              <a:t>Templates</a:t>
            </a:r>
          </a:p>
        </p:txBody>
      </p:sp>
      <p:sp>
        <p:nvSpPr>
          <p:cNvPr id="61443" name="Rectangle 3"/>
          <p:cNvSpPr>
            <a:spLocks noGrp="1" noChangeArrowheads="1"/>
          </p:cNvSpPr>
          <p:nvPr>
            <p:ph type="body" idx="1"/>
          </p:nvPr>
        </p:nvSpPr>
        <p:spPr>
          <a:xfrm>
            <a:off x="1600200" y="1524000"/>
            <a:ext cx="7391400" cy="1752600"/>
          </a:xfrm>
        </p:spPr>
        <p:txBody>
          <a:bodyPr/>
          <a:lstStyle/>
          <a:p>
            <a:r>
              <a:rPr lang="en-US" dirty="0" smtClean="0">
                <a:ea typeface="ＭＳ Ｐゴシック" charset="-128"/>
              </a:rPr>
              <a:t>Don’t start from a blank slate; use a template.</a:t>
            </a:r>
          </a:p>
          <a:p>
            <a:pPr lvl="1"/>
            <a:r>
              <a:rPr lang="en-US" dirty="0" smtClean="0"/>
              <a:t>A template gives you a partially populated MAGE-TAB document set that can then be completed with experiment-specific information.</a:t>
            </a:r>
          </a:p>
          <a:p>
            <a:pPr lvl="1"/>
            <a:r>
              <a:rPr lang="en-US" dirty="0" smtClean="0"/>
              <a:t>From the Files Gallery, choose “Create from Template”.</a:t>
            </a:r>
          </a:p>
          <a:p>
            <a:pPr lvl="1"/>
            <a:r>
              <a:rPr lang="en-US" dirty="0" smtClean="0"/>
              <a:t>Search for a template by experimental design and species.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1445" name="Picture 7" descr="Screenshot of Files Gallery and Template Search."/>
          <p:cNvPicPr>
            <a:picLocks noChangeAspect="1"/>
          </p:cNvPicPr>
          <p:nvPr/>
        </p:nvPicPr>
        <p:blipFill>
          <a:blip r:embed="rId8"/>
          <a:srcRect/>
          <a:stretch>
            <a:fillRect/>
          </a:stretch>
        </p:blipFill>
        <p:spPr bwMode="auto">
          <a:xfrm>
            <a:off x="2590800" y="3276600"/>
            <a:ext cx="5127625" cy="362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ea typeface="ＭＳ Ｐゴシック" charset="-128"/>
              </a:rPr>
              <a:t>Templates</a:t>
            </a:r>
          </a:p>
        </p:txBody>
      </p:sp>
      <p:sp>
        <p:nvSpPr>
          <p:cNvPr id="63491" name="Rectangle 3"/>
          <p:cNvSpPr>
            <a:spLocks noGrp="1" noChangeArrowheads="1"/>
          </p:cNvSpPr>
          <p:nvPr>
            <p:ph type="body" idx="1"/>
          </p:nvPr>
        </p:nvSpPr>
        <p:spPr>
          <a:xfrm>
            <a:off x="1600200" y="1524000"/>
            <a:ext cx="7391400" cy="1219200"/>
          </a:xfrm>
        </p:spPr>
        <p:txBody>
          <a:bodyPr/>
          <a:lstStyle/>
          <a:p>
            <a:r>
              <a:rPr lang="en-US" dirty="0" smtClean="0">
                <a:ea typeface="ＭＳ Ｐゴシック" charset="-128"/>
              </a:rPr>
              <a:t>Generate MAGE-TAB files from the template</a:t>
            </a:r>
          </a:p>
          <a:p>
            <a:pPr lvl="1"/>
            <a:r>
              <a:rPr lang="en-US" dirty="0" smtClean="0"/>
              <a:t>Choose “Create file using selected template” and start editing it.</a:t>
            </a:r>
          </a:p>
          <a:p>
            <a:pPr lvl="1"/>
            <a:r>
              <a:rPr lang="en-US" dirty="0" smtClean="0"/>
              <a:t>Clicking on Save will save an &lt;filename&gt;.idf.txt and &lt;filename&gt;.sdrf.txt.</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3493" name="Picture 5" descr="Screenshot of a dose response study IDF generated from a template."/>
          <p:cNvPicPr>
            <a:picLocks noChangeAspect="1"/>
          </p:cNvPicPr>
          <p:nvPr/>
        </p:nvPicPr>
        <p:blipFill>
          <a:blip r:embed="rId8"/>
          <a:srcRect/>
          <a:stretch>
            <a:fillRect/>
          </a:stretch>
        </p:blipFill>
        <p:spPr bwMode="auto">
          <a:xfrm>
            <a:off x="0" y="3352800"/>
            <a:ext cx="915352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ea typeface="ＭＳ Ｐゴシック" charset="-128"/>
              </a:rPr>
              <a:t>Templates</a:t>
            </a:r>
          </a:p>
        </p:txBody>
      </p:sp>
      <p:sp>
        <p:nvSpPr>
          <p:cNvPr id="65539" name="Rectangle 3"/>
          <p:cNvSpPr>
            <a:spLocks noGrp="1" noChangeArrowheads="1"/>
          </p:cNvSpPr>
          <p:nvPr>
            <p:ph type="body" idx="1"/>
          </p:nvPr>
        </p:nvSpPr>
        <p:spPr>
          <a:xfrm>
            <a:off x="1600200" y="1371600"/>
            <a:ext cx="7391400" cy="1981200"/>
          </a:xfrm>
        </p:spPr>
        <p:txBody>
          <a:bodyPr/>
          <a:lstStyle/>
          <a:p>
            <a:r>
              <a:rPr lang="en-US" dirty="0" smtClean="0">
                <a:ea typeface="ＭＳ Ｐゴシック" charset="-128"/>
              </a:rPr>
              <a:t>Custom Templates</a:t>
            </a:r>
          </a:p>
          <a:p>
            <a:pPr lvl="1"/>
            <a:r>
              <a:rPr lang="en-US" dirty="0" smtClean="0"/>
              <a:t>Clicking on File -&gt; Save as Template (in the Annotare menu) will save your edits as a new template in your files location (defined in user preferences). The files will be saved as &lt;filename&gt;.idf.tpl.txt and &lt;filename&gt;.sdrf.tpl txt.</a:t>
            </a:r>
          </a:p>
          <a:p>
            <a:pPr lvl="1"/>
            <a:r>
              <a:rPr lang="en-US" dirty="0" smtClean="0"/>
              <a:t>Custom templates can be created with often-used annotations already filled in, and saved for use in future experiments.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5541" name="Picture 5" descr="Screenshot of a custom template."/>
          <p:cNvPicPr>
            <a:picLocks noChangeAspect="1"/>
          </p:cNvPicPr>
          <p:nvPr/>
        </p:nvPicPr>
        <p:blipFill>
          <a:blip r:embed="rId8"/>
          <a:srcRect/>
          <a:stretch>
            <a:fillRect/>
          </a:stretch>
        </p:blipFill>
        <p:spPr bwMode="auto">
          <a:xfrm>
            <a:off x="25400" y="3505200"/>
            <a:ext cx="91186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69635" name="Rectangle 3"/>
          <p:cNvSpPr>
            <a:spLocks noGrp="1" noChangeArrowheads="1"/>
          </p:cNvSpPr>
          <p:nvPr>
            <p:ph type="body" idx="1"/>
          </p:nvPr>
        </p:nvSpPr>
        <p:spPr>
          <a:xfrm>
            <a:off x="1371600" y="1371600"/>
            <a:ext cx="7772400" cy="1676400"/>
          </a:xfrm>
        </p:spPr>
        <p:txBody>
          <a:bodyPr/>
          <a:lstStyle/>
          <a:p>
            <a:r>
              <a:rPr lang="en-US" dirty="0" smtClean="0">
                <a:ea typeface="ＭＳ Ｐゴシック" charset="-128"/>
              </a:rPr>
              <a:t>Useful when no template is available</a:t>
            </a:r>
          </a:p>
          <a:p>
            <a:r>
              <a:rPr lang="en-US" dirty="0" smtClean="0">
                <a:ea typeface="ＭＳ Ｐゴシック" charset="-128"/>
              </a:rPr>
              <a:t>Guides a novice user with step-by-step questions</a:t>
            </a:r>
          </a:p>
          <a:p>
            <a:pPr lvl="1"/>
            <a:r>
              <a:rPr lang="en-US" dirty="0" smtClean="0"/>
              <a:t>Experimental design, number of channels, labels</a:t>
            </a:r>
          </a:p>
          <a:p>
            <a:pPr lvl="1"/>
            <a:r>
              <a:rPr lang="en-US" dirty="0" smtClean="0"/>
              <a:t>Platform and protocols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69637" name="Picture 5" descr="Screenshot of Design Wizard Step 1."/>
          <p:cNvPicPr>
            <a:picLocks noChangeAspect="1"/>
          </p:cNvPicPr>
          <p:nvPr/>
        </p:nvPicPr>
        <p:blipFill>
          <a:blip r:embed="rId8"/>
          <a:srcRect/>
          <a:stretch>
            <a:fillRect/>
          </a:stretch>
        </p:blipFill>
        <p:spPr bwMode="auto">
          <a:xfrm>
            <a:off x="2590800" y="3041650"/>
            <a:ext cx="5348288"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7" name="Content Placeholder 6"/>
          <p:cNvSpPr>
            <a:spLocks noGrp="1"/>
          </p:cNvSpPr>
          <p:nvPr>
            <p:ph idx="1"/>
          </p:nvPr>
        </p:nvSpPr>
        <p:spPr/>
        <p:txBody>
          <a:bodyPr/>
          <a:lstStyle/>
          <a:p>
            <a:r>
              <a:rPr lang="en-US" dirty="0" smtClean="0"/>
              <a:t>Screenshots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1684" name="Picture 7" descr="Design Wizard screenshot asking for number of channels and labels."/>
          <p:cNvPicPr>
            <a:picLocks noChangeAspect="1"/>
          </p:cNvPicPr>
          <p:nvPr/>
        </p:nvPicPr>
        <p:blipFill>
          <a:blip r:embed="rId8"/>
          <a:srcRect/>
          <a:stretch>
            <a:fillRect/>
          </a:stretch>
        </p:blipFill>
        <p:spPr bwMode="auto">
          <a:xfrm>
            <a:off x="4876800" y="1371600"/>
            <a:ext cx="4367213" cy="3089275"/>
          </a:xfrm>
          <a:prstGeom prst="rect">
            <a:avLst/>
          </a:prstGeom>
          <a:noFill/>
          <a:ln w="9525">
            <a:noFill/>
            <a:miter lim="800000"/>
            <a:headEnd/>
            <a:tailEnd/>
          </a:ln>
        </p:spPr>
      </p:pic>
      <p:pic>
        <p:nvPicPr>
          <p:cNvPr id="71685" name="Picture 9" descr="Design Wizard screenshot asking for array designs."/>
          <p:cNvPicPr>
            <a:picLocks noChangeAspect="1"/>
          </p:cNvPicPr>
          <p:nvPr/>
        </p:nvPicPr>
        <p:blipFill>
          <a:blip r:embed="rId9"/>
          <a:srcRect/>
          <a:stretch>
            <a:fillRect/>
          </a:stretch>
        </p:blipFill>
        <p:spPr bwMode="auto">
          <a:xfrm>
            <a:off x="1219200" y="2895600"/>
            <a:ext cx="4343400" cy="3074988"/>
          </a:xfrm>
          <a:prstGeom prst="rect">
            <a:avLst/>
          </a:prstGeom>
          <a:noFill/>
          <a:ln w="9525">
            <a:noFill/>
            <a:miter lim="800000"/>
            <a:headEnd/>
            <a:tailEnd/>
          </a:ln>
        </p:spPr>
      </p:pic>
      <p:pic>
        <p:nvPicPr>
          <p:cNvPr id="71686" name="Picture 10" descr="Design Wizard screenshot asking for protocols."/>
          <p:cNvPicPr>
            <a:picLocks noChangeAspect="1"/>
          </p:cNvPicPr>
          <p:nvPr/>
        </p:nvPicPr>
        <p:blipFill>
          <a:blip r:embed="rId10"/>
          <a:srcRect/>
          <a:stretch>
            <a:fillRect/>
          </a:stretch>
        </p:blipFill>
        <p:spPr bwMode="auto">
          <a:xfrm>
            <a:off x="4846638" y="3733800"/>
            <a:ext cx="4373562"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ea typeface="ＭＳ Ｐゴシック" charset="-128"/>
              </a:rPr>
              <a:t>Design Wizard</a:t>
            </a:r>
          </a:p>
        </p:txBody>
      </p:sp>
      <p:sp>
        <p:nvSpPr>
          <p:cNvPr id="73731"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Wizard generates partial annotations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3733" name="Picture 5" descr="Screenshot of IDF generated using the Design Wizard, showing experimental factors."/>
          <p:cNvPicPr>
            <a:picLocks noChangeAspect="1"/>
          </p:cNvPicPr>
          <p:nvPr/>
        </p:nvPicPr>
        <p:blipFill>
          <a:blip r:embed="rId8"/>
          <a:srcRect/>
          <a:stretch>
            <a:fillRect/>
          </a:stretch>
        </p:blipFill>
        <p:spPr bwMode="auto">
          <a:xfrm>
            <a:off x="1219200" y="2362200"/>
            <a:ext cx="7924800" cy="420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Next Releases</a:t>
            </a:r>
          </a:p>
        </p:txBody>
      </p:sp>
      <p:sp>
        <p:nvSpPr>
          <p:cNvPr id="100355" name="Rectangle 3"/>
          <p:cNvSpPr>
            <a:spLocks noGrp="1" noChangeArrowheads="1"/>
          </p:cNvSpPr>
          <p:nvPr>
            <p:ph type="body" idx="4294967295"/>
          </p:nvPr>
        </p:nvSpPr>
        <p:spPr/>
        <p:txBody>
          <a:bodyPr/>
          <a:lstStyle/>
          <a:p>
            <a:pPr eaLnBrk="1" hangingPunct="1"/>
            <a:r>
              <a:rPr lang="en-US" sz="2400" dirty="0" smtClean="0"/>
              <a:t>2.4.0.1</a:t>
            </a:r>
          </a:p>
          <a:p>
            <a:pPr lvl="1" eaLnBrk="1" hangingPunct="1"/>
            <a:r>
              <a:rPr lang="en-US" sz="1600" dirty="0" smtClean="0"/>
              <a:t>Fixes memory problem with imports of large array designs (&gt;100,000 design elements</a:t>
            </a:r>
            <a:r>
              <a:rPr lang="en-US" sz="1600" dirty="0" smtClean="0"/>
              <a:t>)</a:t>
            </a:r>
          </a:p>
          <a:p>
            <a:pPr lvl="1" eaLnBrk="1" hangingPunct="1"/>
            <a:r>
              <a:rPr lang="en-US" sz="1600" dirty="0" smtClean="0"/>
              <a:t>Fixes problem where Illumina data values are not associated to probes</a:t>
            </a:r>
          </a:p>
          <a:p>
            <a:pPr lvl="1" eaLnBrk="1" hangingPunct="1"/>
            <a:r>
              <a:rPr lang="en-US" sz="1600" dirty="0" smtClean="0"/>
              <a:t>Supports N/A values in copy </a:t>
            </a:r>
            <a:r>
              <a:rPr lang="en-US" sz="1600" smtClean="0"/>
              <a:t>number data</a:t>
            </a:r>
          </a:p>
          <a:p>
            <a:pPr eaLnBrk="1" hangingPunct="1"/>
            <a:r>
              <a:rPr lang="en-US" sz="2400" dirty="0" smtClean="0"/>
              <a:t>2.5.0 scope is being driven by…</a:t>
            </a:r>
          </a:p>
          <a:p>
            <a:pPr lvl="1" eaLnBrk="1" hangingPunct="1"/>
            <a:r>
              <a:rPr lang="en-US" sz="1600" dirty="0" smtClean="0"/>
              <a:t>a user community need to support new assay types especially next gen sequencing</a:t>
            </a:r>
          </a:p>
          <a:p>
            <a:pPr lvl="1" eaLnBrk="1" hangingPunct="1"/>
            <a:r>
              <a:rPr lang="en-US" sz="1600" dirty="0" smtClean="0"/>
              <a:t>the need to scale to higher volumes of data</a:t>
            </a:r>
          </a:p>
          <a:p>
            <a:pPr lvl="1" eaLnBrk="1" hangingPunct="1"/>
            <a:r>
              <a:rPr lang="en-US" sz="1600" dirty="0" smtClean="0"/>
              <a:t>current limitations of the upload/import process</a:t>
            </a:r>
          </a:p>
          <a:p>
            <a:pPr lvl="1" eaLnBrk="1" hangingPunct="1"/>
            <a:r>
              <a:rPr lang="en-US" sz="1600" dirty="0" smtClean="0"/>
              <a:t>the user community’s desire to better-manage user roles and collaboration groups</a:t>
            </a:r>
          </a:p>
          <a:p>
            <a:pPr lvl="1" eaLnBrk="1" hangingPunct="1"/>
            <a:r>
              <a:rPr lang="en-US" sz="1600" dirty="0" smtClean="0"/>
              <a:t>the NCI CBIIT infrastructure requirements for Grid security; and</a:t>
            </a:r>
          </a:p>
          <a:p>
            <a:pPr lvl="1" eaLnBrk="1" hangingPunct="1"/>
            <a:r>
              <a:rPr lang="en-US" sz="1600" dirty="0" smtClean="0"/>
              <a:t>the need to update the technologies used by caArray</a:t>
            </a:r>
            <a:endParaRPr lang="en-US" sz="1400"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ea typeface="ＭＳ Ｐゴシック" charset="-128"/>
              </a:rPr>
              <a:t>IDF</a:t>
            </a:r>
          </a:p>
        </p:txBody>
      </p:sp>
      <p:sp>
        <p:nvSpPr>
          <p:cNvPr id="75779"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GUI forms</a:t>
            </a:r>
          </a:p>
          <a:p>
            <a:pPr lvl="1"/>
            <a:r>
              <a:rPr lang="en-US" dirty="0" smtClean="0"/>
              <a:t>hide the syntactic complexity of MAGE-TAB as much as possible</a:t>
            </a:r>
          </a:p>
          <a:p>
            <a:pPr lvl="1"/>
            <a:r>
              <a:rPr lang="en-US" dirty="0" smtClean="0"/>
              <a:t>group related information together in an intuitive manner</a:t>
            </a:r>
          </a:p>
          <a:p>
            <a:r>
              <a:rPr lang="en-US" dirty="0" smtClean="0">
                <a:ea typeface="ＭＳ Ｐゴシック" charset="-128"/>
              </a:rPr>
              <a:t>Edit the IDF to</a:t>
            </a:r>
          </a:p>
          <a:p>
            <a:pPr lvl="1"/>
            <a:r>
              <a:rPr lang="en-US" dirty="0" smtClean="0"/>
              <a:t>provide basic information about an experiment</a:t>
            </a:r>
          </a:p>
          <a:p>
            <a:pPr lvl="1"/>
            <a:r>
              <a:rPr lang="en-US" dirty="0" smtClean="0"/>
              <a:t>list the people associated with the experiment and their roles</a:t>
            </a:r>
          </a:p>
          <a:p>
            <a:pPr lvl="1"/>
            <a:r>
              <a:rPr lang="en-US" dirty="0" smtClean="0"/>
              <a:t>list any associated publications</a:t>
            </a:r>
          </a:p>
          <a:p>
            <a:pPr lvl="1"/>
            <a:r>
              <a:rPr lang="en-US" dirty="0" smtClean="0"/>
              <a:t>describe the experimental design and factors being studied</a:t>
            </a:r>
          </a:p>
          <a:p>
            <a:pPr lvl="1"/>
            <a:r>
              <a:rPr lang="en-US" dirty="0" smtClean="0"/>
              <a:t>describe the protocols that were employed at various stages in the investigation</a:t>
            </a:r>
          </a:p>
          <a:p>
            <a:pPr lvl="1"/>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ea typeface="ＭＳ Ｐゴシック" charset="-128"/>
              </a:rPr>
              <a:t>IDF Forms</a:t>
            </a:r>
          </a:p>
        </p:txBody>
      </p:sp>
      <p:sp>
        <p:nvSpPr>
          <p:cNvPr id="6" name="Content Placeholder 5"/>
          <p:cNvSpPr>
            <a:spLocks noGrp="1"/>
          </p:cNvSpPr>
          <p:nvPr>
            <p:ph idx="1"/>
          </p:nvPr>
        </p:nvSpPr>
        <p:spPr>
          <a:xfrm>
            <a:off x="6400800" y="4038600"/>
            <a:ext cx="2590800" cy="2667000"/>
          </a:xfrm>
        </p:spPr>
        <p:txBody>
          <a:bodyPr/>
          <a:lstStyle/>
          <a:p>
            <a:r>
              <a:rPr lang="en-US" dirty="0" smtClean="0"/>
              <a:t>IDF forms for general information and contacts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7828" name="Picture 6" descr="Screenshot of IDF forms for experiment general information."/>
          <p:cNvPicPr>
            <a:picLocks noChangeAspect="1"/>
          </p:cNvPicPr>
          <p:nvPr/>
        </p:nvPicPr>
        <p:blipFill>
          <a:blip r:embed="rId8"/>
          <a:srcRect/>
          <a:stretch>
            <a:fillRect/>
          </a:stretch>
        </p:blipFill>
        <p:spPr bwMode="auto">
          <a:xfrm>
            <a:off x="1963738" y="1371600"/>
            <a:ext cx="7180262" cy="2587625"/>
          </a:xfrm>
          <a:prstGeom prst="rect">
            <a:avLst/>
          </a:prstGeom>
          <a:noFill/>
          <a:ln w="9525">
            <a:noFill/>
            <a:miter lim="800000"/>
            <a:headEnd/>
            <a:tailEnd/>
          </a:ln>
        </p:spPr>
      </p:pic>
      <p:pic>
        <p:nvPicPr>
          <p:cNvPr id="77829" name="Picture 7" descr="Screenshot of IDF forms for experiment contacts."/>
          <p:cNvPicPr>
            <a:picLocks noChangeAspect="1"/>
          </p:cNvPicPr>
          <p:nvPr/>
        </p:nvPicPr>
        <p:blipFill>
          <a:blip r:embed="rId9"/>
          <a:srcRect/>
          <a:stretch>
            <a:fillRect/>
          </a:stretch>
        </p:blipFill>
        <p:spPr bwMode="auto">
          <a:xfrm>
            <a:off x="0" y="3563938"/>
            <a:ext cx="6324600" cy="3313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ea typeface="ＭＳ Ｐゴシック" charset="-128"/>
              </a:rPr>
              <a:t>IDF Forms</a:t>
            </a:r>
          </a:p>
        </p:txBody>
      </p:sp>
      <p:sp>
        <p:nvSpPr>
          <p:cNvPr id="6" name="Content Placeholder 5"/>
          <p:cNvSpPr>
            <a:spLocks noGrp="1"/>
          </p:cNvSpPr>
          <p:nvPr>
            <p:ph idx="1"/>
          </p:nvPr>
        </p:nvSpPr>
        <p:spPr>
          <a:xfrm>
            <a:off x="6248400" y="1752600"/>
            <a:ext cx="2895600" cy="2057400"/>
          </a:xfrm>
        </p:spPr>
        <p:txBody>
          <a:bodyPr/>
          <a:lstStyle/>
          <a:p>
            <a:r>
              <a:rPr lang="en-US" dirty="0" smtClean="0"/>
              <a:t>IDF forms for publications and factors</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79876" name="Picture 5" descr="Screenshot of IDF form for publications."/>
          <p:cNvPicPr>
            <a:picLocks noChangeAspect="1"/>
          </p:cNvPicPr>
          <p:nvPr/>
        </p:nvPicPr>
        <p:blipFill>
          <a:blip r:embed="rId8"/>
          <a:srcRect/>
          <a:stretch>
            <a:fillRect/>
          </a:stretch>
        </p:blipFill>
        <p:spPr bwMode="auto">
          <a:xfrm>
            <a:off x="0" y="1371600"/>
            <a:ext cx="6235700" cy="3254375"/>
          </a:xfrm>
          <a:prstGeom prst="rect">
            <a:avLst/>
          </a:prstGeom>
          <a:noFill/>
          <a:ln w="9525">
            <a:noFill/>
            <a:miter lim="800000"/>
            <a:headEnd/>
            <a:tailEnd/>
          </a:ln>
        </p:spPr>
      </p:pic>
      <p:pic>
        <p:nvPicPr>
          <p:cNvPr id="79877" name="Picture 8" descr="Screenshot of IDF form for experimental factors."/>
          <p:cNvPicPr>
            <a:picLocks noChangeAspect="1"/>
          </p:cNvPicPr>
          <p:nvPr/>
        </p:nvPicPr>
        <p:blipFill>
          <a:blip r:embed="rId9"/>
          <a:srcRect/>
          <a:stretch>
            <a:fillRect/>
          </a:stretch>
        </p:blipFill>
        <p:spPr bwMode="auto">
          <a:xfrm>
            <a:off x="3062288" y="3884613"/>
            <a:ext cx="6081712" cy="2973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ea typeface="ＭＳ Ｐゴシック" charset="-128"/>
              </a:rPr>
              <a:t>IDF Spreadsheet</a:t>
            </a:r>
          </a:p>
        </p:txBody>
      </p:sp>
      <p:sp>
        <p:nvSpPr>
          <p:cNvPr id="6" name="Content Placeholder 5"/>
          <p:cNvSpPr>
            <a:spLocks noGrp="1"/>
          </p:cNvSpPr>
          <p:nvPr>
            <p:ph idx="1"/>
          </p:nvPr>
        </p:nvSpPr>
        <p:spPr/>
        <p:txBody>
          <a:bodyPr/>
          <a:lstStyle/>
          <a:p>
            <a:r>
              <a:rPr lang="en-US" dirty="0" smtClean="0"/>
              <a:t>Spreadsheet view of an example IDF</a:t>
            </a:r>
            <a:endParaRPr lang="en-US" dirty="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1924" name="Picture 5" descr="Example IDF in Spreadsheet view."/>
          <p:cNvPicPr>
            <a:picLocks noChangeAspect="1"/>
          </p:cNvPicPr>
          <p:nvPr/>
        </p:nvPicPr>
        <p:blipFill>
          <a:blip r:embed="rId8"/>
          <a:srcRect/>
          <a:stretch>
            <a:fillRect/>
          </a:stretch>
        </p:blipFill>
        <p:spPr bwMode="auto">
          <a:xfrm>
            <a:off x="1233488" y="2286000"/>
            <a:ext cx="791051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ＭＳ Ｐゴシック" charset="-128"/>
              </a:rPr>
              <a:t>SDRF Editing</a:t>
            </a:r>
          </a:p>
        </p:txBody>
      </p:sp>
      <p:sp>
        <p:nvSpPr>
          <p:cNvPr id="86019"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Edit the SDRF in spreadsheet mode</a:t>
            </a:r>
          </a:p>
          <a:p>
            <a:pPr lvl="1"/>
            <a:r>
              <a:rPr lang="en-US" dirty="0" smtClean="0"/>
              <a:t>Excel-like cut and paste functionality</a:t>
            </a:r>
          </a:p>
          <a:p>
            <a:pPr lvl="1"/>
            <a:r>
              <a:rPr lang="en-US" dirty="0" smtClean="0"/>
              <a:t>More sophisticated context-sensitive drop-downs coming in the next release</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6021" name="Picture 5" descr="Screenshot of SDRf Spreadsheet view for editing."/>
          <p:cNvPicPr>
            <a:picLocks noChangeAspect="1"/>
          </p:cNvPicPr>
          <p:nvPr/>
        </p:nvPicPr>
        <p:blipFill>
          <a:blip r:embed="rId8"/>
          <a:srcRect/>
          <a:stretch>
            <a:fillRect/>
          </a:stretch>
        </p:blipFill>
        <p:spPr bwMode="auto">
          <a:xfrm>
            <a:off x="53975" y="3581400"/>
            <a:ext cx="9090025" cy="294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ea typeface="ＭＳ Ｐゴシック" charset="-128"/>
              </a:rPr>
              <a:t>SDRF Configuration</a:t>
            </a:r>
          </a:p>
        </p:txBody>
      </p:sp>
      <p:sp>
        <p:nvSpPr>
          <p:cNvPr id="88067"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Configure the columns in the SDRF</a:t>
            </a:r>
          </a:p>
          <a:p>
            <a:pPr lvl="1"/>
            <a:r>
              <a:rPr lang="en-US" dirty="0" smtClean="0"/>
              <a:t>Add columns to describe biomaterials, their characteristics, factor values, protocols and files</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88069" name="Picture 5" descr="Screenshot of SDRF Column Designer."/>
          <p:cNvPicPr>
            <a:picLocks noChangeAspect="1"/>
          </p:cNvPicPr>
          <p:nvPr/>
        </p:nvPicPr>
        <p:blipFill>
          <a:blip r:embed="rId8"/>
          <a:srcRect/>
          <a:stretch>
            <a:fillRect/>
          </a:stretch>
        </p:blipFill>
        <p:spPr bwMode="auto">
          <a:xfrm>
            <a:off x="1246188" y="2743200"/>
            <a:ext cx="7897812"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600200" y="0"/>
            <a:ext cx="3962400" cy="1371600"/>
          </a:xfrm>
        </p:spPr>
        <p:txBody>
          <a:bodyPr/>
          <a:lstStyle/>
          <a:p>
            <a:r>
              <a:rPr lang="en-US" dirty="0" smtClean="0">
                <a:ea typeface="ＭＳ Ｐゴシック" charset="-128"/>
              </a:rPr>
              <a:t>Using Controlled Vocabularies</a:t>
            </a:r>
          </a:p>
        </p:txBody>
      </p:sp>
      <p:sp>
        <p:nvSpPr>
          <p:cNvPr id="92163" name="Rectangle 3"/>
          <p:cNvSpPr>
            <a:spLocks noGrp="1" noChangeArrowheads="1"/>
          </p:cNvSpPr>
          <p:nvPr>
            <p:ph type="body" idx="1"/>
          </p:nvPr>
        </p:nvSpPr>
        <p:spPr>
          <a:xfrm>
            <a:off x="1371600" y="1676400"/>
            <a:ext cx="7772400" cy="5029200"/>
          </a:xfrm>
        </p:spPr>
        <p:txBody>
          <a:bodyPr/>
          <a:lstStyle/>
          <a:p>
            <a:r>
              <a:rPr lang="en-US" dirty="0" smtClean="0">
                <a:ea typeface="ＭＳ Ｐゴシック" charset="-128"/>
              </a:rPr>
              <a:t>Ontology-enabled fields with auto-complete</a:t>
            </a:r>
          </a:p>
          <a:p>
            <a:pPr lvl="1"/>
            <a:r>
              <a:rPr lang="en-US" dirty="0" smtClean="0"/>
              <a:t>Experimental design &amp; factor types, protocol types, sample characteristics</a:t>
            </a:r>
          </a:p>
          <a:p>
            <a:pPr lvl="1"/>
            <a:r>
              <a:rPr lang="en-US" dirty="0" smtClean="0"/>
              <a:t>Annotare comes bundled with the Experiment Factor Ontology (EFO)</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92165" name="Picture 7" descr="Screenshot showing ontology-enabled field for Experimental Design, featuring auto-complete."/>
          <p:cNvPicPr>
            <a:picLocks noChangeAspect="1"/>
          </p:cNvPicPr>
          <p:nvPr/>
        </p:nvPicPr>
        <p:blipFill>
          <a:blip r:embed="rId8"/>
          <a:srcRect/>
          <a:stretch>
            <a:fillRect/>
          </a:stretch>
        </p:blipFill>
        <p:spPr bwMode="auto">
          <a:xfrm>
            <a:off x="604838" y="3352800"/>
            <a:ext cx="8539162"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600200" y="0"/>
            <a:ext cx="3962400" cy="1371600"/>
          </a:xfrm>
        </p:spPr>
        <p:txBody>
          <a:bodyPr/>
          <a:lstStyle/>
          <a:p>
            <a:r>
              <a:rPr lang="en-US" dirty="0" smtClean="0">
                <a:ea typeface="ＭＳ Ｐゴシック" charset="-128"/>
              </a:rPr>
              <a:t>Using Controlled Vocabularies</a:t>
            </a:r>
          </a:p>
        </p:txBody>
      </p:sp>
      <p:sp>
        <p:nvSpPr>
          <p:cNvPr id="94211" name="Rectangle 3"/>
          <p:cNvSpPr>
            <a:spLocks noGrp="1" noChangeArrowheads="1"/>
          </p:cNvSpPr>
          <p:nvPr>
            <p:ph type="body" idx="1"/>
          </p:nvPr>
        </p:nvSpPr>
        <p:spPr>
          <a:xfrm>
            <a:off x="1371600" y="1371600"/>
            <a:ext cx="7772400" cy="5334000"/>
          </a:xfrm>
        </p:spPr>
        <p:txBody>
          <a:bodyPr/>
          <a:lstStyle/>
          <a:p>
            <a:r>
              <a:rPr lang="en-US" dirty="0" smtClean="0">
                <a:ea typeface="ＭＳ Ｐゴシック" charset="-128"/>
              </a:rPr>
              <a:t>Ontology widget</a:t>
            </a:r>
          </a:p>
          <a:p>
            <a:pPr lvl="1"/>
            <a:r>
              <a:rPr lang="en-US" dirty="0" smtClean="0"/>
              <a:t>Use it to search the NCBO Bioportal (</a:t>
            </a:r>
            <a:r>
              <a:rPr lang="en-US" dirty="0" smtClean="0">
                <a:hlinkClick r:id="rId3"/>
              </a:rPr>
              <a:t>http://bioportal.bioontology.org/</a:t>
            </a:r>
            <a:r>
              <a:rPr lang="en-US" dirty="0" smtClean="0"/>
              <a:t>) for terms from other ontologies, e.g., NCI Thesaurus, MGED Ontology.</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4" r:lo="rId5" r:qs="rId6" r:cs="rId7"/>
          </a:graphicData>
        </a:graphic>
      </p:graphicFrame>
      <p:pic>
        <p:nvPicPr>
          <p:cNvPr id="94213" name="Picture 5" descr="Screenshot of the Ontology Widget showing search results for the term tumor grading."/>
          <p:cNvPicPr>
            <a:picLocks noChangeAspect="1"/>
          </p:cNvPicPr>
          <p:nvPr/>
        </p:nvPicPr>
        <p:blipFill>
          <a:blip r:embed="rId9"/>
          <a:srcRect/>
          <a:stretch>
            <a:fillRect/>
          </a:stretch>
        </p:blipFill>
        <p:spPr bwMode="auto">
          <a:xfrm>
            <a:off x="1752600" y="2438400"/>
            <a:ext cx="7035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ea typeface="ＭＳ Ｐゴシック" charset="-128"/>
              </a:rPr>
              <a:t>Validation</a:t>
            </a:r>
          </a:p>
        </p:txBody>
      </p:sp>
      <p:sp>
        <p:nvSpPr>
          <p:cNvPr id="96259" name="Rectangle 3"/>
          <p:cNvSpPr>
            <a:spLocks noGrp="1" noChangeArrowheads="1"/>
          </p:cNvSpPr>
          <p:nvPr>
            <p:ph type="body" idx="1"/>
          </p:nvPr>
        </p:nvSpPr>
        <p:spPr>
          <a:xfrm>
            <a:off x="1600200" y="1371600"/>
            <a:ext cx="7391400" cy="5334000"/>
          </a:xfrm>
        </p:spPr>
        <p:txBody>
          <a:bodyPr/>
          <a:lstStyle/>
          <a:p>
            <a:r>
              <a:rPr lang="en-US" dirty="0" smtClean="0">
                <a:ea typeface="ＭＳ Ｐゴシック" charset="-128"/>
              </a:rPr>
              <a:t>MAGE-TAB Validator </a:t>
            </a:r>
          </a:p>
          <a:p>
            <a:pPr lvl="1"/>
            <a:r>
              <a:rPr lang="en-US" dirty="0" smtClean="0"/>
              <a:t>Checks syntactic and semantic rules on layout and content</a:t>
            </a:r>
          </a:p>
          <a:p>
            <a:pPr lvl="1"/>
            <a:r>
              <a:rPr lang="en-US" dirty="0" smtClean="0"/>
              <a:t>Flags invalid headers, missing mandatory annotations, broken integrity of references, misordered columns and missing data files</a:t>
            </a:r>
          </a:p>
          <a:p>
            <a:pPr lvl="1"/>
            <a:r>
              <a:rPr lang="en-US" dirty="0" smtClean="0"/>
              <a:t>Files and templates can be validated</a:t>
            </a:r>
          </a:p>
          <a:p>
            <a:pPr lvl="1"/>
            <a:r>
              <a:rPr lang="en-US" dirty="0" smtClean="0"/>
              <a:t>An invalid file can still be saved</a:t>
            </a:r>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96261" name="Picture 9" descr="Screenshot of the MAGE-TAB Validator showing errors related to missing information and missing data files."/>
          <p:cNvPicPr>
            <a:picLocks noChangeAspect="1"/>
          </p:cNvPicPr>
          <p:nvPr/>
        </p:nvPicPr>
        <p:blipFill>
          <a:blip r:embed="rId8"/>
          <a:srcRect/>
          <a:stretch>
            <a:fillRect/>
          </a:stretch>
        </p:blipFill>
        <p:spPr bwMode="auto">
          <a:xfrm>
            <a:off x="152400" y="3643313"/>
            <a:ext cx="8915400" cy="290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ea typeface="ＭＳ Ｐゴシック" charset="-128"/>
              </a:rPr>
              <a:t>Plan for 2.0</a:t>
            </a:r>
          </a:p>
        </p:txBody>
      </p:sp>
      <p:sp>
        <p:nvSpPr>
          <p:cNvPr id="98307" name="Rectangle 3"/>
          <p:cNvSpPr>
            <a:spLocks noGrp="1" noChangeArrowheads="1"/>
          </p:cNvSpPr>
          <p:nvPr>
            <p:ph type="body" idx="1"/>
          </p:nvPr>
        </p:nvSpPr>
        <p:spPr>
          <a:xfrm>
            <a:off x="1524000" y="1524000"/>
            <a:ext cx="7391400" cy="5181600"/>
          </a:xfrm>
        </p:spPr>
        <p:txBody>
          <a:bodyPr/>
          <a:lstStyle/>
          <a:p>
            <a:r>
              <a:rPr lang="en-US" dirty="0" smtClean="0">
                <a:ea typeface="ＭＳ Ｐゴシック" charset="-128"/>
              </a:rPr>
              <a:t>Features being prioritized for Annotare 2.0</a:t>
            </a:r>
          </a:p>
          <a:p>
            <a:pPr lvl="1"/>
            <a:r>
              <a:rPr lang="en-US" dirty="0" smtClean="0"/>
              <a:t>Plug-in validators</a:t>
            </a:r>
          </a:p>
          <a:p>
            <a:pPr lvl="1"/>
            <a:r>
              <a:rPr lang="en-US" dirty="0" smtClean="0"/>
              <a:t>Web version; open MAGE-TAB from a caArray experiment accession</a:t>
            </a:r>
          </a:p>
          <a:p>
            <a:pPr lvl="1"/>
            <a:r>
              <a:rPr lang="en-US" dirty="0" smtClean="0"/>
              <a:t>Context-sensitive ontology-enabled fields</a:t>
            </a:r>
          </a:p>
          <a:p>
            <a:pPr lvl="1"/>
            <a:r>
              <a:rPr lang="en-US" dirty="0" smtClean="0"/>
              <a:t>Redesign SDRF Column Designer</a:t>
            </a:r>
          </a:p>
          <a:p>
            <a:pPr lvl="1"/>
            <a:r>
              <a:rPr lang="en-US" dirty="0" smtClean="0"/>
              <a:t>Enhanced Design Wizard</a:t>
            </a:r>
          </a:p>
          <a:p>
            <a:pPr lvl="1"/>
            <a:r>
              <a:rPr lang="en-US" dirty="0" smtClean="0"/>
              <a:t>“Undo” functionality</a:t>
            </a:r>
          </a:p>
          <a:p>
            <a:pPr lvl="1"/>
            <a:r>
              <a:rPr lang="en-US" dirty="0" smtClean="0"/>
              <a:t>Graphical view of experiment </a:t>
            </a:r>
            <a:r>
              <a:rPr lang="en-US" smtClean="0"/>
              <a:t>design graph</a:t>
            </a:r>
          </a:p>
          <a:p>
            <a:pPr lvl="1"/>
            <a:endParaRPr lang="en-US" dirty="0" smtClean="0"/>
          </a:p>
        </p:txBody>
      </p:sp>
      <p:graphicFrame>
        <p:nvGraphicFramePr>
          <p:cNvPr id="5" name="Diagram 4"/>
          <p:cNvGraphicFramePr/>
          <p:nvPr/>
        </p:nvGraphicFramePr>
        <p:xfrm>
          <a:off x="5257800" y="-685800"/>
          <a:ext cx="4267200" cy="266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Next generation sequencing assays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Technologies like next generation sequencing are becoming widely used in the user community that caArray seeks to serve, as investigators move from microarray experiments to newer assay types.</a:t>
            </a:r>
          </a:p>
          <a:p>
            <a:endParaRPr lang="en-US" dirty="0" smtClean="0"/>
          </a:p>
          <a:p>
            <a:r>
              <a:rPr lang="en-US" dirty="0" smtClean="0"/>
              <a:t>Features</a:t>
            </a:r>
          </a:p>
          <a:p>
            <a:pPr lvl="1"/>
            <a:r>
              <a:rPr lang="en-US" dirty="0" smtClean="0"/>
              <a:t>Support the new MAGE-TAB v1.1 SDRF columns (Assay Name and Technology Type) that allow specification of non-microarray assay types.</a:t>
            </a:r>
          </a:p>
          <a:p>
            <a:pPr lvl="1"/>
            <a:r>
              <a:rPr lang="en-US" dirty="0" smtClean="0"/>
              <a:t>Support specification of </a:t>
            </a:r>
            <a:r>
              <a:rPr lang="en-US" dirty="0" err="1" smtClean="0"/>
              <a:t>fastq</a:t>
            </a:r>
            <a:r>
              <a:rPr lang="en-US" dirty="0" smtClean="0"/>
              <a:t> and BAM/SAM files, possibly as links to accessioned files in an external repository like the NCBI Short Read Archive (SRA).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Avenues for Feedback</a:t>
            </a: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Feedback on Annotare</a:t>
            </a:r>
          </a:p>
          <a:p>
            <a:pPr lvl="1" eaLnBrk="1" hangingPunct="1"/>
            <a:r>
              <a:rPr lang="en-US" sz="1400" dirty="0" smtClean="0"/>
              <a:t>Issue tracker: </a:t>
            </a:r>
            <a:r>
              <a:rPr lang="en-US" sz="1400" dirty="0" smtClean="0">
                <a:hlinkClick r:id="rId3"/>
              </a:rPr>
              <a:t>http://code.google.com/p/annotare/issues/list</a:t>
            </a:r>
            <a:endParaRPr lang="en-US" sz="1400" dirty="0" smtClean="0"/>
          </a:p>
          <a:p>
            <a:pPr eaLnBrk="1" hangingPunct="1"/>
            <a:r>
              <a:rPr lang="en-US" sz="2200" dirty="0" smtClean="0">
                <a:ea typeface="ＭＳ Ｐゴシック" charset="-128"/>
              </a:rPr>
              <a:t>Feedback on caArray</a:t>
            </a:r>
          </a:p>
          <a:p>
            <a:pPr lvl="1" eaLnBrk="1" hangingPunct="1"/>
            <a:r>
              <a:rPr lang="en-US" sz="1400" dirty="0" smtClean="0"/>
              <a:t>Molecular Analysis Tools Knowledge Center Forum: </a:t>
            </a:r>
            <a:r>
              <a:rPr lang="en-US" sz="1400" dirty="0" smtClean="0">
                <a:hlinkClick r:id="rId4"/>
              </a:rPr>
              <a:t>https://cabig-kc.nci.nih.gov/Molecular/forums/</a:t>
            </a:r>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Storing large volumes of data</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As the number of experiments in caArray grows, there is a critical need for the application to be able to scale to support large volumes of data. E.g., the TCGA project is now generating next generation sequencing data at the rate of 10 </a:t>
            </a:r>
            <a:r>
              <a:rPr lang="en-US" dirty="0" err="1" smtClean="0"/>
              <a:t>TeraBytes</a:t>
            </a:r>
            <a:r>
              <a:rPr lang="en-US" dirty="0" smtClean="0"/>
              <a:t> per month. Not all of this will be stored in caArray, but the storage architecture must be updated nevertheless.</a:t>
            </a:r>
          </a:p>
          <a:p>
            <a:r>
              <a:rPr lang="en-US" dirty="0" smtClean="0"/>
              <a:t>Features</a:t>
            </a:r>
          </a:p>
          <a:p>
            <a:pPr lvl="1"/>
            <a:r>
              <a:rPr lang="en-US" dirty="0" smtClean="0"/>
              <a:t>Allow storage of data files on the file system instead of the database.</a:t>
            </a:r>
          </a:p>
          <a:p>
            <a:pPr lvl="1"/>
            <a:r>
              <a:rPr lang="en-US" dirty="0" smtClean="0"/>
              <a:t>Support cloud storage of data files, allowing a local installer to configure this.</a:t>
            </a:r>
          </a:p>
          <a:p>
            <a:pPr lvl="1"/>
            <a:r>
              <a:rPr lang="en-US" dirty="0" smtClean="0"/>
              <a:t>Prototype storage of parsed data on the file system (using </a:t>
            </a:r>
            <a:r>
              <a:rPr lang="en-US" dirty="0" err="1" smtClean="0"/>
              <a:t>NetCDF</a:t>
            </a:r>
            <a:r>
              <a:rPr lang="en-US" dirty="0" smtClean="0"/>
              <a:t> or similar). Also prototype storage of parsed data in a </a:t>
            </a:r>
            <a:r>
              <a:rPr lang="en-US" dirty="0" err="1" smtClean="0"/>
              <a:t>Postgres</a:t>
            </a:r>
            <a:r>
              <a:rPr lang="en-US" dirty="0" smtClean="0"/>
              <a:t> database. Compare the two options on performance and transaction limits. A migration strategy for existing data will be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Upload/Import/Download of large data sets</a:t>
            </a:r>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Current limitations in the user experience during upload, import and download create a need for an easy way to perform these tasks without a lot of manual effort to “chunk” large data sets.</a:t>
            </a:r>
          </a:p>
          <a:p>
            <a:endParaRPr lang="en-US" dirty="0" smtClean="0"/>
          </a:p>
          <a:p>
            <a:r>
              <a:rPr lang="en-US" dirty="0" smtClean="0"/>
              <a:t>Features</a:t>
            </a:r>
          </a:p>
          <a:p>
            <a:pPr lvl="1"/>
            <a:r>
              <a:rPr lang="en-US" dirty="0" smtClean="0"/>
              <a:t>Implement an Upload/Download manager that eliminates the 2GB upload limit and allows </a:t>
            </a:r>
            <a:r>
              <a:rPr lang="en-US" dirty="0" err="1" smtClean="0"/>
              <a:t>resumable</a:t>
            </a:r>
            <a:r>
              <a:rPr lang="en-US" dirty="0" smtClean="0"/>
              <a:t> downloads and transparent compression.</a:t>
            </a:r>
          </a:p>
          <a:p>
            <a:pPr lvl="1"/>
            <a:r>
              <a:rPr lang="en-US" dirty="0" smtClean="0"/>
              <a:t>[See parsed data storage options on the previous slide, for ways to eliminate the current 4GB import limit imposed by </a:t>
            </a:r>
            <a:r>
              <a:rPr lang="en-US" dirty="0" err="1" smtClean="0"/>
              <a:t>MySQL</a:t>
            </a:r>
            <a:r>
              <a:rPr lang="en-US" dirty="0" smtClean="0"/>
              <a:t>.]</a:t>
            </a:r>
          </a:p>
          <a:p>
            <a:pPr lvl="1"/>
            <a:r>
              <a:rPr lang="en-US" dirty="0" smtClean="0"/>
              <a:t>Add better Import Queue management, including the ability to see the position of your import in the queue and the ability to cancel an import.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User roles/privileges, collaboration groups</a:t>
            </a:r>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User community feedback has revealed that they would like to be able to provision different user roles in order to control access to subsets of data and/or features in the application.</a:t>
            </a:r>
          </a:p>
          <a:p>
            <a:pPr lvl="1"/>
            <a:r>
              <a:rPr lang="en-US" dirty="0" smtClean="0"/>
              <a:t>There are known problems with visibility of files to collaboration groups.</a:t>
            </a:r>
          </a:p>
          <a:p>
            <a:endParaRPr lang="en-US" dirty="0" smtClean="0"/>
          </a:p>
          <a:p>
            <a:r>
              <a:rPr lang="en-US" dirty="0" smtClean="0"/>
              <a:t>Features</a:t>
            </a:r>
          </a:p>
          <a:p>
            <a:pPr lvl="1"/>
            <a:r>
              <a:rPr lang="en-US" dirty="0" smtClean="0"/>
              <a:t>Gather requirements around what user roles and privileges are needed, and what portions of the application/data need to be restricted based on role.</a:t>
            </a:r>
          </a:p>
          <a:p>
            <a:pPr lvl="1"/>
            <a:r>
              <a:rPr lang="en-US" dirty="0" smtClean="0"/>
              <a:t>The fix to </a:t>
            </a:r>
            <a:r>
              <a:rPr lang="en-US" dirty="0" err="1" smtClean="0"/>
              <a:t>Gforge</a:t>
            </a:r>
            <a:r>
              <a:rPr lang="en-US" dirty="0" smtClean="0"/>
              <a:t> #14630 would ensure that collaborators with the appropriate privileges would have access to uploaded-but-not-yet-imported files.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Grid security</a:t>
            </a:r>
            <a:endParaRPr lang="en-US" dirty="0" smtClean="0"/>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Invokers of the caArray programmatic Grid APIs (e.g., analysis applications like geWorkbench and GenePattern) are restricted to public data, because the Grid APIs do not support Grid security. Supporting Grid user login is essential to meet the NCI CBIIT infrastructure requirements.</a:t>
            </a:r>
          </a:p>
          <a:p>
            <a:r>
              <a:rPr lang="en-US" dirty="0" smtClean="0"/>
              <a:t>Features</a:t>
            </a:r>
          </a:p>
          <a:p>
            <a:pPr lvl="1"/>
            <a:r>
              <a:rPr lang="en-US" dirty="0" smtClean="0"/>
              <a:t>Design a Grid security enabled application and API. Components would include migration of current user accounts to Grid accounts using CGMM, allowing local installers to configure their preference for Grid security versus local security, and implementing Grid authentication in the remote Java (EJB) API.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Tech stack upgrades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Several of the technologies used by caArray are becoming dated, and there is an urgent need to upgrade them.</a:t>
            </a:r>
          </a:p>
          <a:p>
            <a:endParaRPr lang="en-US" dirty="0" smtClean="0"/>
          </a:p>
          <a:p>
            <a:r>
              <a:rPr lang="en-US" dirty="0" smtClean="0"/>
              <a:t>Features</a:t>
            </a:r>
          </a:p>
          <a:p>
            <a:pPr lvl="1"/>
            <a:r>
              <a:rPr lang="en-US" dirty="0" smtClean="0"/>
              <a:t>Upgrade the application server to </a:t>
            </a:r>
            <a:r>
              <a:rPr lang="en-US" dirty="0" err="1" smtClean="0"/>
              <a:t>Jboss</a:t>
            </a:r>
            <a:r>
              <a:rPr lang="en-US" dirty="0" smtClean="0"/>
              <a:t> 5.1</a:t>
            </a:r>
          </a:p>
          <a:p>
            <a:pPr lvl="1"/>
            <a:r>
              <a:rPr lang="en-US" dirty="0" smtClean="0"/>
              <a:t>Upgrade to Java 6</a:t>
            </a:r>
          </a:p>
          <a:p>
            <a:pPr lvl="1"/>
            <a:r>
              <a:rPr lang="en-US" dirty="0" smtClean="0"/>
              <a:t>Upgrade to </a:t>
            </a:r>
            <a:r>
              <a:rPr lang="en-US" dirty="0" err="1" smtClean="0"/>
              <a:t>MySQL</a:t>
            </a:r>
            <a:r>
              <a:rPr lang="en-US" dirty="0" smtClean="0"/>
              <a:t> 5.1</a:t>
            </a:r>
          </a:p>
          <a:p>
            <a:pPr lvl="1"/>
            <a:r>
              <a:rPr lang="en-US" dirty="0" smtClean="0"/>
              <a:t>Upgrade to BDA 1.7</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2.5.0 on the wiki</a:t>
            </a: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caArray 2.5.0 on the NCI wiki</a:t>
            </a:r>
          </a:p>
          <a:p>
            <a:pPr lvl="1" eaLnBrk="1" hangingPunct="1"/>
            <a:r>
              <a:rPr lang="en-US" sz="1400" dirty="0" smtClean="0">
                <a:hlinkClick r:id="rId3"/>
              </a:rPr>
              <a:t>https://wiki.nci.nih.gov/display/caArray2project/2.5.0+Project+Plan</a:t>
            </a:r>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10160</TotalTime>
  <Words>1735</Words>
  <Application>Microsoft Macintosh PowerPoint</Application>
  <PresentationFormat>On-screen Show (4:3)</PresentationFormat>
  <Paragraphs>203</Paragraphs>
  <Slides>30</Slides>
  <Notes>30</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Default Design</vt:lpstr>
      <vt:lpstr>caArray Update: Next Releases    ICR-WS Meeting October 13, 2010    </vt:lpstr>
      <vt:lpstr>Next Releases</vt:lpstr>
      <vt:lpstr>Next generation sequencing assays</vt:lpstr>
      <vt:lpstr>Storing large volumes of data</vt:lpstr>
      <vt:lpstr>Upload/Import/Download of large data sets</vt:lpstr>
      <vt:lpstr>User roles/privileges, collaboration groups</vt:lpstr>
      <vt:lpstr>Grid security</vt:lpstr>
      <vt:lpstr>Tech stack upgrades</vt:lpstr>
      <vt:lpstr>2.5.0 on the wiki</vt:lpstr>
      <vt:lpstr>Annotating Experiments with MAGE-TAB: Annotare       Example files can be downloaded from here: https://gforge.nci.nih.gov/docman/view.php/305/23084/magetab_samples.zip  </vt:lpstr>
      <vt:lpstr>Outline</vt:lpstr>
      <vt:lpstr>Overview</vt:lpstr>
      <vt:lpstr>Installation</vt:lpstr>
      <vt:lpstr>Templates</vt:lpstr>
      <vt:lpstr>Templates</vt:lpstr>
      <vt:lpstr>Templates</vt:lpstr>
      <vt:lpstr>Design Wizard</vt:lpstr>
      <vt:lpstr>Design Wizard</vt:lpstr>
      <vt:lpstr>Design Wizard</vt:lpstr>
      <vt:lpstr>IDF</vt:lpstr>
      <vt:lpstr>IDF Forms</vt:lpstr>
      <vt:lpstr>IDF Forms</vt:lpstr>
      <vt:lpstr>IDF Spreadsheet</vt:lpstr>
      <vt:lpstr>SDRF Editing</vt:lpstr>
      <vt:lpstr>SDRF Configuration</vt:lpstr>
      <vt:lpstr>Using Controlled Vocabularies</vt:lpstr>
      <vt:lpstr>Using Controlled Vocabularies</vt:lpstr>
      <vt:lpstr>Validation</vt:lpstr>
      <vt:lpstr>Plan for 2.0</vt:lpstr>
      <vt:lpstr>Avenues for Feedback</vt:lpstr>
    </vt:vector>
  </TitlesOfParts>
  <Manager/>
  <Company>5AM Solutions,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Annotating Microarray Experiments with MAGE-TAB</dc:title>
  <dc:subject>Annotating Microarray Experiments with MAGE-TAB - Hands-on Session at caBIG Annual Meeting 2010</dc:subject>
  <dc:creator>Rashmi Srinivasa</dc:creator>
  <cp:keywords/>
  <dc:description/>
  <cp:lastModifiedBy>Rashmi Srinivasa</cp:lastModifiedBy>
  <cp:revision>979</cp:revision>
  <dcterms:created xsi:type="dcterms:W3CDTF">2010-10-13T15:32:05Z</dcterms:created>
  <dcterms:modified xsi:type="dcterms:W3CDTF">2010-10-13T15:32:46Z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