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334" r:id="rId3"/>
    <p:sldId id="338" r:id="rId4"/>
    <p:sldId id="339" r:id="rId5"/>
    <p:sldId id="340" r:id="rId6"/>
    <p:sldId id="341" r:id="rId7"/>
    <p:sldId id="336" r:id="rId8"/>
    <p:sldId id="337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big-kc.nci.nih.gov/Molecular/foru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File Storage and </a:t>
            </a:r>
            <a:r>
              <a:rPr lang="en-US" dirty="0" err="1" smtClean="0">
                <a:ea typeface="ＭＳ Ｐゴシック" charset="-128"/>
              </a:rPr>
              <a:t>Plugin</a:t>
            </a:r>
            <a:r>
              <a:rPr lang="en-US" dirty="0" smtClean="0">
                <a:ea typeface="ＭＳ Ｐゴシック" charset="-128"/>
              </a:rPr>
              <a:t> Architecture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February 9,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2.4.0.2 patch release</a:t>
            </a:r>
          </a:p>
          <a:p>
            <a:pPr lvl="1" eaLnBrk="1" hangingPunct="1"/>
            <a:r>
              <a:rPr lang="en-US" sz="1600" dirty="0" smtClean="0"/>
              <a:t>Fixes memory problem with imports of large array designs (&gt;100,000 design elements)</a:t>
            </a:r>
          </a:p>
          <a:p>
            <a:pPr lvl="1" eaLnBrk="1" hangingPunct="1"/>
            <a:r>
              <a:rPr lang="en-US" sz="1600" dirty="0" smtClean="0"/>
              <a:t>Fixes problem where Illumina data values are not associated to probes</a:t>
            </a:r>
          </a:p>
          <a:p>
            <a:pPr lvl="1" eaLnBrk="1" hangingPunct="1"/>
            <a:r>
              <a:rPr lang="en-US" sz="1600" dirty="0" smtClean="0"/>
              <a:t>Supports N/A values in copy number data</a:t>
            </a:r>
          </a:p>
          <a:p>
            <a:pPr lvl="1" eaLnBrk="1" hangingPunct="1"/>
            <a:r>
              <a:rPr lang="en-US" sz="1600" dirty="0" smtClean="0"/>
              <a:t>Fixes problems with upgrade installers</a:t>
            </a:r>
          </a:p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/>
              <a:t>Support easier import of large data sets without having to break them into batches</a:t>
            </a:r>
          </a:p>
          <a:p>
            <a:pPr lvl="1" eaLnBrk="1" hangingPunct="1"/>
            <a:r>
              <a:rPr lang="en-US" sz="1600" dirty="0" smtClean="0"/>
              <a:t>Introduce a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architecture that supports the addition of new parsers</a:t>
            </a:r>
          </a:p>
          <a:p>
            <a:pPr lvl="1" eaLnBrk="1" hangingPunct="1"/>
            <a:r>
              <a:rPr lang="en-US" sz="1600" dirty="0" smtClean="0"/>
              <a:t>Support easier upload of large file sets</a:t>
            </a:r>
          </a:p>
          <a:p>
            <a:pPr lvl="1" eaLnBrk="1" hangingPunct="1"/>
            <a:r>
              <a:rPr lang="en-US" sz="1600" dirty="0" smtClean="0"/>
              <a:t>Update 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Plugin Architecture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Introduce extension points that allow new functionality to be added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without requiring a new application release</a:t>
            </a:r>
          </a:p>
          <a:p>
            <a:pPr eaLnBrk="1" hangingPunct="1"/>
            <a:r>
              <a:rPr lang="en-US" sz="2400" dirty="0" smtClean="0"/>
              <a:t>Based on widely adopted </a:t>
            </a:r>
            <a:r>
              <a:rPr lang="en-US" sz="2400" dirty="0" err="1" smtClean="0"/>
              <a:t>OSGi</a:t>
            </a:r>
            <a:r>
              <a:rPr lang="en-US" sz="2400" dirty="0" smtClean="0"/>
              <a:t> industry standard, and leverages </a:t>
            </a:r>
            <a:r>
              <a:rPr lang="en-US" sz="2400" dirty="0" err="1" smtClean="0"/>
              <a:t>Atlassian’s</a:t>
            </a:r>
            <a:r>
              <a:rPr lang="en-US" sz="2400" dirty="0" smtClean="0"/>
              <a:t> (JIRA, Confluence) plugin framework</a:t>
            </a:r>
          </a:p>
          <a:p>
            <a:pPr eaLnBrk="1" hangingPunct="1"/>
            <a:r>
              <a:rPr lang="en-US" sz="2400" dirty="0" smtClean="0"/>
              <a:t>Plugins can be hot-deployed into a running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instance and are instantly picked up and incorporated into the application</a:t>
            </a:r>
          </a:p>
          <a:p>
            <a:pPr eaLnBrk="1" hangingPunct="1"/>
            <a:r>
              <a:rPr lang="en-US" sz="2400" dirty="0" smtClean="0"/>
              <a:t>Initial implementation (in 2.5.0) will have two extension points:</a:t>
            </a:r>
          </a:p>
          <a:p>
            <a:pPr lvl="1" eaLnBrk="1" hangingPunct="1"/>
            <a:r>
              <a:rPr lang="en-US" sz="1600" dirty="0" smtClean="0"/>
              <a:t>Array Platform Support</a:t>
            </a:r>
          </a:p>
          <a:p>
            <a:pPr lvl="1" eaLnBrk="1" hangingPunct="1"/>
            <a:r>
              <a:rPr lang="en-US" sz="1600" dirty="0" smtClean="0"/>
              <a:t>Data Storage Mechanism</a:t>
            </a:r>
          </a:p>
          <a:p>
            <a:pPr eaLnBrk="1" hangingPunct="1"/>
            <a:r>
              <a:rPr lang="en-US" sz="2400" dirty="0" smtClean="0"/>
              <a:t>Future extension points could allow extending UI or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Array Platform Plugins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95400"/>
            <a:ext cx="73914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array platform plugin provides support for import of design and data files for a particular microarray platform. This includes:</a:t>
            </a:r>
          </a:p>
          <a:p>
            <a:pPr lvl="1" eaLnBrk="1" hangingPunct="1"/>
            <a:r>
              <a:rPr lang="en-US" sz="1600" dirty="0" smtClean="0"/>
              <a:t>Defining the file types associated with the platform</a:t>
            </a:r>
          </a:p>
          <a:p>
            <a:pPr lvl="1" eaLnBrk="1" hangingPunct="1"/>
            <a:r>
              <a:rPr lang="en-US" sz="1600" dirty="0" smtClean="0"/>
              <a:t>Defining the </a:t>
            </a:r>
            <a:r>
              <a:rPr lang="en-US" sz="1600" dirty="0" err="1" smtClean="0"/>
              <a:t>quantitation</a:t>
            </a:r>
            <a:r>
              <a:rPr lang="en-US" sz="1600" dirty="0" smtClean="0"/>
              <a:t> types for the various designs for the platform</a:t>
            </a:r>
          </a:p>
          <a:p>
            <a:pPr lvl="1" eaLnBrk="1" hangingPunct="1"/>
            <a:r>
              <a:rPr lang="en-US" sz="1600" dirty="0" smtClean="0"/>
              <a:t>Providing parsers for the various design file formats for the platform</a:t>
            </a:r>
          </a:p>
          <a:p>
            <a:pPr lvl="1" eaLnBrk="1" hangingPunct="1"/>
            <a:r>
              <a:rPr lang="en-US" sz="1600" dirty="0" smtClean="0"/>
              <a:t>Providing parsers for the various data file formats for the platform</a:t>
            </a:r>
          </a:p>
          <a:p>
            <a:pPr eaLnBrk="1" hangingPunct="1"/>
            <a:r>
              <a:rPr lang="en-US" sz="2400" dirty="0" smtClean="0"/>
              <a:t>A platform plugin can also add supported for new “imported, not parsed” design and data file formats</a:t>
            </a:r>
          </a:p>
          <a:p>
            <a:pPr eaLnBrk="1" hangingPunct="1"/>
            <a:r>
              <a:rPr lang="en-US" sz="2400" dirty="0" smtClean="0"/>
              <a:t>Currently still limited to microarray-based assays (not next-gen or others), but may expand that in future (post 2.5.0)</a:t>
            </a:r>
          </a:p>
          <a:p>
            <a:pPr eaLnBrk="1" hangingPunct="1"/>
            <a:r>
              <a:rPr lang="en-US" sz="2400" dirty="0" smtClean="0"/>
              <a:t>Goal is to minimize coupling of platform plugins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to enable reuse in other applications</a:t>
            </a:r>
          </a:p>
          <a:p>
            <a:pPr eaLnBrk="1" hangingPunct="1"/>
            <a:r>
              <a:rPr lang="en-US" sz="2400" dirty="0" smtClean="0"/>
              <a:t>Currently supported platforms will be extracted as plugins that are bundled with a standard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distribution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Data Storage Engine Plugins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95400"/>
            <a:ext cx="73914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data storage engine plugin provides support for storing large blocks of data (“blobs”)</a:t>
            </a:r>
          </a:p>
          <a:p>
            <a:pPr eaLnBrk="1" hangingPunct="1"/>
            <a:r>
              <a:rPr lang="en-US" sz="2400" dirty="0" smtClean="0"/>
              <a:t>Used in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to store both raw file data and parsed array data (serialized using some mechanism like </a:t>
            </a:r>
            <a:r>
              <a:rPr lang="en-US" sz="2400" dirty="0" err="1" smtClean="0"/>
              <a:t>NetCDF</a:t>
            </a:r>
            <a:r>
              <a:rPr lang="en-US" sz="2400" dirty="0" smtClean="0"/>
              <a:t> or Java Serialization)</a:t>
            </a:r>
          </a:p>
          <a:p>
            <a:pPr lvl="1" eaLnBrk="1" hangingPunct="1"/>
            <a:r>
              <a:rPr lang="en-US" sz="1600" dirty="0" smtClean="0"/>
              <a:t>Can configure different storage engines for raw and parsed data</a:t>
            </a:r>
          </a:p>
          <a:p>
            <a:pPr lvl="1" eaLnBrk="1" hangingPunct="1"/>
            <a:r>
              <a:rPr lang="en-US" sz="1600" dirty="0" err="1" smtClean="0"/>
              <a:t>caArray</a:t>
            </a:r>
            <a:r>
              <a:rPr lang="en-US" sz="1600" dirty="0" smtClean="0"/>
              <a:t> application now only stores handles for data blocks, and is thus completely decoupled from how the data is stored</a:t>
            </a:r>
          </a:p>
          <a:p>
            <a:pPr eaLnBrk="1" hangingPunct="1"/>
            <a:r>
              <a:rPr lang="en-US" sz="2400" dirty="0" err="1" smtClean="0"/>
              <a:t>caArray</a:t>
            </a:r>
            <a:r>
              <a:rPr lang="en-US" sz="2400" dirty="0" smtClean="0"/>
              <a:t> will initially provide two storage engine plugins</a:t>
            </a:r>
          </a:p>
          <a:p>
            <a:pPr lvl="1" eaLnBrk="1" hangingPunct="1"/>
            <a:r>
              <a:rPr lang="en-US" sz="1600" dirty="0" err="1" smtClean="0"/>
              <a:t>MySQL</a:t>
            </a:r>
            <a:r>
              <a:rPr lang="en-US" sz="1600" dirty="0" smtClean="0"/>
              <a:t> database-based storage (replicating current functionality)</a:t>
            </a:r>
          </a:p>
          <a:p>
            <a:pPr lvl="1" eaLnBrk="1" hangingPunct="1"/>
            <a:r>
              <a:rPr lang="en-US" sz="1600" dirty="0" err="1" smtClean="0"/>
              <a:t>Filesystem</a:t>
            </a:r>
            <a:r>
              <a:rPr lang="en-US" sz="1600" dirty="0" smtClean="0"/>
              <a:t>-based storage</a:t>
            </a:r>
          </a:p>
          <a:p>
            <a:pPr eaLnBrk="1" hangingPunct="1"/>
            <a:r>
              <a:rPr lang="en-US" sz="2400" dirty="0" smtClean="0"/>
              <a:t>Can be used to create other storage implementations, providing better scalability options</a:t>
            </a:r>
          </a:p>
          <a:p>
            <a:pPr lvl="1" eaLnBrk="1" hangingPunct="1"/>
            <a:r>
              <a:rPr lang="en-US" sz="1600" dirty="0" smtClean="0"/>
              <a:t>Amazon S3 / Other Cloud,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, </a:t>
            </a:r>
            <a:r>
              <a:rPr lang="en-US" sz="1600" dirty="0" err="1" smtClean="0"/>
              <a:t>HadoopDB</a:t>
            </a:r>
            <a:r>
              <a:rPr lang="en-US" sz="1600" dirty="0" smtClean="0"/>
              <a:t>, etc</a:t>
            </a:r>
          </a:p>
          <a:p>
            <a:pPr eaLnBrk="1" hangingPunct="1"/>
            <a:r>
              <a:rPr lang="en-US" sz="2400" dirty="0" smtClean="0"/>
              <a:t>Again, goal is to minimize coupling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for max reuse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3505200"/>
            <a:ext cx="2958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 features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Add </a:t>
            </a:r>
            <a:r>
              <a:rPr lang="en-US" dirty="0" smtClean="0"/>
              <a:t>better Import Queue management, including the ability to see the position of your import in the queue and the ability to cancel an import.</a:t>
            </a:r>
          </a:p>
          <a:p>
            <a:pPr lvl="1"/>
            <a:r>
              <a:rPr lang="en-US" dirty="0" smtClean="0"/>
              <a:t>Evaluate option of turning off parsing.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Upload/Download of large file sets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Implement </a:t>
            </a:r>
            <a:r>
              <a:rPr lang="en-US" dirty="0" smtClean="0"/>
              <a:t>an Upload/Download manager that eliminates the 2GB upload limit and allows </a:t>
            </a:r>
            <a:r>
              <a:rPr lang="en-US" dirty="0" err="1" smtClean="0"/>
              <a:t>resumable</a:t>
            </a:r>
            <a:r>
              <a:rPr lang="en-US" dirty="0" smtClean="0"/>
              <a:t> uploads and transparent compression.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10316</TotalTime>
  <Words>600</Words>
  <Application>Microsoft Macintosh PowerPoint</Application>
  <PresentationFormat>On-screen Show (4:3)</PresentationFormat>
  <Paragraphs>55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caArray Update: File Storage and Plugin Architecture     ICR-WS Meeting February 9, 2011    </vt:lpstr>
      <vt:lpstr>Next Releases</vt:lpstr>
      <vt:lpstr>Plugin Architecture</vt:lpstr>
      <vt:lpstr>Array Platform Plugins</vt:lpstr>
      <vt:lpstr>Data Storage Engine Plugins</vt:lpstr>
      <vt:lpstr>Slide 6</vt:lpstr>
      <vt:lpstr>Other Import features</vt:lpstr>
      <vt:lpstr>Upload/Download of large file sets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994</cp:revision>
  <dcterms:created xsi:type="dcterms:W3CDTF">2011-02-09T17:53:23Z</dcterms:created>
  <dcterms:modified xsi:type="dcterms:W3CDTF">2011-02-09T17:58:29Z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