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6" r:id="rId10"/>
    <p:sldId id="265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4D4D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howGuides="1">
      <p:cViewPr varScale="1">
        <p:scale>
          <a:sx n="142" d="100"/>
          <a:sy n="142" d="100"/>
        </p:scale>
        <p:origin x="-480" y="-112"/>
      </p:cViewPr>
      <p:guideLst>
        <p:guide orient="horz" pos="2160"/>
        <p:guide orient="horz" pos="422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54C56-26C5-40AB-A8DF-3C22C1B17D8C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771AB-F67C-4FF0-B936-C0655EC9A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on_presenter_cov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71800"/>
            <a:ext cx="8305800" cy="3276600"/>
          </a:xfrm>
        </p:spPr>
        <p:txBody>
          <a:bodyPr anchor="t" anchorCtr="0">
            <a:normAutofit/>
          </a:bodyPr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F825FC-8BD8-459C-8E69-D029CECC4CF3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6444581"/>
            <a:ext cx="838200" cy="365125"/>
          </a:xfrm>
          <a:prstGeom prst="rect">
            <a:avLst/>
          </a:prstGeom>
        </p:spPr>
        <p:txBody>
          <a:bodyPr/>
          <a:lstStyle/>
          <a:p>
            <a:fld id="{DC1FEED6-CE4D-49F1-860E-7F6FA4052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F825FC-8BD8-459C-8E69-D029CECC4CF3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6444581"/>
            <a:ext cx="838200" cy="365125"/>
          </a:xfrm>
          <a:prstGeom prst="rect">
            <a:avLst/>
          </a:prstGeom>
        </p:spPr>
        <p:txBody>
          <a:bodyPr/>
          <a:lstStyle/>
          <a:p>
            <a:fld id="{DC1FEED6-CE4D-49F1-860E-7F6FA4052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F825FC-8BD8-459C-8E69-D029CECC4CF3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6444581"/>
            <a:ext cx="838200" cy="365125"/>
          </a:xfrm>
          <a:prstGeom prst="rect">
            <a:avLst/>
          </a:prstGeom>
        </p:spPr>
        <p:txBody>
          <a:bodyPr/>
          <a:lstStyle/>
          <a:p>
            <a:fld id="{DC1FEED6-CE4D-49F1-860E-7F6FA4052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6444581"/>
            <a:ext cx="838200" cy="365125"/>
          </a:xfrm>
          <a:prstGeom prst="rect">
            <a:avLst/>
          </a:prstGeom>
        </p:spPr>
        <p:txBody>
          <a:bodyPr/>
          <a:lstStyle/>
          <a:p>
            <a:fld id="{DC1FEED6-CE4D-49F1-860E-7F6FA4052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F825FC-8BD8-459C-8E69-D029CECC4CF3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28600" y="6444581"/>
            <a:ext cx="838200" cy="365125"/>
          </a:xfrm>
          <a:prstGeom prst="rect">
            <a:avLst/>
          </a:prstGeom>
        </p:spPr>
        <p:txBody>
          <a:bodyPr/>
          <a:lstStyle/>
          <a:p>
            <a:fld id="{DC1FEED6-CE4D-49F1-860E-7F6FA4052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F825FC-8BD8-459C-8E69-D029CECC4CF3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28600" y="6444581"/>
            <a:ext cx="838200" cy="365125"/>
          </a:xfrm>
          <a:prstGeom prst="rect">
            <a:avLst/>
          </a:prstGeom>
        </p:spPr>
        <p:txBody>
          <a:bodyPr/>
          <a:lstStyle/>
          <a:p>
            <a:fld id="{DC1FEED6-CE4D-49F1-860E-7F6FA4052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F825FC-8BD8-459C-8E69-D029CECC4CF3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28600" y="6444581"/>
            <a:ext cx="838200" cy="365125"/>
          </a:xfrm>
          <a:prstGeom prst="rect">
            <a:avLst/>
          </a:prstGeom>
        </p:spPr>
        <p:txBody>
          <a:bodyPr/>
          <a:lstStyle/>
          <a:p>
            <a:fld id="{DC1FEED6-CE4D-49F1-860E-7F6FA4052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F825FC-8BD8-459C-8E69-D029CECC4CF3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8600" y="6444581"/>
            <a:ext cx="838200" cy="365125"/>
          </a:xfrm>
          <a:prstGeom prst="rect">
            <a:avLst/>
          </a:prstGeom>
        </p:spPr>
        <p:txBody>
          <a:bodyPr/>
          <a:lstStyle/>
          <a:p>
            <a:fld id="{DC1FEED6-CE4D-49F1-860E-7F6FA4052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F825FC-8BD8-459C-8E69-D029CECC4CF3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28600" y="6444581"/>
            <a:ext cx="838200" cy="365125"/>
          </a:xfrm>
          <a:prstGeom prst="rect">
            <a:avLst/>
          </a:prstGeom>
        </p:spPr>
        <p:txBody>
          <a:bodyPr/>
          <a:lstStyle/>
          <a:p>
            <a:fld id="{DC1FEED6-CE4D-49F1-860E-7F6FA4052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F825FC-8BD8-459C-8E69-D029CECC4CF3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28600" y="6444581"/>
            <a:ext cx="838200" cy="365125"/>
          </a:xfrm>
          <a:prstGeom prst="rect">
            <a:avLst/>
          </a:prstGeom>
        </p:spPr>
        <p:txBody>
          <a:bodyPr/>
          <a:lstStyle/>
          <a:p>
            <a:fld id="{DC1FEED6-CE4D-49F1-860E-7F6FA4052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de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6309360"/>
            <a:ext cx="9144000" cy="54864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28600" y="653557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F7EF9CF-A95A-43DA-8FA0-52FDCC4457E1}" type="slidenum">
              <a:rPr lang="en-US" sz="10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4D4D4D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AF6"/>
        </a:buClr>
        <a:buFont typeface="Arial" pitchFamily="34" charset="0"/>
        <a:buChar char="•"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AF6"/>
        </a:buClr>
        <a:buFont typeface="Arial" pitchFamily="34" charset="0"/>
        <a:buChar char="•"/>
        <a:defRPr sz="18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AF6"/>
        </a:buClr>
        <a:buFont typeface="Arial" pitchFamily="34" charset="0"/>
        <a:buChar char="•"/>
        <a:defRPr sz="1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AAF6"/>
        </a:buClr>
        <a:buFont typeface="Arial" pitchFamily="34" charset="0"/>
        <a:buChar char="•"/>
        <a:defRPr sz="14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AAF6"/>
        </a:buClr>
        <a:buFont typeface="Arial" pitchFamily="34" charset="0"/>
        <a:buChar char="•"/>
        <a:defRPr sz="14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nci.nih.gov/pages/viewpage.action?pageId=42832484" TargetMode="External"/><Relationship Id="rId4" Type="http://schemas.openxmlformats.org/officeDocument/2006/relationships/hyperlink" Target="https://wiki.nci.nih.gov/pages/viewpage.action?pageId=42832493" TargetMode="External"/><Relationship Id="rId5" Type="http://schemas.openxmlformats.org/officeDocument/2006/relationships/hyperlink" Target="https://wiki.nci.nih.gov/x/hoYFAw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iki.nci.nih.gov/display/caArray2/caArray+080+-+A+Step-by-Step+Guide+to+Create+a+MAGE-TAB+Template+Specific+to+RPLA+Projec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abig-kc.nci.nih.gov/Molecular/forum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2819400"/>
            <a:ext cx="8305800" cy="3352800"/>
          </a:xfrm>
        </p:spPr>
        <p:txBody>
          <a:bodyPr>
            <a:normAutofit/>
          </a:bodyPr>
          <a:lstStyle/>
          <a:p>
            <a:r>
              <a:rPr lang="en-US" dirty="0" smtClean="0"/>
              <a:t>caArray Update </a:t>
            </a:r>
            <a:br>
              <a:rPr lang="en-US" dirty="0" smtClean="0"/>
            </a:br>
            <a:r>
              <a:rPr lang="en-US" sz="2000" dirty="0" smtClean="0"/>
              <a:t>2.4.1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October 12, 2011</a:t>
            </a:r>
            <a:br>
              <a:rPr lang="en-US" sz="1800" dirty="0" smtClean="0"/>
            </a:b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What’s New on </a:t>
            </a:r>
            <a:r>
              <a:rPr lang="en-US" dirty="0" err="1">
                <a:ea typeface="ＭＳ Ｐゴシック" pitchFamily="34" charset="-128"/>
              </a:rPr>
              <a:t>caArray</a:t>
            </a:r>
            <a:r>
              <a:rPr lang="en-US" dirty="0">
                <a:ea typeface="ＭＳ Ｐゴシック" pitchFamily="34" charset="-128"/>
              </a:rPr>
              <a:t>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 lnSpcReduction="10000"/>
          </a:bodyPr>
          <a:lstStyle/>
          <a:p>
            <a:pPr marL="495300" indent="-495300"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New </a:t>
            </a:r>
            <a:r>
              <a:rPr lang="en-US" dirty="0">
                <a:ea typeface="ＭＳ Ｐゴシック" pitchFamily="34" charset="-128"/>
              </a:rPr>
              <a:t>Knowledgebase Articles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 smtClean="0">
                <a:hlinkClick r:id="rId2"/>
              </a:rPr>
              <a:t>caArray080</a:t>
            </a:r>
            <a:r>
              <a:rPr lang="en-US" dirty="0" smtClean="0"/>
              <a:t> </a:t>
            </a:r>
            <a:r>
              <a:rPr lang="en-US" dirty="0"/>
              <a:t>A Step-by-Step Guide to Create a MAGE-TAB Template Specific to RPLA Project</a:t>
            </a:r>
            <a:endParaRPr lang="en-US" dirty="0" smtClean="0"/>
          </a:p>
          <a:p>
            <a:pPr marL="800100" lvl="1" indent="-342900">
              <a:lnSpc>
                <a:spcPct val="90000"/>
              </a:lnSpc>
            </a:pPr>
            <a:r>
              <a:rPr lang="en-US" dirty="0" smtClean="0">
                <a:hlinkClick r:id="rId3"/>
              </a:rPr>
              <a:t>caArray081</a:t>
            </a:r>
            <a:r>
              <a:rPr lang="en-US" dirty="0" smtClean="0"/>
              <a:t> Can </a:t>
            </a:r>
            <a:r>
              <a:rPr lang="en-US" dirty="0" err="1"/>
              <a:t>caArray</a:t>
            </a:r>
            <a:r>
              <a:rPr lang="en-US" dirty="0"/>
              <a:t> and caIntegrator2 share the same version of the UPT application?</a:t>
            </a:r>
            <a:endParaRPr lang="en-US" dirty="0" smtClean="0"/>
          </a:p>
          <a:p>
            <a:pPr marL="800100" lvl="1" indent="-342900">
              <a:lnSpc>
                <a:spcPct val="90000"/>
              </a:lnSpc>
            </a:pPr>
            <a:r>
              <a:rPr lang="en-US" dirty="0" smtClean="0">
                <a:hlinkClick r:id="rId4"/>
              </a:rPr>
              <a:t>caArray085</a:t>
            </a:r>
            <a:r>
              <a:rPr lang="en-US" dirty="0" smtClean="0"/>
              <a:t> </a:t>
            </a:r>
            <a:r>
              <a:rPr lang="en-US" dirty="0"/>
              <a:t>Which columns are required for an </a:t>
            </a:r>
            <a:r>
              <a:rPr lang="en-US" dirty="0" err="1"/>
              <a:t>Illumina</a:t>
            </a:r>
            <a:r>
              <a:rPr lang="en-US" dirty="0"/>
              <a:t> </a:t>
            </a:r>
            <a:r>
              <a:rPr lang="en-US" dirty="0" err="1"/>
              <a:t>csv</a:t>
            </a:r>
            <a:r>
              <a:rPr lang="en-US" dirty="0"/>
              <a:t> </a:t>
            </a:r>
            <a:r>
              <a:rPr lang="en-US" dirty="0" err="1"/>
              <a:t>datafile</a:t>
            </a:r>
            <a:r>
              <a:rPr lang="en-US" dirty="0"/>
              <a:t> and </a:t>
            </a:r>
            <a:r>
              <a:rPr lang="en-US" dirty="0" err="1"/>
              <a:t>caArray</a:t>
            </a:r>
            <a:r>
              <a:rPr lang="en-US" dirty="0"/>
              <a:t>?</a:t>
            </a:r>
            <a:r>
              <a:rPr lang="en-US" b="1" dirty="0"/>
              <a:t> </a:t>
            </a:r>
            <a:endParaRPr lang="en-US" dirty="0" smtClean="0">
              <a:hlinkClick r:id="rId4"/>
            </a:endParaRPr>
          </a:p>
          <a:p>
            <a:pPr marL="800100" lvl="1" indent="-342900">
              <a:lnSpc>
                <a:spcPct val="90000"/>
              </a:lnSpc>
            </a:pPr>
            <a:r>
              <a:rPr lang="en-US" dirty="0" smtClean="0">
                <a:hlinkClick r:id="rId4"/>
              </a:rPr>
              <a:t>caArray086</a:t>
            </a:r>
            <a:r>
              <a:rPr lang="en-US" dirty="0" smtClean="0"/>
              <a:t> </a:t>
            </a:r>
            <a:r>
              <a:rPr lang="en-US" dirty="0"/>
              <a:t>UPT was installed successfully but I could not log in as the super user. Why</a:t>
            </a:r>
            <a:r>
              <a:rPr lang="en-US" dirty="0" smtClean="0"/>
              <a:t>?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 smtClean="0">
                <a:hlinkClick r:id="rId5"/>
              </a:rPr>
              <a:t>caArray087</a:t>
            </a:r>
            <a:r>
              <a:rPr lang="en-US" dirty="0" smtClean="0"/>
              <a:t> </a:t>
            </a:r>
            <a:r>
              <a:rPr lang="en-US" dirty="0"/>
              <a:t>Why Do I Get an Error Message When Attempting to </a:t>
            </a:r>
            <a:r>
              <a:rPr lang="en-US" dirty="0" smtClean="0"/>
              <a:t>Validate </a:t>
            </a:r>
            <a:r>
              <a:rPr lang="en-US" dirty="0"/>
              <a:t>an </a:t>
            </a:r>
            <a:r>
              <a:rPr lang="en-US" dirty="0" err="1"/>
              <a:t>Illumina</a:t>
            </a:r>
            <a:r>
              <a:rPr lang="en-US" dirty="0"/>
              <a:t> SNP Data File in </a:t>
            </a:r>
            <a:r>
              <a:rPr lang="en-US" dirty="0" err="1"/>
              <a:t>caArray</a:t>
            </a:r>
            <a:r>
              <a:rPr lang="en-US" dirty="0" smtClean="0"/>
              <a:t>?</a:t>
            </a:r>
          </a:p>
          <a:p>
            <a:pPr marL="400050">
              <a:lnSpc>
                <a:spcPct val="90000"/>
              </a:lnSpc>
            </a:pPr>
            <a:r>
              <a:rPr lang="en-US" dirty="0"/>
              <a:t>Important Notice on Using UPT to Create Groups for </a:t>
            </a:r>
            <a:r>
              <a:rPr lang="en-US" dirty="0" err="1" smtClean="0"/>
              <a:t>caArray</a:t>
            </a:r>
            <a:endParaRPr lang="en-US" smtClean="0"/>
          </a:p>
          <a:p>
            <a:pPr marL="800100" lvl="1">
              <a:lnSpc>
                <a:spcPct val="90000"/>
              </a:lnSpc>
            </a:pPr>
            <a:r>
              <a:rPr lang="en-US" smtClean="0"/>
              <a:t>Do </a:t>
            </a:r>
            <a:r>
              <a:rPr lang="en-US" dirty="0" smtClean="0"/>
              <a:t>NOT </a:t>
            </a:r>
            <a:r>
              <a:rPr lang="en-US" dirty="0"/>
              <a:t>use protection elements or protection groups directly within </a:t>
            </a:r>
            <a:r>
              <a:rPr lang="en-US" dirty="0" smtClean="0"/>
              <a:t>UPT</a:t>
            </a:r>
          </a:p>
          <a:p>
            <a:pPr marL="800100" lvl="1">
              <a:lnSpc>
                <a:spcPct val="90000"/>
              </a:lnSpc>
            </a:pPr>
            <a:r>
              <a:rPr lang="en-US" dirty="0" smtClean="0"/>
              <a:t>Do NOT create </a:t>
            </a:r>
            <a:r>
              <a:rPr lang="en-US" dirty="0" err="1"/>
              <a:t>caArray</a:t>
            </a:r>
            <a:r>
              <a:rPr lang="en-US" dirty="0"/>
              <a:t> collaboration groups within UPT. </a:t>
            </a:r>
            <a:endParaRPr lang="en-US" dirty="0" smtClean="0"/>
          </a:p>
          <a:p>
            <a:pPr marL="800100" lvl="1">
              <a:lnSpc>
                <a:spcPct val="90000"/>
              </a:lnSpc>
            </a:pPr>
            <a:r>
              <a:rPr lang="en-US" dirty="0" smtClean="0"/>
              <a:t>Doing </a:t>
            </a:r>
            <a:r>
              <a:rPr lang="en-US" dirty="0"/>
              <a:t>so may result in irreversible changes to the data in </a:t>
            </a:r>
            <a:r>
              <a:rPr lang="en-US" dirty="0" err="1" smtClean="0"/>
              <a:t>caArray</a:t>
            </a:r>
            <a:r>
              <a:rPr lang="en-US" dirty="0" smtClean="0"/>
              <a:t> </a:t>
            </a:r>
            <a:r>
              <a:rPr lang="en-US" dirty="0"/>
              <a:t>database, and will require reinstallation of </a:t>
            </a:r>
            <a:r>
              <a:rPr lang="en-US" dirty="0" err="1"/>
              <a:t>caArray</a:t>
            </a:r>
            <a:endParaRPr lang="en-US" dirty="0" smtClean="0"/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Avenue for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sz="2000" dirty="0" smtClean="0"/>
              <a:t>We welcome feedback on caArray</a:t>
            </a:r>
          </a:p>
          <a:p>
            <a:pPr lvl="1">
              <a:spcBef>
                <a:spcPts val="600"/>
              </a:spcBef>
              <a:spcAft>
                <a:spcPts val="200"/>
              </a:spcAft>
            </a:pPr>
            <a:r>
              <a:rPr lang="en-US" sz="2000" dirty="0" smtClean="0"/>
              <a:t>Molecular Analysis Tools Knowledge Center Forum: </a:t>
            </a:r>
            <a:r>
              <a:rPr lang="en-US" sz="2000" dirty="0" smtClean="0">
                <a:hlinkClick r:id="rId2"/>
              </a:rPr>
              <a:t>https://cabig-kc.nci.nih.gov/Molecular/forums/</a:t>
            </a:r>
            <a:r>
              <a:rPr lang="en-US" sz="2000" dirty="0" smtClean="0"/>
              <a:t> 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caArray 2.4.1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sz="2000" dirty="0" smtClean="0"/>
              <a:t>Released on October 3, 2011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sz="2000" dirty="0" smtClean="0"/>
              <a:t>Scope </a:t>
            </a:r>
          </a:p>
          <a:p>
            <a:pPr lvl="1">
              <a:spcBef>
                <a:spcPts val="600"/>
              </a:spcBef>
              <a:spcAft>
                <a:spcPts val="200"/>
              </a:spcAft>
            </a:pPr>
            <a:r>
              <a:rPr lang="en-US" sz="2000" dirty="0" smtClean="0">
                <a:solidFill>
                  <a:srgbClr val="0000FF"/>
                </a:solidFill>
              </a:rPr>
              <a:t>Feature</a:t>
            </a:r>
            <a:r>
              <a:rPr lang="en-US" sz="2000" dirty="0" smtClean="0"/>
              <a:t>: Visibility into the queue of import and validation jobs. Ability to cancel a queued job.</a:t>
            </a:r>
          </a:p>
          <a:p>
            <a:pPr lvl="1">
              <a:spcBef>
                <a:spcPts val="600"/>
              </a:spcBef>
              <a:spcAft>
                <a:spcPts val="200"/>
              </a:spcAft>
            </a:pPr>
            <a:r>
              <a:rPr lang="en-US" sz="2000" dirty="0" smtClean="0">
                <a:solidFill>
                  <a:srgbClr val="0000FF"/>
                </a:solidFill>
              </a:rPr>
              <a:t>Feature</a:t>
            </a:r>
            <a:r>
              <a:rPr lang="en-US" sz="2000" dirty="0" smtClean="0"/>
              <a:t>: Search for experiments by publication author or </a:t>
            </a:r>
            <a:r>
              <a:rPr lang="en-US" sz="2000" dirty="0" err="1" smtClean="0"/>
              <a:t>PubMed</a:t>
            </a:r>
            <a:r>
              <a:rPr lang="en-US" sz="2000" dirty="0" smtClean="0"/>
              <a:t> ID.</a:t>
            </a:r>
          </a:p>
          <a:p>
            <a:pPr lvl="1">
              <a:spcBef>
                <a:spcPts val="600"/>
              </a:spcBef>
              <a:spcAft>
                <a:spcPts val="200"/>
              </a:spcAft>
            </a:pPr>
            <a:r>
              <a:rPr lang="en-US" sz="2000" dirty="0" smtClean="0">
                <a:solidFill>
                  <a:srgbClr val="0000FF"/>
                </a:solidFill>
              </a:rPr>
              <a:t>Enhancement</a:t>
            </a:r>
            <a:r>
              <a:rPr lang="en-US" sz="2000" dirty="0" smtClean="0"/>
              <a:t>: Organisms are now restricted to terms from the NCBI Taxonomy.</a:t>
            </a:r>
          </a:p>
          <a:p>
            <a:pPr lvl="1">
              <a:spcBef>
                <a:spcPts val="600"/>
              </a:spcBef>
              <a:spcAft>
                <a:spcPts val="200"/>
              </a:spcAft>
            </a:pPr>
            <a:r>
              <a:rPr lang="en-US" sz="2000" dirty="0" smtClean="0">
                <a:solidFill>
                  <a:srgbClr val="0000FF"/>
                </a:solidFill>
              </a:rPr>
              <a:t>Enhancement</a:t>
            </a:r>
            <a:r>
              <a:rPr lang="en-US" sz="2000" dirty="0" smtClean="0"/>
              <a:t>: The installer no longer depends on an internet connection.</a:t>
            </a:r>
          </a:p>
          <a:p>
            <a:pPr lvl="1">
              <a:spcBef>
                <a:spcPts val="600"/>
              </a:spcBef>
              <a:spcAft>
                <a:spcPts val="20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Bug Fix</a:t>
            </a:r>
            <a:r>
              <a:rPr lang="en-US" sz="2000" dirty="0" smtClean="0"/>
              <a:t>: Allow proper import of Agilent array design files where the chromosome name is not in a strictly numeric or X/Y format.</a:t>
            </a:r>
          </a:p>
          <a:p>
            <a:pPr lvl="1">
              <a:spcBef>
                <a:spcPts val="600"/>
              </a:spcBef>
              <a:spcAft>
                <a:spcPts val="20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Bug Fix</a:t>
            </a:r>
            <a:r>
              <a:rPr lang="en-US" sz="2000" dirty="0" smtClean="0"/>
              <a:t>: Experiments with multiple array designs may cause copy number data to get imported as "Imported (Not Parsed)”.</a:t>
            </a:r>
          </a:p>
          <a:p>
            <a:pPr lvl="1">
              <a:spcBef>
                <a:spcPts val="600"/>
              </a:spcBef>
              <a:spcAft>
                <a:spcPts val="20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Maintenance</a:t>
            </a:r>
            <a:r>
              <a:rPr lang="en-US" sz="2000" dirty="0" smtClean="0"/>
              <a:t>: Updates to raise Section 508 compliance score.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caArray 2.4.1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sz="2000" dirty="0" smtClean="0"/>
              <a:t>DEMO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Queue</a:t>
            </a:r>
            <a:endParaRPr lang="en-US" dirty="0"/>
          </a:p>
        </p:txBody>
      </p:sp>
      <p:pic>
        <p:nvPicPr>
          <p:cNvPr id="4" name="Picture 3" descr="Screenshot of the Job Queue page showing list of jobs in the queue and the ability to cancel a job that has not started.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9144000" cy="5013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Organisms from the NCBI Taxonomy</a:t>
            </a:r>
            <a:endParaRPr lang="en-US" dirty="0"/>
          </a:p>
        </p:txBody>
      </p:sp>
      <p:pic>
        <p:nvPicPr>
          <p:cNvPr id="5" name="Picture 4" descr="Screenshot showing that the contents of the organism-selection drop-down box are limited to the NCBI Taxonomy.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399" y="1066801"/>
            <a:ext cx="6096001" cy="52838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by Publication</a:t>
            </a:r>
            <a:endParaRPr lang="en-US" dirty="0"/>
          </a:p>
        </p:txBody>
      </p:sp>
      <p:pic>
        <p:nvPicPr>
          <p:cNvPr id="4" name="Picture 3" descr="Screenshot of main caArray page showing the two new search criteria for experiments, which are PubMed ID and Publication Author.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9144000" cy="4845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by Publication - Results</a:t>
            </a:r>
            <a:endParaRPr lang="en-US" dirty="0"/>
          </a:p>
        </p:txBody>
      </p:sp>
      <p:pic>
        <p:nvPicPr>
          <p:cNvPr id="4" name="Picture 3" descr="Screenshot showing search by PubMed ID.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000" y="1143000"/>
            <a:ext cx="2667000" cy="1958163"/>
          </a:xfrm>
          <a:prstGeom prst="rect">
            <a:avLst/>
          </a:prstGeom>
        </p:spPr>
      </p:pic>
      <p:pic>
        <p:nvPicPr>
          <p:cNvPr id="6" name="Picture 5" descr="Screenshot showing Search by Author.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1200" y="685800"/>
            <a:ext cx="3352800" cy="2449689"/>
          </a:xfrm>
          <a:prstGeom prst="rect">
            <a:avLst/>
          </a:prstGeom>
        </p:spPr>
      </p:pic>
      <p:pic>
        <p:nvPicPr>
          <p:cNvPr id="7" name="Picture 6" descr="Screenshot showing results from Search by Author.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657600"/>
            <a:ext cx="9124950" cy="20214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Major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sz="2000" dirty="0" smtClean="0"/>
              <a:t>2.5.0 main themes</a:t>
            </a:r>
          </a:p>
          <a:p>
            <a:pPr lvl="1">
              <a:spcBef>
                <a:spcPts val="600"/>
              </a:spcBef>
              <a:spcAft>
                <a:spcPts val="200"/>
              </a:spcAft>
            </a:pPr>
            <a:r>
              <a:rPr lang="en-US" sz="2000" dirty="0" smtClean="0">
                <a:solidFill>
                  <a:srgbClr val="0000FF"/>
                </a:solidFill>
              </a:rPr>
              <a:t>Easier upload and import of large data sets</a:t>
            </a:r>
            <a:r>
              <a:rPr lang="en-US" sz="2000" dirty="0" smtClean="0"/>
              <a:t> without having to break them into batches. Files can be stored on the file system rather than in the database.</a:t>
            </a:r>
          </a:p>
          <a:p>
            <a:pPr lvl="1">
              <a:spcBef>
                <a:spcPts val="600"/>
              </a:spcBef>
              <a:spcAft>
                <a:spcPts val="200"/>
              </a:spcAft>
            </a:pPr>
            <a:r>
              <a:rPr lang="en-US" sz="2000" dirty="0" smtClean="0">
                <a:solidFill>
                  <a:srgbClr val="0000FF"/>
                </a:solidFill>
              </a:rPr>
              <a:t>A plug-in architecture</a:t>
            </a:r>
            <a:r>
              <a:rPr lang="en-US" sz="2000" dirty="0" smtClean="0"/>
              <a:t> that supports the easy addition of parsers for new data types without requiring a new application release. Plug-ins can be hot-deployed into a running caArray instance and are instantly picked up and incorporated into the application.</a:t>
            </a:r>
          </a:p>
          <a:p>
            <a:pPr lvl="1">
              <a:spcBef>
                <a:spcPts val="600"/>
              </a:spcBef>
              <a:spcAft>
                <a:spcPts val="200"/>
              </a:spcAft>
            </a:pPr>
            <a:r>
              <a:rPr lang="en-US" sz="2000" dirty="0" smtClean="0">
                <a:solidFill>
                  <a:srgbClr val="0000FF"/>
                </a:solidFill>
              </a:rPr>
              <a:t>An updated technology stack</a:t>
            </a:r>
            <a:r>
              <a:rPr lang="en-US" sz="2000" dirty="0" smtClean="0"/>
              <a:t> (</a:t>
            </a:r>
            <a:r>
              <a:rPr lang="en-US" sz="2000" dirty="0" err="1" smtClean="0"/>
              <a:t>Jboss</a:t>
            </a:r>
            <a:r>
              <a:rPr lang="en-US" sz="2000" dirty="0" smtClean="0"/>
              <a:t> 5.1, </a:t>
            </a:r>
            <a:r>
              <a:rPr lang="en-US" sz="2000" dirty="0" err="1" smtClean="0"/>
              <a:t>MySQL</a:t>
            </a:r>
            <a:r>
              <a:rPr lang="en-US" sz="2000" dirty="0" smtClean="0"/>
              <a:t> 5.1, Java 6, BDA-</a:t>
            </a:r>
            <a:r>
              <a:rPr lang="en-US" sz="2000" dirty="0" err="1" smtClean="0"/>
              <a:t>Lite</a:t>
            </a:r>
            <a:r>
              <a:rPr lang="en-US" sz="2000" dirty="0" smtClean="0"/>
              <a:t>)</a:t>
            </a:r>
          </a:p>
          <a:p>
            <a:pPr lvl="1">
              <a:spcBef>
                <a:spcPts val="600"/>
              </a:spcBef>
              <a:spcAft>
                <a:spcPts val="200"/>
              </a:spcAft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Parsing in 2.5.0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sz="2000" dirty="0" smtClean="0"/>
              <a:t>Disable Affymetrix CEL file parsing and store files as-is?</a:t>
            </a:r>
          </a:p>
          <a:p>
            <a:pPr lvl="1">
              <a:spcBef>
                <a:spcPts val="600"/>
              </a:spcBef>
              <a:spcAft>
                <a:spcPts val="200"/>
              </a:spcAft>
            </a:pPr>
            <a:r>
              <a:rPr lang="en-US" sz="2000" dirty="0" smtClean="0">
                <a:solidFill>
                  <a:srgbClr val="0000FF"/>
                </a:solidFill>
              </a:rPr>
              <a:t>Pros:</a:t>
            </a:r>
            <a:r>
              <a:rPr lang="en-US" sz="2000" dirty="0" smtClean="0"/>
              <a:t> Faster import; less database space usage.</a:t>
            </a:r>
          </a:p>
          <a:p>
            <a:pPr lvl="1">
              <a:spcBef>
                <a:spcPts val="600"/>
              </a:spcBef>
              <a:spcAft>
                <a:spcPts val="200"/>
              </a:spcAft>
            </a:pPr>
            <a:r>
              <a:rPr lang="en-US" sz="2000" dirty="0" smtClean="0">
                <a:solidFill>
                  <a:srgbClr val="0000FF"/>
                </a:solidFill>
              </a:rPr>
              <a:t>Cons:</a:t>
            </a:r>
            <a:r>
              <a:rPr lang="en-US" sz="2000" dirty="0" smtClean="0"/>
              <a:t> Client applications needing raw signal values will have to </a:t>
            </a:r>
            <a:r>
              <a:rPr lang="en-US" sz="2000" dirty="0" smtClean="0"/>
              <a:t>download the CEL file from caArray and parse it themselves.</a:t>
            </a:r>
          </a:p>
          <a:p>
            <a:pPr lvl="1">
              <a:spcBef>
                <a:spcPts val="600"/>
              </a:spcBef>
              <a:spcAft>
                <a:spcPts val="200"/>
              </a:spcAft>
            </a:pPr>
            <a:r>
              <a:rPr lang="en-US" sz="2000" dirty="0" smtClean="0">
                <a:solidFill>
                  <a:srgbClr val="0000FF"/>
                </a:solidFill>
              </a:rPr>
              <a:t>Note:</a:t>
            </a:r>
            <a:r>
              <a:rPr lang="en-US" sz="2000" dirty="0" smtClean="0"/>
              <a:t> Affymetrix CHP files will continue to be parsed.</a:t>
            </a:r>
          </a:p>
          <a:p>
            <a:pPr lvl="1">
              <a:spcBef>
                <a:spcPts val="600"/>
              </a:spcBef>
              <a:spcAft>
                <a:spcPts val="200"/>
              </a:spcAft>
            </a:pPr>
            <a:endParaRPr lang="en-US" sz="2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487</Words>
  <Application>Microsoft Macintosh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caArray Update  2.4.1  October 12, 2011 </vt:lpstr>
      <vt:lpstr>caArray 2.4.1</vt:lpstr>
      <vt:lpstr>Demo of caArray 2.4.1</vt:lpstr>
      <vt:lpstr>Job Queue</vt:lpstr>
      <vt:lpstr>Organisms from the NCBI Taxonomy</vt:lpstr>
      <vt:lpstr>Search by Publication</vt:lpstr>
      <vt:lpstr>Search by Publication - Results</vt:lpstr>
      <vt:lpstr>Next Major Release</vt:lpstr>
      <vt:lpstr>Data Parsing in 2.5.0</vt:lpstr>
      <vt:lpstr>What’s New on caArray Support</vt:lpstr>
      <vt:lpstr>Avenue for Feedback</vt:lpstr>
    </vt:vector>
  </TitlesOfParts>
  <Company>Ogilvy and Mather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Adams, Rob</dc:creator>
  <cp:lastModifiedBy>Rashmi Srinivasa</cp:lastModifiedBy>
  <cp:revision>22</cp:revision>
  <dcterms:created xsi:type="dcterms:W3CDTF">2011-10-12T13:42:13Z</dcterms:created>
  <dcterms:modified xsi:type="dcterms:W3CDTF">2011-10-12T13:46:49Z</dcterms:modified>
</cp:coreProperties>
</file>