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4" r:id="rId2"/>
    <p:sldId id="268" r:id="rId3"/>
    <p:sldId id="265" r:id="rId4"/>
    <p:sldId id="292" r:id="rId5"/>
    <p:sldId id="294" r:id="rId6"/>
    <p:sldId id="295" r:id="rId7"/>
    <p:sldId id="296" r:id="rId8"/>
    <p:sldId id="300" r:id="rId9"/>
    <p:sldId id="299" r:id="rId10"/>
    <p:sldId id="301" r:id="rId11"/>
    <p:sldId id="297" r:id="rId12"/>
    <p:sldId id="298" r:id="rId13"/>
    <p:sldId id="303" r:id="rId14"/>
    <p:sldId id="302" r:id="rId15"/>
    <p:sldId id="304" r:id="rId16"/>
    <p:sldId id="305" r:id="rId17"/>
    <p:sldId id="306" r:id="rId18"/>
    <p:sldId id="307" r:id="rId19"/>
    <p:sldId id="311" r:id="rId20"/>
    <p:sldId id="309" r:id="rId21"/>
    <p:sldId id="310" r:id="rId22"/>
    <p:sldId id="308" r:id="rId23"/>
    <p:sldId id="312" r:id="rId24"/>
    <p:sldId id="313" r:id="rId25"/>
    <p:sldId id="314" r:id="rId26"/>
    <p:sldId id="315" r:id="rId27"/>
    <p:sldId id="316" r:id="rId28"/>
    <p:sldId id="317" r:id="rId29"/>
    <p:sldId id="29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napVertSplitter="1" horzBarState="maximized">
    <p:restoredLeft sz="15620" autoAdjust="0"/>
    <p:restoredTop sz="93864" autoAdjust="0"/>
  </p:normalViewPr>
  <p:slideViewPr>
    <p:cSldViewPr>
      <p:cViewPr varScale="1">
        <p:scale>
          <a:sx n="137" d="100"/>
          <a:sy n="137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9/28/10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nci.nih.gov/caarray2/trunk/docs/analysis_and_design/models/caarray_internal_model.eap" TargetMode="External"/><Relationship Id="rId4" Type="http://schemas.openxmlformats.org/officeDocument/2006/relationships/hyperlink" Target="http://gforge.nci.nih.gov/caarray2/trunk/docs/analysis_and_design/models/caarray_service_model_v1_0.eap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3352800"/>
            <a:ext cx="4648200" cy="2590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The caArray Models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Rashmi Srinivasa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September</a:t>
            </a: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 29, </a:t>
            </a: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2010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 smtClean="0"/>
          </a:p>
        </p:txBody>
      </p:sp>
      <p:pic>
        <p:nvPicPr>
          <p:cNvPr id="5" name="Picture 4" descr="da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0"/>
            <a:ext cx="68294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 smtClean="0"/>
          </a:p>
        </p:txBody>
      </p:sp>
      <p:pic>
        <p:nvPicPr>
          <p:cNvPr id="4" name="Picture 3" descr="arr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371600"/>
            <a:ext cx="5410200" cy="5706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Annotations</a:t>
            </a:r>
            <a:endParaRPr lang="en-US" dirty="0" smtClean="0"/>
          </a:p>
        </p:txBody>
      </p:sp>
      <p:pic>
        <p:nvPicPr>
          <p:cNvPr id="4" name="Picture 3" descr="array_annot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68" y="1371600"/>
            <a:ext cx="7474232" cy="5698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External Model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Exposes a subset of elements</a:t>
            </a:r>
          </a:p>
          <a:p>
            <a:r>
              <a:rPr lang="en-US" dirty="0" smtClean="0">
                <a:ea typeface="ＭＳ Ｐゴシック" charset="-128"/>
              </a:rPr>
              <a:t>Optimized for API queries</a:t>
            </a: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Experiment (external)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6" name="Picture 5" descr="external_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88" y="2286000"/>
            <a:ext cx="7861112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Biomaterial (external)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4" name="Picture 3" descr="external_biomateri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63" y="1371600"/>
            <a:ext cx="7789335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Native files (external)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4" name="Picture 3" descr="external_raw_fi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1386561"/>
            <a:ext cx="7891462" cy="539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Parsed data (external)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4" name="Picture 3" descr="external_parsed_da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7772400" cy="553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MAGE-TAB (external)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4" name="Picture 3" descr="external_mage_ta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24000"/>
            <a:ext cx="56388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Annotation set (external)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5" name="Picture 4" descr="external_annotation_s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1600"/>
            <a:ext cx="7775473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Two models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Internal domain model</a:t>
            </a:r>
          </a:p>
          <a:p>
            <a:pPr eaLnBrk="1" hangingPunct="1"/>
            <a:r>
              <a:rPr lang="en-US" sz="2200" dirty="0" smtClean="0">
                <a:ea typeface="ＭＳ Ｐゴシック" charset="-128"/>
              </a:rPr>
              <a:t>External model exposed via the service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Factors (external)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5" name="Picture 4" descr="external_fa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75" y="1392238"/>
            <a:ext cx="6134100" cy="45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Values (external)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1524000"/>
            <a:ext cx="7391400" cy="914400"/>
          </a:xfrm>
        </p:spPr>
        <p:txBody>
          <a:bodyPr/>
          <a:lstStyle/>
          <a:p>
            <a:r>
              <a:rPr lang="en-US" dirty="0" smtClean="0"/>
              <a:t>Used for factor values, characteristics and protocol parameter values</a:t>
            </a:r>
            <a:endParaRPr lang="en-US" dirty="0"/>
          </a:p>
        </p:txBody>
      </p:sp>
      <p:pic>
        <p:nvPicPr>
          <p:cNvPr id="6" name="Picture 5" descr="external_valu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72429"/>
            <a:ext cx="5334000" cy="4809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Array (external)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4" name="Picture 3" descr="external_arr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690399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Query (external)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1524000"/>
            <a:ext cx="7391400" cy="990600"/>
          </a:xfrm>
        </p:spPr>
        <p:txBody>
          <a:bodyPr/>
          <a:lstStyle/>
          <a:p>
            <a:r>
              <a:rPr lang="en-US" dirty="0" smtClean="0"/>
              <a:t>Search for experiments</a:t>
            </a:r>
            <a:endParaRPr lang="en-US" dirty="0"/>
          </a:p>
        </p:txBody>
      </p:sp>
      <p:pic>
        <p:nvPicPr>
          <p:cNvPr id="5" name="Picture 4" descr="external_experiment_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27300"/>
            <a:ext cx="8003562" cy="372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Query (external)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1524000"/>
            <a:ext cx="7391400" cy="990600"/>
          </a:xfrm>
        </p:spPr>
        <p:txBody>
          <a:bodyPr/>
          <a:lstStyle/>
          <a:p>
            <a:r>
              <a:rPr lang="en-US" dirty="0" smtClean="0"/>
              <a:t>Search for biomaterials</a:t>
            </a:r>
            <a:endParaRPr lang="en-US" dirty="0"/>
          </a:p>
        </p:txBody>
      </p:sp>
      <p:pic>
        <p:nvPicPr>
          <p:cNvPr id="7" name="Picture 6" descr="external_biomaterial_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57400"/>
            <a:ext cx="7581177" cy="5094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Query (external)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1524000"/>
            <a:ext cx="7391400" cy="990600"/>
          </a:xfrm>
        </p:spPr>
        <p:txBody>
          <a:bodyPr/>
          <a:lstStyle/>
          <a:p>
            <a:r>
              <a:rPr lang="en-US" dirty="0" smtClean="0"/>
              <a:t>Search for files</a:t>
            </a:r>
            <a:endParaRPr lang="en-US" dirty="0"/>
          </a:p>
        </p:txBody>
      </p:sp>
      <p:pic>
        <p:nvPicPr>
          <p:cNvPr id="7" name="Picture 6" descr="external_file_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2133600"/>
            <a:ext cx="7759700" cy="4095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Query (external)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1524000"/>
            <a:ext cx="7391400" cy="990600"/>
          </a:xfrm>
        </p:spPr>
        <p:txBody>
          <a:bodyPr/>
          <a:lstStyle/>
          <a:p>
            <a:r>
              <a:rPr lang="en-US" dirty="0" smtClean="0"/>
              <a:t>Search by example</a:t>
            </a:r>
            <a:endParaRPr lang="en-US" dirty="0"/>
          </a:p>
        </p:txBody>
      </p:sp>
      <p:pic>
        <p:nvPicPr>
          <p:cNvPr id="7" name="Picture 6" descr="external_search_by_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2608263"/>
            <a:ext cx="49911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Query (external)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1524000"/>
            <a:ext cx="2209800" cy="1981200"/>
          </a:xfrm>
        </p:spPr>
        <p:txBody>
          <a:bodyPr/>
          <a:lstStyle/>
          <a:p>
            <a:r>
              <a:rPr lang="en-US" dirty="0" smtClean="0"/>
              <a:t>Download data sets</a:t>
            </a:r>
            <a:endParaRPr lang="en-US" dirty="0"/>
          </a:p>
        </p:txBody>
      </p:sp>
      <p:pic>
        <p:nvPicPr>
          <p:cNvPr id="7" name="Picture 6" descr="external_dataset_req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63" y="1808162"/>
            <a:ext cx="5324037" cy="5049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Query (external)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1524000"/>
            <a:ext cx="2514600" cy="1905000"/>
          </a:xfrm>
        </p:spPr>
        <p:txBody>
          <a:bodyPr/>
          <a:lstStyle/>
          <a:p>
            <a:r>
              <a:rPr lang="en-US" dirty="0" smtClean="0"/>
              <a:t>Download annotation sets</a:t>
            </a:r>
            <a:endParaRPr lang="en-US" dirty="0"/>
          </a:p>
        </p:txBody>
      </p:sp>
      <p:pic>
        <p:nvPicPr>
          <p:cNvPr id="5" name="Picture 4" descr="external_download_annotation_s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752600"/>
            <a:ext cx="4457700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References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Internal domain model</a:t>
            </a:r>
          </a:p>
          <a:p>
            <a:pPr lvl="1" eaLnBrk="1" hangingPunct="1"/>
            <a:r>
              <a:rPr lang="en-US" sz="1400" dirty="0" smtClean="0">
                <a:hlinkClick r:id="rId3"/>
              </a:rPr>
              <a:t>http</a:t>
            </a:r>
            <a:r>
              <a:rPr lang="en-US" sz="1400" dirty="0" smtClean="0">
                <a:hlinkClick r:id="rId3"/>
              </a:rPr>
              <a:t>:/</a:t>
            </a:r>
            <a:r>
              <a:rPr lang="en-US" sz="1400" dirty="0" smtClean="0">
                <a:hlinkClick r:id="rId3"/>
              </a:rPr>
              <a:t>/gforge.nci.nih.gov/caarray2/trunk/docs/analysis_and_design/models/caarray_internal_model.eap</a:t>
            </a:r>
            <a:endParaRPr lang="en-US" sz="1400" dirty="0" smtClean="0"/>
          </a:p>
          <a:p>
            <a:pPr eaLnBrk="1" hangingPunct="1"/>
            <a:r>
              <a:rPr lang="en-US" sz="2200" dirty="0" smtClean="0">
                <a:ea typeface="ＭＳ Ｐゴシック" charset="-128"/>
              </a:rPr>
              <a:t>External model exposed via service API</a:t>
            </a:r>
          </a:p>
          <a:p>
            <a:pPr lvl="1" eaLnBrk="1" hangingPunct="1"/>
            <a:r>
              <a:rPr lang="en-US" sz="1400" dirty="0" smtClean="0">
                <a:hlinkClick r:id="rId4"/>
              </a:rPr>
              <a:t>http://gforge.nci.nih.gov/caarray2/trunk/docs/analysis_and_design/models/caarray_service_model_v1_0.eap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Internal Domain Model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5" name="Picture 4" descr="over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71599"/>
            <a:ext cx="4953000" cy="5540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</a:t>
            </a:r>
            <a:endParaRPr lang="en-US" dirty="0" smtClean="0"/>
          </a:p>
        </p:txBody>
      </p:sp>
      <p:pic>
        <p:nvPicPr>
          <p:cNvPr id="8" name="Picture 7" descr="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50870"/>
            <a:ext cx="5638800" cy="5579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 smtClean="0"/>
          </a:p>
        </p:txBody>
      </p:sp>
      <p:pic>
        <p:nvPicPr>
          <p:cNvPr id="4" name="Picture 3" descr="s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371600"/>
            <a:ext cx="56483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 smtClean="0"/>
          </a:p>
        </p:txBody>
      </p:sp>
      <p:pic>
        <p:nvPicPr>
          <p:cNvPr id="4" name="Picture 3" descr="characteristi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9062"/>
            <a:ext cx="6975064" cy="5545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vocabulary</a:t>
            </a:r>
            <a:endParaRPr lang="en-US" dirty="0" smtClean="0"/>
          </a:p>
        </p:txBody>
      </p:sp>
      <p:pic>
        <p:nvPicPr>
          <p:cNvPr id="4" name="Picture 3" descr="vocabula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97000"/>
            <a:ext cx="4927600" cy="546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 smtClean="0"/>
          </a:p>
        </p:txBody>
      </p:sp>
      <p:pic>
        <p:nvPicPr>
          <p:cNvPr id="5" name="Picture 4" descr="protoco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44611"/>
            <a:ext cx="7772400" cy="5637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Hybridization</a:t>
            </a:r>
            <a:endParaRPr lang="en-US" dirty="0" smtClean="0"/>
          </a:p>
        </p:txBody>
      </p:sp>
      <p:pic>
        <p:nvPicPr>
          <p:cNvPr id="5" name="Picture 4" descr="hybridiz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7543800" cy="5558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10180</TotalTime>
  <Words>214</Words>
  <Application>Microsoft Macintosh PowerPoint</Application>
  <PresentationFormat>On-screen Show (4:3)</PresentationFormat>
  <Paragraphs>47</Paragraphs>
  <Slides>29</Slides>
  <Notes>29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The caArray Models    Rashmi Srinivasa September 29, 2010      </vt:lpstr>
      <vt:lpstr>Two models</vt:lpstr>
      <vt:lpstr>Internal Domain Model</vt:lpstr>
      <vt:lpstr>Experiment</vt:lpstr>
      <vt:lpstr>Sample</vt:lpstr>
      <vt:lpstr>Characteristics</vt:lpstr>
      <vt:lpstr>Controlled vocabulary</vt:lpstr>
      <vt:lpstr>Protocols</vt:lpstr>
      <vt:lpstr>Hybridization</vt:lpstr>
      <vt:lpstr>Data</vt:lpstr>
      <vt:lpstr>Array</vt:lpstr>
      <vt:lpstr>Array Annotations</vt:lpstr>
      <vt:lpstr>External Model</vt:lpstr>
      <vt:lpstr>Experiment (external)</vt:lpstr>
      <vt:lpstr>Biomaterial (external)</vt:lpstr>
      <vt:lpstr>Native files (external)</vt:lpstr>
      <vt:lpstr>Parsed data (external)</vt:lpstr>
      <vt:lpstr>MAGE-TAB (external)</vt:lpstr>
      <vt:lpstr>Annotation set (external)</vt:lpstr>
      <vt:lpstr>Factors (external)</vt:lpstr>
      <vt:lpstr>Values (external)</vt:lpstr>
      <vt:lpstr>Array (external)</vt:lpstr>
      <vt:lpstr>Query (external)</vt:lpstr>
      <vt:lpstr>Query (external)</vt:lpstr>
      <vt:lpstr>Query (external)</vt:lpstr>
      <vt:lpstr>Query (external)</vt:lpstr>
      <vt:lpstr>Query (external)</vt:lpstr>
      <vt:lpstr>Query (external)</vt:lpstr>
      <vt:lpstr>References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caArray Model</dc:title>
  <dc:subject>caArray Model</dc:subject>
  <dc:creator>Rashmi Srinivasa</dc:creator>
  <cp:keywords/>
  <dc:description/>
  <cp:lastModifiedBy>Rashmi Srinivasa</cp:lastModifiedBy>
  <cp:revision>1017</cp:revision>
  <dcterms:created xsi:type="dcterms:W3CDTF">2010-09-28T18:48:12Z</dcterms:created>
  <dcterms:modified xsi:type="dcterms:W3CDTF">2010-09-28T19:27:36Z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