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06" r:id="rId2"/>
  </p:sldMasterIdLst>
  <p:notesMasterIdLst>
    <p:notesMasterId r:id="rId31"/>
  </p:notesMasterIdLst>
  <p:sldIdLst>
    <p:sldId id="256" r:id="rId3"/>
    <p:sldId id="257" r:id="rId4"/>
    <p:sldId id="291" r:id="rId5"/>
    <p:sldId id="258" r:id="rId6"/>
    <p:sldId id="280" r:id="rId7"/>
    <p:sldId id="281" r:id="rId8"/>
    <p:sldId id="282" r:id="rId9"/>
    <p:sldId id="283" r:id="rId10"/>
    <p:sldId id="284" r:id="rId11"/>
    <p:sldId id="259" r:id="rId12"/>
    <p:sldId id="260" r:id="rId13"/>
    <p:sldId id="261" r:id="rId14"/>
    <p:sldId id="285" r:id="rId15"/>
    <p:sldId id="286" r:id="rId16"/>
    <p:sldId id="279" r:id="rId17"/>
    <p:sldId id="287" r:id="rId18"/>
    <p:sldId id="288" r:id="rId19"/>
    <p:sldId id="295" r:id="rId20"/>
    <p:sldId id="268" r:id="rId21"/>
    <p:sldId id="262" r:id="rId22"/>
    <p:sldId id="269" r:id="rId23"/>
    <p:sldId id="270" r:id="rId24"/>
    <p:sldId id="292" r:id="rId25"/>
    <p:sldId id="272" r:id="rId26"/>
    <p:sldId id="289" r:id="rId27"/>
    <p:sldId id="276" r:id="rId28"/>
    <p:sldId id="293" r:id="rId29"/>
    <p:sldId id="294"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8" charset="0"/>
        <a:ea typeface="+mn-ea"/>
        <a:cs typeface="+mn-cs"/>
      </a:defRPr>
    </a:lvl1pPr>
    <a:lvl2pPr marL="457200" algn="l" rtl="0" fontAlgn="base">
      <a:spcBef>
        <a:spcPct val="0"/>
      </a:spcBef>
      <a:spcAft>
        <a:spcPct val="0"/>
      </a:spcAft>
      <a:defRPr kern="1200">
        <a:solidFill>
          <a:schemeClr val="tx1"/>
        </a:solidFill>
        <a:latin typeface="Arial" pitchFamily="-108" charset="0"/>
        <a:ea typeface="+mn-ea"/>
        <a:cs typeface="+mn-cs"/>
      </a:defRPr>
    </a:lvl2pPr>
    <a:lvl3pPr marL="914400" algn="l" rtl="0" fontAlgn="base">
      <a:spcBef>
        <a:spcPct val="0"/>
      </a:spcBef>
      <a:spcAft>
        <a:spcPct val="0"/>
      </a:spcAft>
      <a:defRPr kern="1200">
        <a:solidFill>
          <a:schemeClr val="tx1"/>
        </a:solidFill>
        <a:latin typeface="Arial" pitchFamily="-108" charset="0"/>
        <a:ea typeface="+mn-ea"/>
        <a:cs typeface="+mn-cs"/>
      </a:defRPr>
    </a:lvl3pPr>
    <a:lvl4pPr marL="1371600" algn="l" rtl="0" fontAlgn="base">
      <a:spcBef>
        <a:spcPct val="0"/>
      </a:spcBef>
      <a:spcAft>
        <a:spcPct val="0"/>
      </a:spcAft>
      <a:defRPr kern="1200">
        <a:solidFill>
          <a:schemeClr val="tx1"/>
        </a:solidFill>
        <a:latin typeface="Arial" pitchFamily="-108" charset="0"/>
        <a:ea typeface="+mn-ea"/>
        <a:cs typeface="+mn-cs"/>
      </a:defRPr>
    </a:lvl4pPr>
    <a:lvl5pPr marL="1828800" algn="l" rtl="0" fontAlgn="base">
      <a:spcBef>
        <a:spcPct val="0"/>
      </a:spcBef>
      <a:spcAft>
        <a:spcPct val="0"/>
      </a:spcAft>
      <a:defRPr kern="1200">
        <a:solidFill>
          <a:schemeClr val="tx1"/>
        </a:solidFill>
        <a:latin typeface="Arial" pitchFamily="-108" charset="0"/>
        <a:ea typeface="+mn-ea"/>
        <a:cs typeface="+mn-cs"/>
      </a:defRPr>
    </a:lvl5pPr>
    <a:lvl6pPr marL="2286000" algn="l" defTabSz="457200" rtl="0" eaLnBrk="1" latinLnBrk="0" hangingPunct="1">
      <a:defRPr kern="1200">
        <a:solidFill>
          <a:schemeClr val="tx1"/>
        </a:solidFill>
        <a:latin typeface="Arial" pitchFamily="-108" charset="0"/>
        <a:ea typeface="+mn-ea"/>
        <a:cs typeface="+mn-cs"/>
      </a:defRPr>
    </a:lvl6pPr>
    <a:lvl7pPr marL="2743200" algn="l" defTabSz="457200" rtl="0" eaLnBrk="1" latinLnBrk="0" hangingPunct="1">
      <a:defRPr kern="1200">
        <a:solidFill>
          <a:schemeClr val="tx1"/>
        </a:solidFill>
        <a:latin typeface="Arial" pitchFamily="-108" charset="0"/>
        <a:ea typeface="+mn-ea"/>
        <a:cs typeface="+mn-cs"/>
      </a:defRPr>
    </a:lvl7pPr>
    <a:lvl8pPr marL="3200400" algn="l" defTabSz="457200" rtl="0" eaLnBrk="1" latinLnBrk="0" hangingPunct="1">
      <a:defRPr kern="1200">
        <a:solidFill>
          <a:schemeClr val="tx1"/>
        </a:solidFill>
        <a:latin typeface="Arial" pitchFamily="-108" charset="0"/>
        <a:ea typeface="+mn-ea"/>
        <a:cs typeface="+mn-cs"/>
      </a:defRPr>
    </a:lvl8pPr>
    <a:lvl9pPr marL="3657600" algn="l" defTabSz="457200" rtl="0" eaLnBrk="1" latinLnBrk="0" hangingPunct="1">
      <a:defRPr kern="1200">
        <a:solidFill>
          <a:schemeClr val="tx1"/>
        </a:solidFill>
        <a:latin typeface="Arial" pitchFamily="-10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E0000"/>
    <a:srgbClr val="FF5050"/>
    <a:srgbClr val="FADD06"/>
    <a:srgbClr val="009900"/>
    <a:srgbClr val="33CC33"/>
    <a:srgbClr val="DDDDDD"/>
    <a:srgbClr val="990000"/>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775" autoAdjust="0"/>
  </p:normalViewPr>
  <p:slideViewPr>
    <p:cSldViewPr snapToGrid="0">
      <p:cViewPr varScale="1">
        <p:scale>
          <a:sx n="106" d="100"/>
          <a:sy n="106" d="100"/>
        </p:scale>
        <p:origin x="-1158" y="-96"/>
      </p:cViewPr>
      <p:guideLst>
        <p:guide orient="horz" pos="2160"/>
        <p:guide pos="2880"/>
      </p:guideLst>
    </p:cSldViewPr>
  </p:slideViewPr>
  <p:outlineViewPr>
    <p:cViewPr>
      <p:scale>
        <a:sx n="33" d="100"/>
        <a:sy n="33" d="100"/>
      </p:scale>
      <p:origin x="0" y="311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FA50F-678E-49BB-938C-48363327C9DC}" type="doc">
      <dgm:prSet loTypeId="urn:microsoft.com/office/officeart/2005/8/layout/hList7" loCatId="relationship" qsTypeId="urn:microsoft.com/office/officeart/2005/8/quickstyle/3d3" qsCatId="3D" csTypeId="urn:microsoft.com/office/officeart/2005/8/colors/accent6_3" csCatId="accent6" phldr="1"/>
      <dgm:spPr/>
    </dgm:pt>
    <dgm:pt modelId="{844A3966-8F6E-4453-9240-25B61136F7B0}">
      <dgm:prSet phldrT="[Text]"/>
      <dgm:spPr/>
      <dgm:t>
        <a:bodyPr/>
        <a:lstStyle/>
        <a:p>
          <a:r>
            <a:rPr lang="en-US" dirty="0" smtClean="0"/>
            <a:t>Standards Development Organizations</a:t>
          </a:r>
          <a:endParaRPr lang="en-US" dirty="0"/>
        </a:p>
      </dgm:t>
    </dgm:pt>
    <dgm:pt modelId="{9564C807-DBBB-4FF4-A95B-3FFD3C5EAEB0}" type="parTrans" cxnId="{DC15C8B6-252B-4F63-9353-4BC20EC43795}">
      <dgm:prSet/>
      <dgm:spPr/>
      <dgm:t>
        <a:bodyPr/>
        <a:lstStyle/>
        <a:p>
          <a:endParaRPr lang="en-US"/>
        </a:p>
      </dgm:t>
    </dgm:pt>
    <dgm:pt modelId="{6B77398D-BB44-4EC7-81CD-9C901626A5AB}" type="sibTrans" cxnId="{DC15C8B6-252B-4F63-9353-4BC20EC43795}">
      <dgm:prSet/>
      <dgm:spPr/>
      <dgm:t>
        <a:bodyPr/>
        <a:lstStyle/>
        <a:p>
          <a:endParaRPr lang="en-US"/>
        </a:p>
      </dgm:t>
    </dgm:pt>
    <dgm:pt modelId="{110C70EE-BC70-4B7F-B4E2-398D4C9149CD}">
      <dgm:prSet phldrT="[Text]"/>
      <dgm:spPr/>
      <dgm:t>
        <a:bodyPr/>
        <a:lstStyle/>
        <a:p>
          <a:r>
            <a:rPr lang="en-US" dirty="0" smtClean="0"/>
            <a:t>Center for Biomedical Informatics &amp; Information Technology</a:t>
          </a:r>
          <a:endParaRPr lang="en-US" dirty="0"/>
        </a:p>
      </dgm:t>
    </dgm:pt>
    <dgm:pt modelId="{72B1E253-A6D7-4C47-8635-B31C784EA160}" type="parTrans" cxnId="{3EA61FCD-21EA-4468-99C3-88A317035853}">
      <dgm:prSet/>
      <dgm:spPr/>
      <dgm:t>
        <a:bodyPr/>
        <a:lstStyle/>
        <a:p>
          <a:endParaRPr lang="en-US"/>
        </a:p>
      </dgm:t>
    </dgm:pt>
    <dgm:pt modelId="{065646ED-96AE-43AD-94F3-B443E3158DB0}" type="sibTrans" cxnId="{3EA61FCD-21EA-4468-99C3-88A317035853}">
      <dgm:prSet/>
      <dgm:spPr/>
      <dgm:t>
        <a:bodyPr/>
        <a:lstStyle/>
        <a:p>
          <a:endParaRPr lang="en-US"/>
        </a:p>
      </dgm:t>
    </dgm:pt>
    <dgm:pt modelId="{3867054C-E9D5-4415-A8A0-4827A3498D32}">
      <dgm:prSet phldrT="[Text]"/>
      <dgm:spPr/>
      <dgm:t>
        <a:bodyPr/>
        <a:lstStyle/>
        <a:p>
          <a:r>
            <a:rPr lang="en-US" dirty="0" smtClean="0"/>
            <a:t>Software Development Companies and Open Source Community</a:t>
          </a:r>
          <a:endParaRPr lang="en-US" dirty="0"/>
        </a:p>
      </dgm:t>
    </dgm:pt>
    <dgm:pt modelId="{9E0C1F06-743F-4703-9A48-3B02DA9707B8}" type="parTrans" cxnId="{673D3808-9C9D-4D04-B84D-E7A701D91877}">
      <dgm:prSet/>
      <dgm:spPr/>
      <dgm:t>
        <a:bodyPr/>
        <a:lstStyle/>
        <a:p>
          <a:endParaRPr lang="en-US"/>
        </a:p>
      </dgm:t>
    </dgm:pt>
    <dgm:pt modelId="{F8607F93-D14D-4364-AC3E-911C998F82D6}" type="sibTrans" cxnId="{673D3808-9C9D-4D04-B84D-E7A701D91877}">
      <dgm:prSet/>
      <dgm:spPr/>
      <dgm:t>
        <a:bodyPr/>
        <a:lstStyle/>
        <a:p>
          <a:endParaRPr lang="en-US"/>
        </a:p>
      </dgm:t>
    </dgm:pt>
    <dgm:pt modelId="{AD594895-8813-4071-B79C-405AA049AEBA}" type="pres">
      <dgm:prSet presAssocID="{034FA50F-678E-49BB-938C-48363327C9DC}" presName="Name0" presStyleCnt="0">
        <dgm:presLayoutVars>
          <dgm:dir/>
          <dgm:resizeHandles val="exact"/>
        </dgm:presLayoutVars>
      </dgm:prSet>
      <dgm:spPr/>
    </dgm:pt>
    <dgm:pt modelId="{D13A6D68-5D42-4F0D-8A0D-C7BADBFDE2F8}" type="pres">
      <dgm:prSet presAssocID="{034FA50F-678E-49BB-938C-48363327C9DC}" presName="fgShape" presStyleLbl="fgShp" presStyleIdx="0" presStyleCnt="1" custScaleX="87343" custLinFactNeighborX="170" custLinFactNeighborY="-3253"/>
      <dgm:spPr/>
      <dgm:t>
        <a:bodyPr/>
        <a:lstStyle/>
        <a:p>
          <a:endParaRPr lang="en-US"/>
        </a:p>
      </dgm:t>
    </dgm:pt>
    <dgm:pt modelId="{3FB108C6-58E8-457E-A773-3CBCE5C0E3EC}" type="pres">
      <dgm:prSet presAssocID="{034FA50F-678E-49BB-938C-48363327C9DC}" presName="linComp" presStyleCnt="0"/>
      <dgm:spPr/>
    </dgm:pt>
    <dgm:pt modelId="{A8E13A39-9FAB-477A-A640-462FA402B6C1}" type="pres">
      <dgm:prSet presAssocID="{844A3966-8F6E-4453-9240-25B61136F7B0}" presName="compNode" presStyleCnt="0"/>
      <dgm:spPr/>
    </dgm:pt>
    <dgm:pt modelId="{18E9E8E7-8AB1-4254-A6EE-8A9D1043D414}" type="pres">
      <dgm:prSet presAssocID="{844A3966-8F6E-4453-9240-25B61136F7B0}" presName="bkgdShape" presStyleLbl="node1" presStyleIdx="0" presStyleCnt="3"/>
      <dgm:spPr/>
      <dgm:t>
        <a:bodyPr/>
        <a:lstStyle/>
        <a:p>
          <a:endParaRPr lang="en-US"/>
        </a:p>
      </dgm:t>
    </dgm:pt>
    <dgm:pt modelId="{55965573-9128-499B-8B72-330FB20DC3E3}" type="pres">
      <dgm:prSet presAssocID="{844A3966-8F6E-4453-9240-25B61136F7B0}" presName="nodeTx" presStyleLbl="node1" presStyleIdx="0" presStyleCnt="3">
        <dgm:presLayoutVars>
          <dgm:bulletEnabled val="1"/>
        </dgm:presLayoutVars>
      </dgm:prSet>
      <dgm:spPr/>
      <dgm:t>
        <a:bodyPr/>
        <a:lstStyle/>
        <a:p>
          <a:endParaRPr lang="en-US"/>
        </a:p>
      </dgm:t>
    </dgm:pt>
    <dgm:pt modelId="{A60C0C4A-E72C-47BC-9584-D919E59D61A9}" type="pres">
      <dgm:prSet presAssocID="{844A3966-8F6E-4453-9240-25B61136F7B0}" presName="invisiNode" presStyleLbl="node1" presStyleIdx="0" presStyleCnt="3"/>
      <dgm:spPr/>
    </dgm:pt>
    <dgm:pt modelId="{99A9FF85-9F7C-4531-861C-C41C4E0F6F6C}" type="pres">
      <dgm:prSet presAssocID="{844A3966-8F6E-4453-9240-25B61136F7B0}" presName="imagNode" presStyleLbl="fgImgPlace1" presStyleIdx="0" presStyleCnt="3"/>
      <dgm:spPr>
        <a:blipFill rotWithShape="0">
          <a:blip xmlns:r="http://schemas.openxmlformats.org/officeDocument/2006/relationships" r:embed="rId1"/>
          <a:stretch>
            <a:fillRect/>
          </a:stretch>
        </a:blipFill>
      </dgm:spPr>
    </dgm:pt>
    <dgm:pt modelId="{BE64D722-8DDD-473C-ADA2-3AF1F8CC56E0}" type="pres">
      <dgm:prSet presAssocID="{6B77398D-BB44-4EC7-81CD-9C901626A5AB}" presName="sibTrans" presStyleLbl="sibTrans2D1" presStyleIdx="0" presStyleCnt="0"/>
      <dgm:spPr/>
      <dgm:t>
        <a:bodyPr/>
        <a:lstStyle/>
        <a:p>
          <a:endParaRPr lang="en-US"/>
        </a:p>
      </dgm:t>
    </dgm:pt>
    <dgm:pt modelId="{9DF59DFF-1B01-4007-AFC7-330EE8FD6497}" type="pres">
      <dgm:prSet presAssocID="{110C70EE-BC70-4B7F-B4E2-398D4C9149CD}" presName="compNode" presStyleCnt="0"/>
      <dgm:spPr/>
    </dgm:pt>
    <dgm:pt modelId="{C0019D48-E53F-4750-A732-2D4ABAD248A6}" type="pres">
      <dgm:prSet presAssocID="{110C70EE-BC70-4B7F-B4E2-398D4C9149CD}" presName="bkgdShape" presStyleLbl="node1" presStyleIdx="1" presStyleCnt="3" custLinFactNeighborX="-262"/>
      <dgm:spPr/>
      <dgm:t>
        <a:bodyPr/>
        <a:lstStyle/>
        <a:p>
          <a:endParaRPr lang="en-US"/>
        </a:p>
      </dgm:t>
    </dgm:pt>
    <dgm:pt modelId="{936E8810-5D03-4FAA-86EE-F3754FDAE87C}" type="pres">
      <dgm:prSet presAssocID="{110C70EE-BC70-4B7F-B4E2-398D4C9149CD}" presName="nodeTx" presStyleLbl="node1" presStyleIdx="1" presStyleCnt="3">
        <dgm:presLayoutVars>
          <dgm:bulletEnabled val="1"/>
        </dgm:presLayoutVars>
      </dgm:prSet>
      <dgm:spPr/>
      <dgm:t>
        <a:bodyPr/>
        <a:lstStyle/>
        <a:p>
          <a:endParaRPr lang="en-US"/>
        </a:p>
      </dgm:t>
    </dgm:pt>
    <dgm:pt modelId="{B742E89A-BB6E-4400-85B3-BA52DBE28E18}" type="pres">
      <dgm:prSet presAssocID="{110C70EE-BC70-4B7F-B4E2-398D4C9149CD}" presName="invisiNode" presStyleLbl="node1" presStyleIdx="1" presStyleCnt="3"/>
      <dgm:spPr/>
    </dgm:pt>
    <dgm:pt modelId="{BE3CC8AB-1F07-4196-A874-FE650946B533}" type="pres">
      <dgm:prSet presAssocID="{110C70EE-BC70-4B7F-B4E2-398D4C9149CD}" presName="imagNode" presStyleLbl="fgImgPlace1" presStyleIdx="1" presStyleCnt="3" custScaleX="101351"/>
      <dgm:spPr>
        <a:blipFill rotWithShape="0">
          <a:blip xmlns:r="http://schemas.openxmlformats.org/officeDocument/2006/relationships" r:embed="rId2"/>
          <a:stretch>
            <a:fillRect/>
          </a:stretch>
        </a:blipFill>
      </dgm:spPr>
    </dgm:pt>
    <dgm:pt modelId="{8FCB2DD9-05A6-44DA-AAC2-B1336C437CD0}" type="pres">
      <dgm:prSet presAssocID="{065646ED-96AE-43AD-94F3-B443E3158DB0}" presName="sibTrans" presStyleLbl="sibTrans2D1" presStyleIdx="0" presStyleCnt="0"/>
      <dgm:spPr/>
      <dgm:t>
        <a:bodyPr/>
        <a:lstStyle/>
        <a:p>
          <a:endParaRPr lang="en-US"/>
        </a:p>
      </dgm:t>
    </dgm:pt>
    <dgm:pt modelId="{A195B90F-C2B7-466E-8EEC-01D03DC19A81}" type="pres">
      <dgm:prSet presAssocID="{3867054C-E9D5-4415-A8A0-4827A3498D32}" presName="compNode" presStyleCnt="0"/>
      <dgm:spPr/>
    </dgm:pt>
    <dgm:pt modelId="{FA357D30-6682-4E31-82EB-AEEBF9E163FC}" type="pres">
      <dgm:prSet presAssocID="{3867054C-E9D5-4415-A8A0-4827A3498D32}" presName="bkgdShape" presStyleLbl="node1" presStyleIdx="2" presStyleCnt="3" custLinFactNeighborY="245"/>
      <dgm:spPr/>
      <dgm:t>
        <a:bodyPr/>
        <a:lstStyle/>
        <a:p>
          <a:endParaRPr lang="en-US"/>
        </a:p>
      </dgm:t>
    </dgm:pt>
    <dgm:pt modelId="{BD792B50-EE9F-4A84-A334-1F7BDF580F17}" type="pres">
      <dgm:prSet presAssocID="{3867054C-E9D5-4415-A8A0-4827A3498D32}" presName="nodeTx" presStyleLbl="node1" presStyleIdx="2" presStyleCnt="3">
        <dgm:presLayoutVars>
          <dgm:bulletEnabled val="1"/>
        </dgm:presLayoutVars>
      </dgm:prSet>
      <dgm:spPr/>
      <dgm:t>
        <a:bodyPr/>
        <a:lstStyle/>
        <a:p>
          <a:endParaRPr lang="en-US"/>
        </a:p>
      </dgm:t>
    </dgm:pt>
    <dgm:pt modelId="{E413C970-E6E3-4AF7-81CE-1926F0C1C4D1}" type="pres">
      <dgm:prSet presAssocID="{3867054C-E9D5-4415-A8A0-4827A3498D32}" presName="invisiNode" presStyleLbl="node1" presStyleIdx="2" presStyleCnt="3"/>
      <dgm:spPr/>
    </dgm:pt>
    <dgm:pt modelId="{C3EFD31A-C27D-4A47-A72E-A36EE0A464DD}" type="pres">
      <dgm:prSet presAssocID="{3867054C-E9D5-4415-A8A0-4827A3498D32}" presName="imagNode" presStyleLbl="fgImgPlace1" presStyleIdx="2" presStyleCnt="3"/>
      <dgm:spPr>
        <a:blipFill rotWithShape="0">
          <a:blip xmlns:r="http://schemas.openxmlformats.org/officeDocument/2006/relationships" r:embed="rId3"/>
          <a:stretch>
            <a:fillRect/>
          </a:stretch>
        </a:blipFill>
      </dgm:spPr>
    </dgm:pt>
  </dgm:ptLst>
  <dgm:cxnLst>
    <dgm:cxn modelId="{23DBDDDC-33E4-46E2-96AB-4D9C13053945}" type="presOf" srcId="{034FA50F-678E-49BB-938C-48363327C9DC}" destId="{AD594895-8813-4071-B79C-405AA049AEBA}" srcOrd="0" destOrd="0" presId="urn:microsoft.com/office/officeart/2005/8/layout/hList7"/>
    <dgm:cxn modelId="{DC15C8B6-252B-4F63-9353-4BC20EC43795}" srcId="{034FA50F-678E-49BB-938C-48363327C9DC}" destId="{844A3966-8F6E-4453-9240-25B61136F7B0}" srcOrd="0" destOrd="0" parTransId="{9564C807-DBBB-4FF4-A95B-3FFD3C5EAEB0}" sibTransId="{6B77398D-BB44-4EC7-81CD-9C901626A5AB}"/>
    <dgm:cxn modelId="{869FA6EC-3964-4FCC-84CD-C751FD49210A}" type="presOf" srcId="{844A3966-8F6E-4453-9240-25B61136F7B0}" destId="{18E9E8E7-8AB1-4254-A6EE-8A9D1043D414}" srcOrd="0" destOrd="0" presId="urn:microsoft.com/office/officeart/2005/8/layout/hList7"/>
    <dgm:cxn modelId="{98DB0239-4D61-45C2-81DB-7F80E2DA5BC9}" type="presOf" srcId="{3867054C-E9D5-4415-A8A0-4827A3498D32}" destId="{FA357D30-6682-4E31-82EB-AEEBF9E163FC}" srcOrd="0" destOrd="0" presId="urn:microsoft.com/office/officeart/2005/8/layout/hList7"/>
    <dgm:cxn modelId="{C7E96B37-6148-49EC-87BE-AD1069150297}" type="presOf" srcId="{065646ED-96AE-43AD-94F3-B443E3158DB0}" destId="{8FCB2DD9-05A6-44DA-AAC2-B1336C437CD0}" srcOrd="0" destOrd="0" presId="urn:microsoft.com/office/officeart/2005/8/layout/hList7"/>
    <dgm:cxn modelId="{225E7964-E261-49DC-8D3B-6D049E16AEBE}" type="presOf" srcId="{3867054C-E9D5-4415-A8A0-4827A3498D32}" destId="{BD792B50-EE9F-4A84-A334-1F7BDF580F17}" srcOrd="1" destOrd="0" presId="urn:microsoft.com/office/officeart/2005/8/layout/hList7"/>
    <dgm:cxn modelId="{80D66C8B-7936-4E6A-BB5B-AB17E0571874}" type="presOf" srcId="{844A3966-8F6E-4453-9240-25B61136F7B0}" destId="{55965573-9128-499B-8B72-330FB20DC3E3}" srcOrd="1" destOrd="0" presId="urn:microsoft.com/office/officeart/2005/8/layout/hList7"/>
    <dgm:cxn modelId="{3EA61FCD-21EA-4468-99C3-88A317035853}" srcId="{034FA50F-678E-49BB-938C-48363327C9DC}" destId="{110C70EE-BC70-4B7F-B4E2-398D4C9149CD}" srcOrd="1" destOrd="0" parTransId="{72B1E253-A6D7-4C47-8635-B31C784EA160}" sibTransId="{065646ED-96AE-43AD-94F3-B443E3158DB0}"/>
    <dgm:cxn modelId="{673D3808-9C9D-4D04-B84D-E7A701D91877}" srcId="{034FA50F-678E-49BB-938C-48363327C9DC}" destId="{3867054C-E9D5-4415-A8A0-4827A3498D32}" srcOrd="2" destOrd="0" parTransId="{9E0C1F06-743F-4703-9A48-3B02DA9707B8}" sibTransId="{F8607F93-D14D-4364-AC3E-911C998F82D6}"/>
    <dgm:cxn modelId="{4458ACEA-D71A-40FD-960F-A68ADC6CAF14}" type="presOf" srcId="{110C70EE-BC70-4B7F-B4E2-398D4C9149CD}" destId="{936E8810-5D03-4FAA-86EE-F3754FDAE87C}" srcOrd="1" destOrd="0" presId="urn:microsoft.com/office/officeart/2005/8/layout/hList7"/>
    <dgm:cxn modelId="{9719312A-8928-4697-8290-61E5CBB9B7E5}" type="presOf" srcId="{6B77398D-BB44-4EC7-81CD-9C901626A5AB}" destId="{BE64D722-8DDD-473C-ADA2-3AF1F8CC56E0}" srcOrd="0" destOrd="0" presId="urn:microsoft.com/office/officeart/2005/8/layout/hList7"/>
    <dgm:cxn modelId="{96D7EC3D-B140-48A2-A330-5FC8313BAD8D}" type="presOf" srcId="{110C70EE-BC70-4B7F-B4E2-398D4C9149CD}" destId="{C0019D48-E53F-4750-A732-2D4ABAD248A6}" srcOrd="0" destOrd="0" presId="urn:microsoft.com/office/officeart/2005/8/layout/hList7"/>
    <dgm:cxn modelId="{6FD63B60-F005-4FF4-8778-AB10B283DB02}" type="presParOf" srcId="{AD594895-8813-4071-B79C-405AA049AEBA}" destId="{D13A6D68-5D42-4F0D-8A0D-C7BADBFDE2F8}" srcOrd="0" destOrd="0" presId="urn:microsoft.com/office/officeart/2005/8/layout/hList7"/>
    <dgm:cxn modelId="{92BA6F84-022F-4D84-A48A-3D03EDF1A03D}" type="presParOf" srcId="{AD594895-8813-4071-B79C-405AA049AEBA}" destId="{3FB108C6-58E8-457E-A773-3CBCE5C0E3EC}" srcOrd="1" destOrd="0" presId="urn:microsoft.com/office/officeart/2005/8/layout/hList7"/>
    <dgm:cxn modelId="{27BF5676-8324-42E9-BDAF-282E4AC08F9A}" type="presParOf" srcId="{3FB108C6-58E8-457E-A773-3CBCE5C0E3EC}" destId="{A8E13A39-9FAB-477A-A640-462FA402B6C1}" srcOrd="0" destOrd="0" presId="urn:microsoft.com/office/officeart/2005/8/layout/hList7"/>
    <dgm:cxn modelId="{C8EE7417-9E22-4264-8D5E-66DFD9AED1DC}" type="presParOf" srcId="{A8E13A39-9FAB-477A-A640-462FA402B6C1}" destId="{18E9E8E7-8AB1-4254-A6EE-8A9D1043D414}" srcOrd="0" destOrd="0" presId="urn:microsoft.com/office/officeart/2005/8/layout/hList7"/>
    <dgm:cxn modelId="{B85E918E-DB56-4508-B2AB-65BB90F9CC3D}" type="presParOf" srcId="{A8E13A39-9FAB-477A-A640-462FA402B6C1}" destId="{55965573-9128-499B-8B72-330FB20DC3E3}" srcOrd="1" destOrd="0" presId="urn:microsoft.com/office/officeart/2005/8/layout/hList7"/>
    <dgm:cxn modelId="{EB42B468-624B-43B4-9A7D-215362E66076}" type="presParOf" srcId="{A8E13A39-9FAB-477A-A640-462FA402B6C1}" destId="{A60C0C4A-E72C-47BC-9584-D919E59D61A9}" srcOrd="2" destOrd="0" presId="urn:microsoft.com/office/officeart/2005/8/layout/hList7"/>
    <dgm:cxn modelId="{BDA55729-7DD4-4F47-891D-1D188595B420}" type="presParOf" srcId="{A8E13A39-9FAB-477A-A640-462FA402B6C1}" destId="{99A9FF85-9F7C-4531-861C-C41C4E0F6F6C}" srcOrd="3" destOrd="0" presId="urn:microsoft.com/office/officeart/2005/8/layout/hList7"/>
    <dgm:cxn modelId="{0610EBBC-A996-4CB7-83FC-7BA9E4CA1FEB}" type="presParOf" srcId="{3FB108C6-58E8-457E-A773-3CBCE5C0E3EC}" destId="{BE64D722-8DDD-473C-ADA2-3AF1F8CC56E0}" srcOrd="1" destOrd="0" presId="urn:microsoft.com/office/officeart/2005/8/layout/hList7"/>
    <dgm:cxn modelId="{AAA95165-7543-40FC-AF31-57E40B88031B}" type="presParOf" srcId="{3FB108C6-58E8-457E-A773-3CBCE5C0E3EC}" destId="{9DF59DFF-1B01-4007-AFC7-330EE8FD6497}" srcOrd="2" destOrd="0" presId="urn:microsoft.com/office/officeart/2005/8/layout/hList7"/>
    <dgm:cxn modelId="{0579087F-B80C-4D7B-82F2-81F87AC96F27}" type="presParOf" srcId="{9DF59DFF-1B01-4007-AFC7-330EE8FD6497}" destId="{C0019D48-E53F-4750-A732-2D4ABAD248A6}" srcOrd="0" destOrd="0" presId="urn:microsoft.com/office/officeart/2005/8/layout/hList7"/>
    <dgm:cxn modelId="{DDAF018D-ADE6-4C53-A145-A31A5C1B74B7}" type="presParOf" srcId="{9DF59DFF-1B01-4007-AFC7-330EE8FD6497}" destId="{936E8810-5D03-4FAA-86EE-F3754FDAE87C}" srcOrd="1" destOrd="0" presId="urn:microsoft.com/office/officeart/2005/8/layout/hList7"/>
    <dgm:cxn modelId="{347966AE-7B34-45B1-BDB2-835568DE8B57}" type="presParOf" srcId="{9DF59DFF-1B01-4007-AFC7-330EE8FD6497}" destId="{B742E89A-BB6E-4400-85B3-BA52DBE28E18}" srcOrd="2" destOrd="0" presId="urn:microsoft.com/office/officeart/2005/8/layout/hList7"/>
    <dgm:cxn modelId="{201210E5-FB1B-4F1A-BE3D-99F65434C7F7}" type="presParOf" srcId="{9DF59DFF-1B01-4007-AFC7-330EE8FD6497}" destId="{BE3CC8AB-1F07-4196-A874-FE650946B533}" srcOrd="3" destOrd="0" presId="urn:microsoft.com/office/officeart/2005/8/layout/hList7"/>
    <dgm:cxn modelId="{FB9BCBA7-9CD3-4A87-ACAA-02385B79BDDB}" type="presParOf" srcId="{3FB108C6-58E8-457E-A773-3CBCE5C0E3EC}" destId="{8FCB2DD9-05A6-44DA-AAC2-B1336C437CD0}" srcOrd="3" destOrd="0" presId="urn:microsoft.com/office/officeart/2005/8/layout/hList7"/>
    <dgm:cxn modelId="{BDCBFD95-4512-45C6-BEDB-D05B0AD66ABF}" type="presParOf" srcId="{3FB108C6-58E8-457E-A773-3CBCE5C0E3EC}" destId="{A195B90F-C2B7-466E-8EEC-01D03DC19A81}" srcOrd="4" destOrd="0" presId="urn:microsoft.com/office/officeart/2005/8/layout/hList7"/>
    <dgm:cxn modelId="{5F31E97E-D131-45CD-8A8F-C034BA1F608A}" type="presParOf" srcId="{A195B90F-C2B7-466E-8EEC-01D03DC19A81}" destId="{FA357D30-6682-4E31-82EB-AEEBF9E163FC}" srcOrd="0" destOrd="0" presId="urn:microsoft.com/office/officeart/2005/8/layout/hList7"/>
    <dgm:cxn modelId="{2BFCDFC9-1255-48F2-9688-ED40D0A1A276}" type="presParOf" srcId="{A195B90F-C2B7-466E-8EEC-01D03DC19A81}" destId="{BD792B50-EE9F-4A84-A334-1F7BDF580F17}" srcOrd="1" destOrd="0" presId="urn:microsoft.com/office/officeart/2005/8/layout/hList7"/>
    <dgm:cxn modelId="{10795C1E-58C4-4DDF-A23F-80C3975562B7}" type="presParOf" srcId="{A195B90F-C2B7-466E-8EEC-01D03DC19A81}" destId="{E413C970-E6E3-4AF7-81CE-1926F0C1C4D1}" srcOrd="2" destOrd="0" presId="urn:microsoft.com/office/officeart/2005/8/layout/hList7"/>
    <dgm:cxn modelId="{B403F372-A961-41D0-B233-8CD6DDF6F185}" type="presParOf" srcId="{A195B90F-C2B7-466E-8EEC-01D03DC19A81}" destId="{C3EFD31A-C27D-4A47-A72E-A36EE0A464DD}"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E9E8E7-8AB1-4254-A6EE-8A9D1043D414}">
      <dsp:nvSpPr>
        <dsp:cNvPr id="0" name=""/>
        <dsp:cNvSpPr/>
      </dsp:nvSpPr>
      <dsp:spPr>
        <a:xfrm>
          <a:off x="1760" y="0"/>
          <a:ext cx="2738583" cy="3892550"/>
        </a:xfrm>
        <a:prstGeom prst="roundRect">
          <a:avLst>
            <a:gd name="adj" fmla="val 10000"/>
          </a:avLst>
        </a:prstGeom>
        <a:solidFill>
          <a:schemeClr val="accent6">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Standards Development Organizations</a:t>
          </a:r>
          <a:endParaRPr lang="en-US" sz="1900" kern="1200" dirty="0"/>
        </a:p>
      </dsp:txBody>
      <dsp:txXfrm>
        <a:off x="1760" y="1557020"/>
        <a:ext cx="2738583" cy="1557020"/>
      </dsp:txXfrm>
    </dsp:sp>
    <dsp:sp modelId="{99A9FF85-9F7C-4531-861C-C41C4E0F6F6C}">
      <dsp:nvSpPr>
        <dsp:cNvPr id="0" name=""/>
        <dsp:cNvSpPr/>
      </dsp:nvSpPr>
      <dsp:spPr>
        <a:xfrm>
          <a:off x="722942" y="233553"/>
          <a:ext cx="1296219" cy="1296219"/>
        </a:xfrm>
        <a:prstGeom prst="ellipse">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0019D48-E53F-4750-A732-2D4ABAD248A6}">
      <dsp:nvSpPr>
        <dsp:cNvPr id="0" name=""/>
        <dsp:cNvSpPr/>
      </dsp:nvSpPr>
      <dsp:spPr>
        <a:xfrm>
          <a:off x="2815326" y="0"/>
          <a:ext cx="2738583" cy="3892550"/>
        </a:xfrm>
        <a:prstGeom prst="roundRect">
          <a:avLst>
            <a:gd name="adj" fmla="val 10000"/>
          </a:avLst>
        </a:prstGeom>
        <a:solidFill>
          <a:schemeClr val="accent6">
            <a:shade val="80000"/>
            <a:hueOff val="0"/>
            <a:satOff val="-16910"/>
            <a:lumOff val="1690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Center for Biomedical Informatics &amp; Information Technology</a:t>
          </a:r>
          <a:endParaRPr lang="en-US" sz="1900" kern="1200" dirty="0"/>
        </a:p>
      </dsp:txBody>
      <dsp:txXfrm>
        <a:off x="2815326" y="1557020"/>
        <a:ext cx="2738583" cy="1557020"/>
      </dsp:txXfrm>
    </dsp:sp>
    <dsp:sp modelId="{BE3CC8AB-1F07-4196-A874-FE650946B533}">
      <dsp:nvSpPr>
        <dsp:cNvPr id="0" name=""/>
        <dsp:cNvSpPr/>
      </dsp:nvSpPr>
      <dsp:spPr>
        <a:xfrm>
          <a:off x="3534927" y="233553"/>
          <a:ext cx="1313731" cy="1296219"/>
        </a:xfrm>
        <a:prstGeom prst="ellipse">
          <a:avLst/>
        </a:prstGeom>
        <a:blipFill rotWithShape="0">
          <a:blip xmlns:r="http://schemas.openxmlformats.org/officeDocument/2006/relationships" r:embed="rId2"/>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A357D30-6682-4E31-82EB-AEEBF9E163FC}">
      <dsp:nvSpPr>
        <dsp:cNvPr id="0" name=""/>
        <dsp:cNvSpPr/>
      </dsp:nvSpPr>
      <dsp:spPr>
        <a:xfrm>
          <a:off x="5643242" y="0"/>
          <a:ext cx="2738583" cy="3892550"/>
        </a:xfrm>
        <a:prstGeom prst="roundRect">
          <a:avLst>
            <a:gd name="adj" fmla="val 10000"/>
          </a:avLst>
        </a:prstGeom>
        <a:solidFill>
          <a:schemeClr val="accent6">
            <a:shade val="80000"/>
            <a:hueOff val="0"/>
            <a:satOff val="-33821"/>
            <a:lumOff val="338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Software Development Companies and Open Source Community</a:t>
          </a:r>
          <a:endParaRPr lang="en-US" sz="1900" kern="1200" dirty="0"/>
        </a:p>
      </dsp:txBody>
      <dsp:txXfrm>
        <a:off x="5643242" y="1557020"/>
        <a:ext cx="2738583" cy="1557020"/>
      </dsp:txXfrm>
    </dsp:sp>
    <dsp:sp modelId="{C3EFD31A-C27D-4A47-A72E-A36EE0A464DD}">
      <dsp:nvSpPr>
        <dsp:cNvPr id="0" name=""/>
        <dsp:cNvSpPr/>
      </dsp:nvSpPr>
      <dsp:spPr>
        <a:xfrm>
          <a:off x="6364425" y="233553"/>
          <a:ext cx="1296219" cy="1296219"/>
        </a:xfrm>
        <a:prstGeom prst="ellipse">
          <a:avLst/>
        </a:prstGeom>
        <a:blipFill rotWithShape="0">
          <a:blip xmlns:r="http://schemas.openxmlformats.org/officeDocument/2006/relationships" r:embed="rId3"/>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D13A6D68-5D42-4F0D-8A0D-C7BADBFDE2F8}">
      <dsp:nvSpPr>
        <dsp:cNvPr id="0" name=""/>
        <dsp:cNvSpPr/>
      </dsp:nvSpPr>
      <dsp:spPr>
        <a:xfrm>
          <a:off x="836566" y="3095046"/>
          <a:ext cx="6736678" cy="583882"/>
        </a:xfrm>
        <a:prstGeom prst="leftRightArrow">
          <a:avLst/>
        </a:prstGeom>
        <a:solidFill>
          <a:schemeClr val="accent6">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050F69-58E0-EE45-AFCE-10418980419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2D42502B-8D44-409A-8A9D-352FCD9BCED4}" type="slidenum">
              <a:rPr lang="en-US" smtClean="0">
                <a:ea typeface="MS PGothic" pitchFamily="34" charset="-128"/>
              </a:rPr>
              <a:pPr>
                <a:defRPr/>
              </a:pPr>
              <a:t>1</a:t>
            </a:fld>
            <a:endParaRPr lang="en-US" smtClean="0">
              <a:ea typeface="MS PGothic" pitchFamily="34" charset="-128"/>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
        <p:nvSpPr>
          <p:cNvPr id="30725" name="Date Placeholder 4"/>
          <p:cNvSpPr>
            <a:spLocks noGrp="1"/>
          </p:cNvSpPr>
          <p:nvPr>
            <p:ph type="dt" sz="quarter" idx="1"/>
          </p:nvPr>
        </p:nvSpPr>
        <p:spPr/>
        <p:txBody>
          <a:bodyPr/>
          <a:lstStyle/>
          <a:p>
            <a:pPr>
              <a:defRPr/>
            </a:pPr>
            <a:fld id="{9C4FFBF7-3334-4A1D-97E2-C70AB1B822EE}" type="datetime1">
              <a:rPr lang="en-US" smtClean="0">
                <a:ea typeface="MS PGothic" pitchFamily="34" charset="-128"/>
              </a:rPr>
              <a:pPr>
                <a:defRPr/>
              </a:pPr>
              <a:t>8/27/2010</a:t>
            </a:fld>
            <a:endParaRPr lang="en-US" smtClean="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r>
              <a:rPr lang="en-US" b="1" dirty="0" smtClean="0">
                <a:ea typeface="MS PGothic"/>
              </a:rPr>
              <a:t>Key Points:</a:t>
            </a:r>
          </a:p>
          <a:p>
            <a:endParaRPr lang="en-US" dirty="0" smtClean="0">
              <a:ea typeface="MS PGothic"/>
            </a:endParaRPr>
          </a:p>
          <a:p>
            <a:pPr marL="218290" indent="-218290">
              <a:buFont typeface="Arial" pitchFamily="34" charset="0"/>
              <a:buChar char="•"/>
            </a:pPr>
            <a:r>
              <a:rPr lang="en-US" dirty="0" smtClean="0">
                <a:ea typeface="MS PGothic"/>
              </a:rPr>
              <a:t>The project is intended to deliver three measurable goals by October 1, 2011 as outlined in this slide;</a:t>
            </a:r>
            <a:r>
              <a:rPr lang="en-US" baseline="0" dirty="0" smtClean="0">
                <a:ea typeface="MS PGothic"/>
              </a:rPr>
              <a:t> (N.B. These goals are focused on the concrete adoption of the solution while the solution itself is intended to achieve various business goals that are documented in the full briefing deck and presently being elaborated in the Scope and Vision materials – these range from meaningful use support and other capabilities to meet core health record automation needs through to enabling substantially more integration of systems both within adopter sites as well as across the entire health system – subject, of course, to applicable policy and privacy constraints)</a:t>
            </a:r>
            <a:endParaRPr lang="en-US" dirty="0" smtClean="0">
              <a:ea typeface="MS PGothic"/>
            </a:endParaRPr>
          </a:p>
          <a:p>
            <a:endParaRPr lang="en-US" dirty="0" smtClean="0">
              <a:ea typeface="MS PGothic"/>
            </a:endParaRPr>
          </a:p>
          <a:p>
            <a:r>
              <a:rPr lang="en-US" b="1" dirty="0" smtClean="0">
                <a:ea typeface="MS PGothic"/>
              </a:rPr>
              <a:t>Potential</a:t>
            </a:r>
            <a:r>
              <a:rPr lang="en-US" b="1" baseline="0" dirty="0" smtClean="0">
                <a:ea typeface="MS PGothic"/>
              </a:rPr>
              <a:t> Presentation Text:</a:t>
            </a:r>
          </a:p>
          <a:p>
            <a:endParaRPr lang="en-US" baseline="0" dirty="0" smtClean="0">
              <a:ea typeface="MS PGothic"/>
            </a:endParaRPr>
          </a:p>
          <a:p>
            <a:r>
              <a:rPr lang="en-US" baseline="0" dirty="0" smtClean="0">
                <a:ea typeface="MS PGothic"/>
              </a:rPr>
              <a:t>The caEHR project is of course trying to achieve a number of business outcomes that revolve around improving cancer care through the deployment of appropriate </a:t>
            </a:r>
            <a:r>
              <a:rPr lang="en-US" baseline="0" dirty="0" err="1" smtClean="0">
                <a:ea typeface="MS PGothic"/>
              </a:rPr>
              <a:t>eHealth</a:t>
            </a:r>
            <a:r>
              <a:rPr lang="en-US" baseline="0" dirty="0" smtClean="0">
                <a:ea typeface="MS PGothic"/>
              </a:rPr>
              <a:t> solutions.  In concrete terms this has been expressed as a series of progressive adoption targets, including:</a:t>
            </a:r>
          </a:p>
          <a:p>
            <a:endParaRPr lang="en-US" baseline="0" dirty="0" smtClean="0">
              <a:ea typeface="MS PGothic"/>
            </a:endParaRPr>
          </a:p>
          <a:p>
            <a:pPr marL="166749" indent="-166749">
              <a:spcBef>
                <a:spcPts val="286"/>
              </a:spcBef>
              <a:buClr>
                <a:srgbClr val="00AAF6"/>
              </a:buClr>
              <a:buFont typeface="Arial" pitchFamily="34" charset="0"/>
              <a:buChar char="•"/>
              <a:defRPr/>
            </a:pPr>
            <a:r>
              <a:rPr lang="en-US" sz="1100" u="sng" dirty="0" smtClean="0">
                <a:cs typeface="Arial" charset="0"/>
              </a:rPr>
              <a:t>Adoption by industry</a:t>
            </a:r>
            <a:r>
              <a:rPr lang="en-US" sz="1100" dirty="0" smtClean="0">
                <a:cs typeface="Arial" charset="0"/>
              </a:rPr>
              <a:t>.   The specifications and software being devised clearly have to help the broader market meet the needs of the ambulatory oncology market.  A key measure of this fit will be the adoption of at least one – but obviously ideally many more – of the capabilities being delivered by at least one solution vendor into a production offering.  </a:t>
            </a:r>
          </a:p>
          <a:p>
            <a:pPr marL="166749" indent="-166749">
              <a:spcBef>
                <a:spcPts val="286"/>
              </a:spcBef>
              <a:buClr>
                <a:srgbClr val="00AAF6"/>
              </a:buClr>
              <a:buFont typeface="Arial" pitchFamily="34" charset="0"/>
              <a:buChar char="•"/>
              <a:defRPr/>
            </a:pPr>
            <a:r>
              <a:rPr lang="en-US" sz="1100" u="sng" dirty="0" smtClean="0">
                <a:cs typeface="Arial" charset="0"/>
              </a:rPr>
              <a:t>Solution Adoption through the Open Health Tools (OHT) Community</a:t>
            </a:r>
            <a:r>
              <a:rPr lang="en-US" sz="1100" dirty="0" smtClean="0">
                <a:cs typeface="Arial" charset="0"/>
              </a:rPr>
              <a:t>.  In order to enable wide adoption by the broadest community of vendors, the NCI intends to distribute the services and associated specifications not only directly but also through distribution mechanisms such as those offered by the Open Health Tools community.   In its own words, “</a:t>
            </a:r>
            <a:r>
              <a:rPr lang="en-US" dirty="0" smtClean="0"/>
              <a:t>Open Health Tools is an open source community with a vision of enabling a ubiquitous ecosystem where members of the Health and IT professions can collaborate to build interoperable systems that enable patients and their care providers to have access to vital and reliable medical information at the time and place it is needed.”  As such it enables the caEHR components to find a broad audience;</a:t>
            </a:r>
            <a:r>
              <a:rPr lang="en-US" baseline="0" dirty="0" smtClean="0"/>
              <a:t> one which ideally will consume one or more of the services targeted for delivery.</a:t>
            </a:r>
            <a:endParaRPr lang="en-US" sz="1100" dirty="0" smtClean="0">
              <a:cs typeface="Arial" charset="0"/>
            </a:endParaRPr>
          </a:p>
          <a:p>
            <a:pPr marL="166749" indent="-166749">
              <a:spcBef>
                <a:spcPts val="286"/>
              </a:spcBef>
              <a:buClr>
                <a:srgbClr val="00AAF6"/>
              </a:buClr>
              <a:buFont typeface="Arial" pitchFamily="34" charset="0"/>
              <a:buChar char="•"/>
              <a:defRPr/>
            </a:pPr>
            <a:r>
              <a:rPr lang="en-US" sz="1100" u="sng" dirty="0" smtClean="0">
                <a:cs typeface="Arial" charset="0"/>
              </a:rPr>
              <a:t>Clinical Community Adoption</a:t>
            </a:r>
            <a:r>
              <a:rPr lang="en-US" sz="1100" dirty="0" smtClean="0">
                <a:cs typeface="Arial" charset="0"/>
              </a:rPr>
              <a:t>.  The ultimate and obviously most important measure of success will be true clinical adoption – in other words, production use and, ideally, improved care.   This is perhaps the most important aspect particularly in the context of our NCCCP early adopter partners who, we hope, will not only help us ensure that the caEHR solution components are clinically relevant but who will also demonstrate that in their deployments by October 1, 2011.</a:t>
            </a:r>
          </a:p>
          <a:p>
            <a:endParaRPr lang="en-US" baseline="0" dirty="0" smtClean="0">
              <a:ea typeface="MS PGothic"/>
            </a:endParaRPr>
          </a:p>
        </p:txBody>
      </p:sp>
      <p:sp>
        <p:nvSpPr>
          <p:cNvPr id="32771" name="Date Placeholder 3"/>
          <p:cNvSpPr>
            <a:spLocks noGrp="1"/>
          </p:cNvSpPr>
          <p:nvPr>
            <p:ph type="dt" sz="quarter" idx="1"/>
          </p:nvPr>
        </p:nvSpPr>
        <p:spPr>
          <a:noFill/>
        </p:spPr>
        <p:txBody>
          <a:bodyPr/>
          <a:lstStyle/>
          <a:p>
            <a:pPr defTabSz="906510"/>
            <a:fld id="{1B9DEE57-42FD-4A75-BC2D-525D52D71527}" type="datetime1">
              <a:rPr lang="en-US" smtClean="0"/>
              <a:pPr defTabSz="906510"/>
              <a:t>8/27/2010</a:t>
            </a:fld>
            <a:endParaRPr lang="en-US" dirty="0" smtClean="0"/>
          </a:p>
        </p:txBody>
      </p:sp>
      <p:sp>
        <p:nvSpPr>
          <p:cNvPr id="32772" name="Slide Number Placeholder 4"/>
          <p:cNvSpPr>
            <a:spLocks noGrp="1"/>
          </p:cNvSpPr>
          <p:nvPr>
            <p:ph type="sldNum" sz="quarter" idx="5"/>
          </p:nvPr>
        </p:nvSpPr>
        <p:spPr>
          <a:noFill/>
        </p:spPr>
        <p:txBody>
          <a:bodyPr/>
          <a:lstStyle/>
          <a:p>
            <a:pPr defTabSz="906510"/>
            <a:fld id="{88ED72E7-4861-41B3-BFEA-34D339EEF527}" type="slidenum">
              <a:rPr lang="en-US" smtClean="0"/>
              <a:pPr defTabSz="906510"/>
              <a:t>12</a:t>
            </a:fld>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4588" y="687388"/>
            <a:ext cx="4570412" cy="3427412"/>
          </a:xfrm>
          <a:ln/>
        </p:spPr>
      </p:sp>
      <p:sp>
        <p:nvSpPr>
          <p:cNvPr id="41987" name="Rectangle 3"/>
          <p:cNvSpPr>
            <a:spLocks noGrp="1" noChangeArrowheads="1"/>
          </p:cNvSpPr>
          <p:nvPr>
            <p:ph type="body" idx="1"/>
          </p:nvPr>
        </p:nvSpPr>
        <p:spPr>
          <a:noFill/>
          <a:ln/>
        </p:spPr>
        <p:txBody>
          <a:bodyPr/>
          <a:lstStyle/>
          <a:p>
            <a:endParaRPr lang="en-US" smtClean="0">
              <a:latin typeface="Arial" pitchFamily="34" charset="0"/>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734EBB-C112-496A-A348-A25CDB037FE3}"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en-US" smtClean="0"/>
          </a:p>
          <a:p>
            <a:endParaRPr lang="en-US" smtClean="0"/>
          </a:p>
        </p:txBody>
      </p:sp>
      <p:sp>
        <p:nvSpPr>
          <p:cNvPr id="31748" name="Date Placeholder 3"/>
          <p:cNvSpPr>
            <a:spLocks noGrp="1"/>
          </p:cNvSpPr>
          <p:nvPr>
            <p:ph type="dt" sz="quarter" idx="1"/>
          </p:nvPr>
        </p:nvSpPr>
        <p:spPr/>
        <p:txBody>
          <a:bodyPr/>
          <a:lstStyle/>
          <a:p>
            <a:pPr>
              <a:defRPr/>
            </a:pPr>
            <a:fld id="{4EB1B36A-8321-4899-9785-723F62EA021A}" type="datetime1">
              <a:rPr lang="en-US" smtClean="0">
                <a:ea typeface="MS PGothic" pitchFamily="34" charset="-128"/>
              </a:rPr>
              <a:pPr>
                <a:defRPr/>
              </a:pPr>
              <a:t>8/27/2010</a:t>
            </a:fld>
            <a:endParaRPr lang="en-US" smtClean="0">
              <a:ea typeface="MS PGothic" pitchFamily="34" charset="-128"/>
            </a:endParaRPr>
          </a:p>
        </p:txBody>
      </p:sp>
      <p:sp>
        <p:nvSpPr>
          <p:cNvPr id="31749" name="Slide Number Placeholder 4"/>
          <p:cNvSpPr>
            <a:spLocks noGrp="1"/>
          </p:cNvSpPr>
          <p:nvPr>
            <p:ph type="sldNum" sz="quarter" idx="5"/>
          </p:nvPr>
        </p:nvSpPr>
        <p:spPr/>
        <p:txBody>
          <a:bodyPr/>
          <a:lstStyle/>
          <a:p>
            <a:pPr>
              <a:defRPr/>
            </a:pPr>
            <a:fld id="{361EFF8C-8013-4466-8344-053F2C93B21C}" type="slidenum">
              <a:rPr lang="en-US" smtClean="0">
                <a:ea typeface="MS PGothic" pitchFamily="34" charset="-128"/>
              </a:rPr>
              <a:pPr>
                <a:defRPr/>
              </a:pPr>
              <a:t>20</a:t>
            </a:fld>
            <a:endParaRPr lang="en-US" smtClean="0">
              <a:ea typeface="MS PGothic"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CA" smtClean="0"/>
          </a:p>
        </p:txBody>
      </p:sp>
      <p:sp>
        <p:nvSpPr>
          <p:cNvPr id="38916" name="Date Placeholder 3"/>
          <p:cNvSpPr>
            <a:spLocks noGrp="1"/>
          </p:cNvSpPr>
          <p:nvPr>
            <p:ph type="dt" sz="quarter" idx="1"/>
          </p:nvPr>
        </p:nvSpPr>
        <p:spPr/>
        <p:txBody>
          <a:bodyPr/>
          <a:lstStyle/>
          <a:p>
            <a:pPr>
              <a:defRPr/>
            </a:pPr>
            <a:fld id="{675702D9-8EE5-4FCF-9166-2A7B5552355F}" type="datetime1">
              <a:rPr lang="en-US" smtClean="0">
                <a:ea typeface="MS PGothic" pitchFamily="34" charset="-128"/>
              </a:rPr>
              <a:pPr>
                <a:defRPr/>
              </a:pPr>
              <a:t>8/27/2010</a:t>
            </a:fld>
            <a:endParaRPr lang="en-US" smtClean="0">
              <a:ea typeface="MS PGothic" pitchFamily="34" charset="-128"/>
            </a:endParaRPr>
          </a:p>
        </p:txBody>
      </p:sp>
      <p:sp>
        <p:nvSpPr>
          <p:cNvPr id="38917" name="Slide Number Placeholder 4"/>
          <p:cNvSpPr>
            <a:spLocks noGrp="1"/>
          </p:cNvSpPr>
          <p:nvPr>
            <p:ph type="sldNum" sz="quarter" idx="5"/>
          </p:nvPr>
        </p:nvSpPr>
        <p:spPr/>
        <p:txBody>
          <a:bodyPr/>
          <a:lstStyle/>
          <a:p>
            <a:pPr>
              <a:defRPr/>
            </a:pPr>
            <a:fld id="{648927B9-DEEF-47F6-B1E2-E3B95C13A4FF}" type="slidenum">
              <a:rPr lang="en-US" smtClean="0">
                <a:ea typeface="MS PGothic" pitchFamily="34" charset="-128"/>
              </a:rPr>
              <a:pPr>
                <a:defRPr/>
              </a:pPr>
              <a:t>24</a:t>
            </a:fld>
            <a:endParaRPr lang="en-US" smtClean="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CA" smtClean="0"/>
          </a:p>
        </p:txBody>
      </p:sp>
      <p:sp>
        <p:nvSpPr>
          <p:cNvPr id="34820" name="Date Placeholder 3"/>
          <p:cNvSpPr>
            <a:spLocks noGrp="1"/>
          </p:cNvSpPr>
          <p:nvPr>
            <p:ph type="dt" sz="quarter" idx="1"/>
          </p:nvPr>
        </p:nvSpPr>
        <p:spPr>
          <a:noFill/>
        </p:spPr>
        <p:txBody>
          <a:bodyPr/>
          <a:lstStyle/>
          <a:p>
            <a:fld id="{6796554C-D0AC-4927-8A79-853070F45705}" type="datetime1">
              <a:rPr lang="en-US" smtClean="0">
                <a:ea typeface="MS PGothic" pitchFamily="34" charset="-128"/>
              </a:rPr>
              <a:pPr/>
              <a:t>8/27/2010</a:t>
            </a:fld>
            <a:endParaRPr lang="en-US" smtClean="0">
              <a:ea typeface="MS PGothic" pitchFamily="34" charset="-128"/>
            </a:endParaRPr>
          </a:p>
        </p:txBody>
      </p:sp>
      <p:sp>
        <p:nvSpPr>
          <p:cNvPr id="34821" name="Slide Number Placeholder 4"/>
          <p:cNvSpPr>
            <a:spLocks noGrp="1"/>
          </p:cNvSpPr>
          <p:nvPr>
            <p:ph type="sldNum" sz="quarter" idx="5"/>
          </p:nvPr>
        </p:nvSpPr>
        <p:spPr>
          <a:noFill/>
        </p:spPr>
        <p:txBody>
          <a:bodyPr/>
          <a:lstStyle/>
          <a:p>
            <a:fld id="{318B381D-04C5-430B-8B49-1BFAE69A804D}" type="slidenum">
              <a:rPr lang="en-US" smtClean="0">
                <a:ea typeface="MS PGothic" pitchFamily="34" charset="-128"/>
              </a:rPr>
              <a:pPr/>
              <a:t>26</a:t>
            </a:fld>
            <a:endParaRPr lang="en-US"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Date Placeholder 3"/>
          <p:cNvSpPr>
            <a:spLocks noGrp="1"/>
          </p:cNvSpPr>
          <p:nvPr>
            <p:ph type="dt" sz="quarter" idx="1"/>
          </p:nvPr>
        </p:nvSpPr>
        <p:spPr/>
        <p:txBody>
          <a:bodyPr/>
          <a:lstStyle/>
          <a:p>
            <a:pPr>
              <a:defRPr/>
            </a:pPr>
            <a:fld id="{2BC40F95-B0B4-452E-9285-BCEE6C4E4029}" type="datetime1">
              <a:rPr lang="en-US" smtClean="0">
                <a:ea typeface="MS PGothic" pitchFamily="34" charset="-128"/>
              </a:rPr>
              <a:pPr>
                <a:defRPr/>
              </a:pPr>
              <a:t>8/27/2010</a:t>
            </a:fld>
            <a:endParaRPr lang="en-US" smtClean="0">
              <a:ea typeface="MS PGothic" pitchFamily="34" charset="-128"/>
            </a:endParaRPr>
          </a:p>
        </p:txBody>
      </p:sp>
      <p:sp>
        <p:nvSpPr>
          <p:cNvPr id="31749" name="Slide Number Placeholder 4"/>
          <p:cNvSpPr>
            <a:spLocks noGrp="1"/>
          </p:cNvSpPr>
          <p:nvPr>
            <p:ph type="sldNum" sz="quarter" idx="5"/>
          </p:nvPr>
        </p:nvSpPr>
        <p:spPr/>
        <p:txBody>
          <a:bodyPr/>
          <a:lstStyle/>
          <a:p>
            <a:pPr>
              <a:defRPr/>
            </a:pPr>
            <a:fld id="{0F9732BC-D8F8-4D9A-A85B-A73EC08A2B97}" type="slidenum">
              <a:rPr lang="en-US" smtClean="0">
                <a:ea typeface="MS PGothic" pitchFamily="34" charset="-128"/>
              </a:rPr>
              <a:pPr>
                <a:defRPr/>
              </a:pPr>
              <a:t>2</a:t>
            </a:fld>
            <a:endParaRPr lang="en-US" smtClean="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CA" smtClean="0"/>
          </a:p>
        </p:txBody>
      </p:sp>
      <p:sp>
        <p:nvSpPr>
          <p:cNvPr id="32772" name="Date Placeholder 3"/>
          <p:cNvSpPr>
            <a:spLocks noGrp="1"/>
          </p:cNvSpPr>
          <p:nvPr>
            <p:ph type="dt" sz="quarter" idx="1"/>
          </p:nvPr>
        </p:nvSpPr>
        <p:spPr/>
        <p:txBody>
          <a:bodyPr/>
          <a:lstStyle/>
          <a:p>
            <a:pPr>
              <a:defRPr/>
            </a:pPr>
            <a:fld id="{050CBE5A-4B52-4B1F-8DB0-0F1DFDC4CFA4}" type="datetime1">
              <a:rPr lang="en-US" smtClean="0">
                <a:ea typeface="MS PGothic" pitchFamily="34" charset="-128"/>
              </a:rPr>
              <a:pPr>
                <a:defRPr/>
              </a:pPr>
              <a:t>8/27/2010</a:t>
            </a:fld>
            <a:endParaRPr lang="en-US" smtClean="0">
              <a:ea typeface="MS PGothic" pitchFamily="34" charset="-128"/>
            </a:endParaRPr>
          </a:p>
        </p:txBody>
      </p:sp>
      <p:sp>
        <p:nvSpPr>
          <p:cNvPr id="32773" name="Slide Number Placeholder 4"/>
          <p:cNvSpPr>
            <a:spLocks noGrp="1"/>
          </p:cNvSpPr>
          <p:nvPr>
            <p:ph type="sldNum" sz="quarter" idx="5"/>
          </p:nvPr>
        </p:nvSpPr>
        <p:spPr/>
        <p:txBody>
          <a:bodyPr/>
          <a:lstStyle/>
          <a:p>
            <a:pPr>
              <a:defRPr/>
            </a:pPr>
            <a:fld id="{7909056E-38EA-4C69-8F5A-4C5610D51714}" type="slidenum">
              <a:rPr lang="en-US" smtClean="0">
                <a:ea typeface="MS PGothic" pitchFamily="34" charset="-128"/>
              </a:rPr>
              <a:pPr>
                <a:defRPr/>
              </a:pPr>
              <a:t>4</a:t>
            </a:fld>
            <a:endParaRPr lang="en-US" smtClean="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7"/>
          <p:cNvSpPr txBox="1">
            <a:spLocks noGrp="1" noChangeArrowheads="1"/>
          </p:cNvSpPr>
          <p:nvPr/>
        </p:nvSpPr>
        <p:spPr bwMode="auto">
          <a:xfrm>
            <a:off x="3884354" y="8686156"/>
            <a:ext cx="2972108" cy="456233"/>
          </a:xfrm>
          <a:prstGeom prst="rect">
            <a:avLst/>
          </a:prstGeom>
          <a:noFill/>
          <a:ln w="9525">
            <a:noFill/>
            <a:miter lim="800000"/>
            <a:headEnd/>
            <a:tailEnd/>
          </a:ln>
        </p:spPr>
        <p:txBody>
          <a:bodyPr lIns="93023" tIns="46513" rIns="93023" bIns="46513" anchor="b"/>
          <a:lstStyle/>
          <a:p>
            <a:pPr algn="r" defTabSz="930275" fontAlgn="auto">
              <a:spcBef>
                <a:spcPts val="0"/>
              </a:spcBef>
              <a:spcAft>
                <a:spcPts val="0"/>
              </a:spcAft>
              <a:defRPr/>
            </a:pPr>
            <a:fld id="{7A7CF6DF-D820-41B6-A5DE-2DAF7DEBDBA4}" type="slidenum">
              <a:rPr lang="en-US" sz="1200">
                <a:solidFill>
                  <a:prstClr val="black"/>
                </a:solidFill>
                <a:latin typeface="Calibri"/>
                <a:ea typeface="MS PGothic" pitchFamily="34" charset="-128"/>
                <a:cs typeface="+mn-cs"/>
              </a:rPr>
              <a:pPr algn="r" defTabSz="930275" fontAlgn="auto">
                <a:spcBef>
                  <a:spcPts val="0"/>
                </a:spcBef>
                <a:spcAft>
                  <a:spcPts val="0"/>
                </a:spcAft>
                <a:defRPr/>
              </a:pPr>
              <a:t>8</a:t>
            </a:fld>
            <a:endParaRPr lang="en-US" sz="1200">
              <a:solidFill>
                <a:prstClr val="black"/>
              </a:solidFill>
              <a:latin typeface="Calibri"/>
              <a:ea typeface="MS PGothic" pitchFamily="34" charset="-128"/>
              <a:cs typeface="+mn-cs"/>
            </a:endParaRPr>
          </a:p>
        </p:txBody>
      </p:sp>
      <p:sp>
        <p:nvSpPr>
          <p:cNvPr id="40963" name="Rectangle 2"/>
          <p:cNvSpPr>
            <a:spLocks noGrp="1" noRot="1" noChangeAspect="1" noChangeArrowheads="1" noTextEdit="1"/>
          </p:cNvSpPr>
          <p:nvPr>
            <p:ph type="sldImg"/>
          </p:nvPr>
        </p:nvSpPr>
        <p:spPr>
          <a:xfrm>
            <a:off x="1143000" y="685800"/>
            <a:ext cx="4572000" cy="3429000"/>
          </a:xfrm>
          <a:ln/>
        </p:spPr>
      </p:sp>
      <p:sp>
        <p:nvSpPr>
          <p:cNvPr id="40964" name="Rectangle 3"/>
          <p:cNvSpPr>
            <a:spLocks noGrp="1" noChangeArrowheads="1"/>
          </p:cNvSpPr>
          <p:nvPr>
            <p:ph type="body" idx="1"/>
          </p:nvPr>
        </p:nvSpPr>
        <p:spPr>
          <a:xfrm>
            <a:off x="686109" y="4343077"/>
            <a:ext cx="5485785" cy="4115768"/>
          </a:xfrm>
          <a:noFill/>
          <a:ln/>
        </p:spPr>
        <p:txBody>
          <a:bodyPr lIns="93023" tIns="46513" rIns="93023" bIns="46513"/>
          <a:lstStyle/>
          <a:p>
            <a:endParaRPr lang="en-US" smtClean="0">
              <a:latin typeface="Arial" pitchFamily="34" charset="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C050F69-58E0-EE45-AFCE-10418980419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33796" name="Slide Number Placeholder 3"/>
          <p:cNvSpPr>
            <a:spLocks noGrp="1"/>
          </p:cNvSpPr>
          <p:nvPr>
            <p:ph type="sldNum" sz="quarter" idx="5"/>
          </p:nvPr>
        </p:nvSpPr>
        <p:spPr/>
        <p:txBody>
          <a:bodyPr/>
          <a:lstStyle/>
          <a:p>
            <a:pPr>
              <a:defRPr/>
            </a:pPr>
            <a:fld id="{3E414208-55E5-427B-BF1D-465F6A2C530F}" type="slidenum">
              <a:rPr lang="en-US" smtClean="0">
                <a:ea typeface="MS PGothic" pitchFamily="34" charset="-128"/>
              </a:rPr>
              <a:pPr>
                <a:defRPr/>
              </a:pPr>
              <a:t>10</a:t>
            </a:fld>
            <a:endParaRPr lang="en-US" smtClean="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p:spPr>
        <p:txBody>
          <a:bodyPr/>
          <a:lstStyle/>
          <a:p>
            <a:r>
              <a:rPr lang="en-US" b="1" dirty="0" smtClean="0">
                <a:ea typeface="MS PGothic"/>
              </a:rPr>
              <a:t>Key Points:</a:t>
            </a:r>
          </a:p>
          <a:p>
            <a:endParaRPr lang="en-US" dirty="0" smtClean="0">
              <a:ea typeface="MS PGothic"/>
            </a:endParaRPr>
          </a:p>
          <a:p>
            <a:pPr marL="218290" indent="-218290">
              <a:buFont typeface="Arial" pitchFamily="34" charset="0"/>
              <a:buChar char="•"/>
            </a:pPr>
            <a:r>
              <a:rPr lang="en-US" dirty="0" smtClean="0">
                <a:ea typeface="MS PGothic"/>
              </a:rPr>
              <a:t>The project is intended to support the </a:t>
            </a:r>
            <a:r>
              <a:rPr lang="en-US" b="1" u="sng" dirty="0" smtClean="0">
                <a:ea typeface="MS PGothic"/>
              </a:rPr>
              <a:t>ambulatory oncology clinical care community</a:t>
            </a:r>
            <a:r>
              <a:rPr lang="en-US" b="0" u="none" dirty="0" smtClean="0">
                <a:ea typeface="MS PGothic"/>
              </a:rPr>
              <a:t> through the delivery of key business capabilities</a:t>
            </a:r>
            <a:r>
              <a:rPr lang="en-US" dirty="0" smtClean="0">
                <a:ea typeface="MS PGothic"/>
              </a:rPr>
              <a:t>;</a:t>
            </a:r>
          </a:p>
          <a:p>
            <a:pPr marL="218290" indent="-218290">
              <a:buFont typeface="Arial" pitchFamily="34" charset="0"/>
              <a:buChar char="•"/>
            </a:pPr>
            <a:r>
              <a:rPr lang="en-US" dirty="0" smtClean="0">
                <a:ea typeface="MS PGothic"/>
              </a:rPr>
              <a:t>The vendor community (both open source and commercial)</a:t>
            </a:r>
            <a:r>
              <a:rPr lang="en-US" baseline="0" dirty="0" smtClean="0">
                <a:ea typeface="MS PGothic"/>
              </a:rPr>
              <a:t> </a:t>
            </a:r>
            <a:r>
              <a:rPr lang="en-US" dirty="0" smtClean="0">
                <a:ea typeface="MS PGothic"/>
              </a:rPr>
              <a:t>is a key part of this support;</a:t>
            </a:r>
          </a:p>
          <a:p>
            <a:pPr marL="218290" indent="-218290">
              <a:buFont typeface="Arial" pitchFamily="34" charset="0"/>
              <a:buChar char="•"/>
            </a:pPr>
            <a:r>
              <a:rPr lang="en-US" dirty="0" smtClean="0">
                <a:ea typeface="MS PGothic"/>
              </a:rPr>
              <a:t>The business capabilities are</a:t>
            </a:r>
            <a:r>
              <a:rPr lang="en-US" baseline="0" dirty="0" smtClean="0">
                <a:ea typeface="MS PGothic"/>
              </a:rPr>
              <a:t> intended to address ARRA/HITECH meaningful use requirements;</a:t>
            </a:r>
          </a:p>
          <a:p>
            <a:pPr marL="218290" indent="-218290">
              <a:buFont typeface="Arial" pitchFamily="34" charset="0"/>
              <a:buChar char="•"/>
            </a:pPr>
            <a:r>
              <a:rPr lang="en-US" baseline="0" dirty="0" smtClean="0">
                <a:ea typeface="MS PGothic"/>
              </a:rPr>
              <a:t>The deliverables will NOT be in the form of a monolithic software product but rather a series capabilities in a modular and configurable fashion;</a:t>
            </a:r>
          </a:p>
          <a:p>
            <a:pPr marL="218290" indent="-218290">
              <a:buFont typeface="Arial" pitchFamily="34" charset="0"/>
              <a:buChar char="•"/>
            </a:pPr>
            <a:r>
              <a:rPr lang="en-US" baseline="0" dirty="0" smtClean="0">
                <a:ea typeface="MS PGothic"/>
              </a:rPr>
              <a:t>Enabling integration is a key outcome sought through the delivery of specifications and software modules that can be used as follows - Vendors and implementers can:</a:t>
            </a:r>
          </a:p>
          <a:p>
            <a:pPr marL="654870" lvl="1" indent="-218290">
              <a:buFont typeface="Arial" pitchFamily="34" charset="0"/>
              <a:buChar char="•"/>
            </a:pPr>
            <a:r>
              <a:rPr lang="en-US" baseline="0" dirty="0" smtClean="0">
                <a:ea typeface="MS PGothic"/>
              </a:rPr>
              <a:t>Use the specifications to built compliant modules;</a:t>
            </a:r>
          </a:p>
          <a:p>
            <a:pPr marL="654870" lvl="1" indent="-218290">
              <a:buFont typeface="Arial" pitchFamily="34" charset="0"/>
              <a:buChar char="•"/>
            </a:pPr>
            <a:r>
              <a:rPr lang="en-US" baseline="0" dirty="0" smtClean="0">
                <a:ea typeface="MS PGothic"/>
              </a:rPr>
              <a:t>Use the software components to integrate these with existing software;</a:t>
            </a:r>
            <a:endParaRPr lang="en-US" dirty="0" smtClean="0">
              <a:ea typeface="MS PGothic"/>
            </a:endParaRPr>
          </a:p>
          <a:p>
            <a:endParaRPr lang="en-US" dirty="0" smtClean="0">
              <a:ea typeface="MS PGothic"/>
            </a:endParaRPr>
          </a:p>
          <a:p>
            <a:r>
              <a:rPr lang="en-US" b="1" dirty="0" smtClean="0">
                <a:ea typeface="MS PGothic"/>
              </a:rPr>
              <a:t>Potential</a:t>
            </a:r>
            <a:r>
              <a:rPr lang="en-US" b="1" baseline="0" dirty="0" smtClean="0">
                <a:ea typeface="MS PGothic"/>
              </a:rPr>
              <a:t> Presentation  Text:</a:t>
            </a:r>
          </a:p>
          <a:p>
            <a:endParaRPr lang="en-US" baseline="0" dirty="0" smtClean="0">
              <a:ea typeface="MS PGothic"/>
            </a:endParaRPr>
          </a:p>
          <a:p>
            <a:r>
              <a:rPr lang="en-US" baseline="0" dirty="0" smtClean="0">
                <a:ea typeface="MS PGothic"/>
              </a:rPr>
              <a:t>The caEHR project is primarily intended to support the ambulatory oncology clinical care environment both directly as well as through the vendors – both open source and commercial – that serve this community.   Rather than delivering a single monolithic software solution the project aims to deliver a series of key business capabilities that not only address the unique needs in the oncology sector but that also meet meaningful use requirements.   Specifically, the capabilities will,</a:t>
            </a:r>
          </a:p>
          <a:p>
            <a:endParaRPr lang="en-US" baseline="0" dirty="0" smtClean="0">
              <a:ea typeface="MS PGothic"/>
            </a:endParaRPr>
          </a:p>
          <a:p>
            <a:pPr marL="166749" indent="-166749">
              <a:spcBef>
                <a:spcPts val="286"/>
              </a:spcBef>
              <a:buClr>
                <a:srgbClr val="00AAF6"/>
              </a:buClr>
              <a:buFont typeface="Arial" pitchFamily="34" charset="0"/>
              <a:buChar char="•"/>
              <a:defRPr/>
            </a:pPr>
            <a:r>
              <a:rPr lang="en-US" sz="1100" dirty="0" smtClean="0">
                <a:cs typeface="Arial" charset="0"/>
              </a:rPr>
              <a:t>Be highly modular and configurable to address a wide range of clinical settings; </a:t>
            </a:r>
          </a:p>
          <a:p>
            <a:pPr marL="166749" indent="-166749">
              <a:spcBef>
                <a:spcPts val="286"/>
              </a:spcBef>
              <a:buClr>
                <a:srgbClr val="00AAF6"/>
              </a:buClr>
              <a:buFont typeface="Arial" pitchFamily="34" charset="0"/>
              <a:buChar char="•"/>
              <a:defRPr/>
            </a:pPr>
            <a:r>
              <a:rPr lang="en-US" sz="1100" dirty="0" smtClean="0">
                <a:cs typeface="Arial" charset="0"/>
              </a:rPr>
              <a:t>Position users for effective integration with other clinical, administrative and research systems;</a:t>
            </a:r>
          </a:p>
          <a:p>
            <a:pPr marL="166749" indent="-166749">
              <a:spcBef>
                <a:spcPts val="286"/>
              </a:spcBef>
              <a:buClr>
                <a:srgbClr val="00AAF6"/>
              </a:buClr>
              <a:buFont typeface="Arial" pitchFamily="34" charset="0"/>
              <a:buChar char="•"/>
              <a:defRPr/>
            </a:pPr>
            <a:r>
              <a:rPr lang="en-US" sz="1100" dirty="0" smtClean="0">
                <a:cs typeface="Arial" charset="0"/>
              </a:rPr>
              <a:t>Leverage existing HIT standards and extend these standards from an oncology perspective where appropriate; and</a:t>
            </a:r>
          </a:p>
          <a:p>
            <a:pPr marL="166749" indent="-166749">
              <a:spcBef>
                <a:spcPts val="286"/>
              </a:spcBef>
              <a:buClr>
                <a:srgbClr val="00AAF6"/>
              </a:buClr>
              <a:buFont typeface="Arial" pitchFamily="34" charset="0"/>
              <a:buChar char="•"/>
              <a:defRPr/>
            </a:pPr>
            <a:r>
              <a:rPr lang="en-US" sz="1100" dirty="0" smtClean="0">
                <a:cs typeface="Arial" charset="0"/>
              </a:rPr>
              <a:t>Be released with a full set of specifications that can be used by vendors and implementers to leverage all or portions of the caEHR deliverables.</a:t>
            </a:r>
          </a:p>
          <a:p>
            <a:endParaRPr lang="en-US" baseline="0" dirty="0" smtClean="0">
              <a:ea typeface="MS PGothic"/>
            </a:endParaRPr>
          </a:p>
          <a:p>
            <a:r>
              <a:rPr lang="en-US" dirty="0" smtClean="0">
                <a:ea typeface="MS PGothic"/>
              </a:rPr>
              <a:t>This</a:t>
            </a:r>
            <a:r>
              <a:rPr lang="en-US" baseline="0" dirty="0" smtClean="0">
                <a:ea typeface="MS PGothic"/>
              </a:rPr>
              <a:t> modular delivery of capabilities is intended to address three pragmatic project goals …</a:t>
            </a:r>
            <a:endParaRPr lang="en-US" dirty="0" smtClean="0">
              <a:ea typeface="MS PGothic"/>
            </a:endParaRPr>
          </a:p>
        </p:txBody>
      </p:sp>
      <p:sp>
        <p:nvSpPr>
          <p:cNvPr id="30723" name="Slide Number Placeholder 3"/>
          <p:cNvSpPr txBox="1">
            <a:spLocks noGrp="1"/>
          </p:cNvSpPr>
          <p:nvPr/>
        </p:nvSpPr>
        <p:spPr bwMode="auto">
          <a:xfrm>
            <a:off x="3884414" y="8684382"/>
            <a:ext cx="2972098" cy="458108"/>
          </a:xfrm>
          <a:prstGeom prst="rect">
            <a:avLst/>
          </a:prstGeom>
          <a:noFill/>
          <a:ln w="9525">
            <a:noFill/>
            <a:miter lim="800000"/>
            <a:headEnd/>
            <a:tailEnd/>
          </a:ln>
        </p:spPr>
        <p:txBody>
          <a:bodyPr lIns="90721" tIns="45361" rIns="90721" bIns="45361" anchor="b"/>
          <a:lstStyle/>
          <a:p>
            <a:pPr algn="r"/>
            <a:fld id="{F10F6BB7-781F-4CFE-AB17-C656CA1BE175}" type="slidenum">
              <a:rPr lang="en-US" sz="1100"/>
              <a:pPr algn="r"/>
              <a:t>11</a:t>
            </a:fld>
            <a:endParaRPr lang="en-US" sz="11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itle_slide_noba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pitchFamily="34" charset="0"/>
              </a:defRPr>
            </a:lvl1pPr>
          </a:lstStyle>
          <a:p>
            <a:r>
              <a:rPr lang="en-US"/>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Box 3"/>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8"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Box 4"/>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Box 4"/>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18" descr="Interior_slide"/>
          <p:cNvPicPr>
            <a:picLocks noChangeAspect="1" noChangeArrowheads="1"/>
          </p:cNvPicPr>
          <p:nvPr userDrawn="1"/>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11267" name="Rectangle 2"/>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68"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
        <p:nvSpPr>
          <p:cNvPr id="6" name="TextBox 5"/>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hf hdr="0" ftr="0" dt="0"/>
  <p:txStyles>
    <p:titleStyle>
      <a:lvl1pPr algn="l" rtl="0" eaLnBrk="0" fontAlgn="base" hangingPunct="0">
        <a:spcBef>
          <a:spcPct val="0"/>
        </a:spcBef>
        <a:spcAft>
          <a:spcPct val="0"/>
        </a:spcAft>
        <a:defRPr sz="2800" b="1">
          <a:solidFill>
            <a:srgbClr val="1C2674"/>
          </a:solidFill>
          <a:latin typeface="+mj-lt"/>
          <a:ea typeface="+mj-ea"/>
          <a:cs typeface="+mj-cs"/>
        </a:defRPr>
      </a:lvl1pPr>
      <a:lvl2pPr algn="l" rtl="0" eaLnBrk="0" fontAlgn="base" hangingPunct="0">
        <a:spcBef>
          <a:spcPct val="0"/>
        </a:spcBef>
        <a:spcAft>
          <a:spcPct val="0"/>
        </a:spcAft>
        <a:defRPr sz="2800" b="1">
          <a:solidFill>
            <a:srgbClr val="1C2674"/>
          </a:solidFill>
          <a:latin typeface="Arial" charset="0"/>
        </a:defRPr>
      </a:lvl2pPr>
      <a:lvl3pPr algn="l" rtl="0" eaLnBrk="0" fontAlgn="base" hangingPunct="0">
        <a:spcBef>
          <a:spcPct val="0"/>
        </a:spcBef>
        <a:spcAft>
          <a:spcPct val="0"/>
        </a:spcAft>
        <a:defRPr sz="2800" b="1">
          <a:solidFill>
            <a:srgbClr val="1C2674"/>
          </a:solidFill>
          <a:latin typeface="Arial" charset="0"/>
        </a:defRPr>
      </a:lvl3pPr>
      <a:lvl4pPr algn="l" rtl="0" eaLnBrk="0" fontAlgn="base" hangingPunct="0">
        <a:spcBef>
          <a:spcPct val="0"/>
        </a:spcBef>
        <a:spcAft>
          <a:spcPct val="0"/>
        </a:spcAft>
        <a:defRPr sz="2800" b="1">
          <a:solidFill>
            <a:srgbClr val="1C2674"/>
          </a:solidFill>
          <a:latin typeface="Arial" charset="0"/>
        </a:defRPr>
      </a:lvl4pPr>
      <a:lvl5pPr algn="l" rtl="0" eaLnBrk="0" fontAlgn="base" hangingPunct="0">
        <a:spcBef>
          <a:spcPct val="0"/>
        </a:spcBef>
        <a:spcAft>
          <a:spcPct val="0"/>
        </a:spcAft>
        <a:defRPr sz="2800" b="1">
          <a:solidFill>
            <a:srgbClr val="1C2674"/>
          </a:solidFill>
          <a:latin typeface="Arial" charset="0"/>
        </a:defRPr>
      </a:lvl5pPr>
      <a:lvl6pPr marL="457200" algn="l" rtl="0" fontAlgn="base">
        <a:spcBef>
          <a:spcPct val="0"/>
        </a:spcBef>
        <a:spcAft>
          <a:spcPct val="0"/>
        </a:spcAft>
        <a:defRPr sz="2800" b="1">
          <a:solidFill>
            <a:srgbClr val="1C2674"/>
          </a:solidFill>
          <a:latin typeface="Arial" charset="0"/>
        </a:defRPr>
      </a:lvl6pPr>
      <a:lvl7pPr marL="914400" algn="l" rtl="0" fontAlgn="base">
        <a:spcBef>
          <a:spcPct val="0"/>
        </a:spcBef>
        <a:spcAft>
          <a:spcPct val="0"/>
        </a:spcAft>
        <a:defRPr sz="2800" b="1">
          <a:solidFill>
            <a:srgbClr val="1C2674"/>
          </a:solidFill>
          <a:latin typeface="Arial" charset="0"/>
        </a:defRPr>
      </a:lvl7pPr>
      <a:lvl8pPr marL="1371600" algn="l" rtl="0" fontAlgn="base">
        <a:spcBef>
          <a:spcPct val="0"/>
        </a:spcBef>
        <a:spcAft>
          <a:spcPct val="0"/>
        </a:spcAft>
        <a:defRPr sz="2800" b="1">
          <a:solidFill>
            <a:srgbClr val="1C2674"/>
          </a:solidFill>
          <a:latin typeface="Arial" charset="0"/>
        </a:defRPr>
      </a:lvl8pPr>
      <a:lvl9pPr marL="1828800" algn="l" rtl="0" fontAlgn="base">
        <a:spcBef>
          <a:spcPct val="0"/>
        </a:spcBef>
        <a:spcAft>
          <a:spcPct val="0"/>
        </a:spcAft>
        <a:defRPr sz="2800" b="1">
          <a:solidFill>
            <a:srgbClr val="1C2674"/>
          </a:solidFill>
          <a:latin typeface="Arial" charset="0"/>
        </a:defRPr>
      </a:lvl9pPr>
    </p:titleStyle>
    <p:bodyStyle>
      <a:lvl1pPr marL="342900" indent="-342900" algn="l" rtl="0" eaLnBrk="0" fontAlgn="base" hangingPunct="0">
        <a:spcBef>
          <a:spcPct val="20000"/>
        </a:spcBef>
        <a:spcAft>
          <a:spcPct val="0"/>
        </a:spcAft>
        <a:buClr>
          <a:srgbClr val="00AAF6"/>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AAF6"/>
        </a:buClr>
        <a:buChar char="•"/>
        <a:defRPr sz="2800">
          <a:solidFill>
            <a:schemeClr val="tx1"/>
          </a:solidFill>
          <a:latin typeface="+mn-lt"/>
          <a:ea typeface="ＭＳ Ｐゴシック" pitchFamily="-108"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pitchFamily="-108"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pitchFamily="-108"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pitchFamily="-108"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Interior_slid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931295" y="6421260"/>
            <a:ext cx="609600" cy="369887"/>
          </a:xfrm>
          <a:prstGeom prst="rect">
            <a:avLst/>
          </a:prstGeom>
          <a:noFill/>
        </p:spPr>
        <p:txBody>
          <a:bodyPr>
            <a:prstTxWarp prst="textNoShape">
              <a:avLst/>
            </a:prstTxWarp>
            <a:spAutoFit/>
          </a:bodyPr>
          <a:lstStyle/>
          <a:p>
            <a:pPr algn="ctr"/>
            <a:fld id="{81A52FA1-014B-024E-B432-4E72D62418DB}" type="slidenum">
              <a:rPr lang="en-US"/>
              <a:pPr algn="ctr"/>
              <a:t>‹#›</a:t>
            </a:fld>
            <a:endParaRPr lang="en-US" dirty="0"/>
          </a:p>
        </p:txBody>
      </p:sp>
      <p:sp>
        <p:nvSpPr>
          <p:cNvPr id="9" name="Date Placeholder 3"/>
          <p:cNvSpPr>
            <a:spLocks noGrp="1"/>
          </p:cNvSpPr>
          <p:nvPr>
            <p:ph type="dt" sz="half" idx="2"/>
          </p:nvPr>
        </p:nvSpPr>
        <p:spPr>
          <a:xfrm>
            <a:off x="457200" y="6356350"/>
            <a:ext cx="2133600" cy="365125"/>
          </a:xfrm>
          <a:prstGeom prst="rect">
            <a:avLst/>
          </a:prstGeom>
        </p:spPr>
        <p:txBody>
          <a:bodyPr/>
          <a:lstStyle>
            <a:lvl1pPr>
              <a:defRPr/>
            </a:lvl1pPr>
          </a:lstStyle>
          <a:p>
            <a:pPr>
              <a:defRPr/>
            </a:pPr>
            <a:fld id="{B16A9778-459F-4EC4-A814-50F860D05BC1}" type="datetime3">
              <a:rPr lang="en-US"/>
              <a:pPr>
                <a:defRPr/>
              </a:pPr>
              <a:t>27 August 2010</a:t>
            </a:fld>
            <a:endParaRPr lang="en-US"/>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2800" b="1">
          <a:solidFill>
            <a:srgbClr val="1C2674"/>
          </a:solidFill>
          <a:latin typeface="+mj-lt"/>
          <a:ea typeface="ＭＳ Ｐゴシック" pitchFamily="-65" charset="-128"/>
          <a:cs typeface="ＭＳ Ｐゴシック" pitchFamily="-65" charset="-128"/>
        </a:defRPr>
      </a:lvl1pPr>
      <a:lvl2pPr algn="l" rtl="0" eaLnBrk="0" fontAlgn="base" hangingPunct="0">
        <a:spcBef>
          <a:spcPct val="0"/>
        </a:spcBef>
        <a:spcAft>
          <a:spcPct val="0"/>
        </a:spcAft>
        <a:defRPr sz="2800" b="1">
          <a:solidFill>
            <a:srgbClr val="1C2674"/>
          </a:solidFill>
          <a:latin typeface="Arial" charset="0"/>
          <a:ea typeface="ＭＳ Ｐゴシック" pitchFamily="-65" charset="-128"/>
          <a:cs typeface="ＭＳ Ｐゴシック" pitchFamily="-65" charset="-128"/>
        </a:defRPr>
      </a:lvl2pPr>
      <a:lvl3pPr algn="l" rtl="0" eaLnBrk="0" fontAlgn="base" hangingPunct="0">
        <a:spcBef>
          <a:spcPct val="0"/>
        </a:spcBef>
        <a:spcAft>
          <a:spcPct val="0"/>
        </a:spcAft>
        <a:defRPr sz="2800" b="1">
          <a:solidFill>
            <a:srgbClr val="1C2674"/>
          </a:solidFill>
          <a:latin typeface="Arial" charset="0"/>
          <a:ea typeface="ＭＳ Ｐゴシック" pitchFamily="-65" charset="-128"/>
          <a:cs typeface="ＭＳ Ｐゴシック" pitchFamily="-65" charset="-128"/>
        </a:defRPr>
      </a:lvl3pPr>
      <a:lvl4pPr algn="l" rtl="0" eaLnBrk="0" fontAlgn="base" hangingPunct="0">
        <a:spcBef>
          <a:spcPct val="0"/>
        </a:spcBef>
        <a:spcAft>
          <a:spcPct val="0"/>
        </a:spcAft>
        <a:defRPr sz="2800" b="1">
          <a:solidFill>
            <a:srgbClr val="1C2674"/>
          </a:solidFill>
          <a:latin typeface="Arial" charset="0"/>
          <a:ea typeface="ＭＳ Ｐゴシック" pitchFamily="-65" charset="-128"/>
          <a:cs typeface="ＭＳ Ｐゴシック" pitchFamily="-65" charset="-128"/>
        </a:defRPr>
      </a:lvl4pPr>
      <a:lvl5pPr algn="l" rtl="0" eaLnBrk="0" fontAlgn="base" hangingPunct="0">
        <a:spcBef>
          <a:spcPct val="0"/>
        </a:spcBef>
        <a:spcAft>
          <a:spcPct val="0"/>
        </a:spcAft>
        <a:defRPr sz="2800" b="1">
          <a:solidFill>
            <a:srgbClr val="1C2674"/>
          </a:solidFill>
          <a:latin typeface="Arial" charset="0"/>
          <a:ea typeface="ＭＳ Ｐゴシック" pitchFamily="-65" charset="-128"/>
          <a:cs typeface="ＭＳ Ｐゴシック" pitchFamily="-65" charset="-128"/>
        </a:defRPr>
      </a:lvl5pPr>
      <a:lvl6pPr marL="457200" algn="l" rtl="0" fontAlgn="base">
        <a:spcBef>
          <a:spcPct val="0"/>
        </a:spcBef>
        <a:spcAft>
          <a:spcPct val="0"/>
        </a:spcAft>
        <a:defRPr sz="2800" b="1">
          <a:solidFill>
            <a:srgbClr val="1C2674"/>
          </a:solidFill>
          <a:latin typeface="Arial" charset="0"/>
        </a:defRPr>
      </a:lvl6pPr>
      <a:lvl7pPr marL="914400" algn="l" rtl="0" fontAlgn="base">
        <a:spcBef>
          <a:spcPct val="0"/>
        </a:spcBef>
        <a:spcAft>
          <a:spcPct val="0"/>
        </a:spcAft>
        <a:defRPr sz="2800" b="1">
          <a:solidFill>
            <a:srgbClr val="1C2674"/>
          </a:solidFill>
          <a:latin typeface="Arial" charset="0"/>
        </a:defRPr>
      </a:lvl7pPr>
      <a:lvl8pPr marL="1371600" algn="l" rtl="0" fontAlgn="base">
        <a:spcBef>
          <a:spcPct val="0"/>
        </a:spcBef>
        <a:spcAft>
          <a:spcPct val="0"/>
        </a:spcAft>
        <a:defRPr sz="2800" b="1">
          <a:solidFill>
            <a:srgbClr val="1C2674"/>
          </a:solidFill>
          <a:latin typeface="Arial" charset="0"/>
        </a:defRPr>
      </a:lvl8pPr>
      <a:lvl9pPr marL="1828800" algn="l" rtl="0" fontAlgn="base">
        <a:spcBef>
          <a:spcPct val="0"/>
        </a:spcBef>
        <a:spcAft>
          <a:spcPct val="0"/>
        </a:spcAft>
        <a:defRPr sz="2800" b="1">
          <a:solidFill>
            <a:srgbClr val="1C2674"/>
          </a:solidFill>
          <a:latin typeface="Arial" charset="0"/>
        </a:defRPr>
      </a:lvl9pPr>
    </p:titleStyle>
    <p:bodyStyle>
      <a:lvl1pPr marL="342900" indent="-342900" algn="l" rtl="0" eaLnBrk="0" fontAlgn="base" hangingPunct="0">
        <a:spcBef>
          <a:spcPct val="0"/>
        </a:spcBef>
        <a:spcAft>
          <a:spcPct val="0"/>
        </a:spcAft>
        <a:buClr>
          <a:srgbClr val="00AAF6"/>
        </a:buClr>
        <a:buChar char="•"/>
        <a:defRPr sz="2000" b="1">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lnSpc>
          <a:spcPct val="80000"/>
        </a:lnSpc>
        <a:spcBef>
          <a:spcPct val="20000"/>
        </a:spcBef>
        <a:spcAft>
          <a:spcPct val="0"/>
        </a:spcAft>
        <a:buClr>
          <a:srgbClr val="00AAF6"/>
        </a:buClr>
        <a:buChar char="•"/>
        <a:defRPr sz="1400">
          <a:solidFill>
            <a:schemeClr val="tx1"/>
          </a:solidFill>
          <a:latin typeface="+mn-lt"/>
        </a:defRPr>
      </a:lvl6pPr>
      <a:lvl7pPr marL="2971800" indent="-228600" algn="l" rtl="0" fontAlgn="base">
        <a:lnSpc>
          <a:spcPct val="80000"/>
        </a:lnSpc>
        <a:spcBef>
          <a:spcPct val="20000"/>
        </a:spcBef>
        <a:spcAft>
          <a:spcPct val="0"/>
        </a:spcAft>
        <a:buClr>
          <a:srgbClr val="00AAF6"/>
        </a:buClr>
        <a:buChar char="•"/>
        <a:defRPr sz="1400">
          <a:solidFill>
            <a:schemeClr val="tx1"/>
          </a:solidFill>
          <a:latin typeface="+mn-lt"/>
        </a:defRPr>
      </a:lvl7pPr>
      <a:lvl8pPr marL="3429000" indent="-228600" algn="l" rtl="0" fontAlgn="base">
        <a:lnSpc>
          <a:spcPct val="80000"/>
        </a:lnSpc>
        <a:spcBef>
          <a:spcPct val="20000"/>
        </a:spcBef>
        <a:spcAft>
          <a:spcPct val="0"/>
        </a:spcAft>
        <a:buClr>
          <a:srgbClr val="00AAF6"/>
        </a:buClr>
        <a:buChar char="•"/>
        <a:defRPr sz="1400">
          <a:solidFill>
            <a:schemeClr val="tx1"/>
          </a:solidFill>
          <a:latin typeface="+mn-lt"/>
        </a:defRPr>
      </a:lvl8pPr>
      <a:lvl9pPr marL="3886200" indent="-228600" algn="l" rtl="0" fontAlgn="base">
        <a:lnSpc>
          <a:spcPct val="80000"/>
        </a:lnSpc>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3400" b="1" dirty="0" smtClean="0">
                <a:latin typeface="Arial" charset="0"/>
              </a:rPr>
              <a:t>NCI </a:t>
            </a:r>
            <a:r>
              <a:rPr lang="en-US" sz="3400" b="1" dirty="0" err="1" smtClean="0">
                <a:latin typeface="Arial" charset="0"/>
              </a:rPr>
              <a:t>caBIG</a:t>
            </a:r>
            <a:r>
              <a:rPr lang="en-US" sz="3400" b="1" dirty="0" smtClean="0">
                <a:latin typeface="Arial" charset="0"/>
              </a:rPr>
              <a:t/>
            </a:r>
            <a:br>
              <a:rPr lang="en-US" sz="3400" b="1" dirty="0" smtClean="0">
                <a:latin typeface="Arial" charset="0"/>
              </a:rPr>
            </a:br>
            <a:r>
              <a:rPr lang="en-US" sz="3400" b="1" dirty="0" smtClean="0">
                <a:latin typeface="Arial" charset="0"/>
              </a:rPr>
              <a:t>Project Update</a:t>
            </a:r>
            <a:r>
              <a:rPr lang="en-US" sz="2000" dirty="0" smtClean="0">
                <a:latin typeface="Arial Black" pitchFamily="34" charset="0"/>
              </a:rPr>
              <a:t/>
            </a:r>
            <a:br>
              <a:rPr lang="en-US" sz="2000" dirty="0" smtClean="0">
                <a:latin typeface="Arial Black" pitchFamily="34" charset="0"/>
              </a:rPr>
            </a:br>
            <a:r>
              <a:rPr lang="en-US" sz="1800" dirty="0" smtClean="0">
                <a:latin typeface="Arial Black" pitchFamily="34" charset="0"/>
              </a:rPr>
              <a:t/>
            </a:r>
            <a:br>
              <a:rPr lang="en-US" sz="1800" dirty="0" smtClean="0">
                <a:latin typeface="Arial Black" pitchFamily="34" charset="0"/>
              </a:rPr>
            </a:br>
            <a:r>
              <a:rPr lang="en-US" sz="1800" dirty="0" smtClean="0">
                <a:latin typeface="Arial Black" pitchFamily="34" charset="0"/>
              </a:rPr>
              <a:t>as of</a:t>
            </a:r>
            <a:br>
              <a:rPr lang="en-US" sz="1800" dirty="0" smtClean="0">
                <a:latin typeface="Arial Black" pitchFamily="34" charset="0"/>
              </a:rPr>
            </a:br>
            <a:r>
              <a:rPr lang="en-US" sz="1800" dirty="0" smtClean="0">
                <a:latin typeface="Arial Black" pitchFamily="34" charset="0"/>
              </a:rPr>
              <a:t>Friday August </a:t>
            </a:r>
            <a:r>
              <a:rPr lang="en-US" sz="1800" dirty="0" smtClean="0">
                <a:latin typeface="Arial Black" pitchFamily="34" charset="0"/>
              </a:rPr>
              <a:t>27, </a:t>
            </a:r>
            <a:r>
              <a:rPr lang="en-US" sz="1800" dirty="0" smtClean="0">
                <a:latin typeface="Arial Black" pitchFamily="34" charset="0"/>
              </a:rPr>
              <a:t>2010</a:t>
            </a:r>
            <a:endParaRPr lang="en-US" dirty="0" smtClean="0">
              <a:latin typeface="Arial Black" pitchFamily="34" charset="0"/>
            </a:endParaRPr>
          </a:p>
        </p:txBody>
      </p:sp>
      <p:sp>
        <p:nvSpPr>
          <p:cNvPr id="3" name="Subtitle 2"/>
          <p:cNvSpPr>
            <a:spLocks noGrp="1"/>
          </p:cNvSpPr>
          <p:nvPr>
            <p:ph type="subTitle" idx="1"/>
          </p:nvPr>
        </p:nvSpPr>
        <p:spPr>
          <a:xfrm>
            <a:off x="4495800" y="4191000"/>
            <a:ext cx="4191000" cy="457200"/>
          </a:xfrm>
        </p:spPr>
        <p:txBody>
          <a:bodyPr/>
          <a:lstStyle/>
          <a:p>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Project Sponsor</a:t>
            </a:r>
            <a:br>
              <a:rPr lang="en-US" dirty="0" smtClean="0">
                <a:latin typeface="Arial Black" pitchFamily="34" charset="0"/>
              </a:rPr>
            </a:br>
            <a:r>
              <a:rPr lang="en-US" dirty="0" smtClean="0">
                <a:latin typeface="Arial Black" pitchFamily="34" charset="0"/>
              </a:rPr>
              <a:t>Caterina E.M. Lasome, PhD, MBA, </a:t>
            </a:r>
            <a:br>
              <a:rPr lang="en-US" dirty="0" smtClean="0">
                <a:latin typeface="Arial Black" pitchFamily="34" charset="0"/>
              </a:rPr>
            </a:br>
            <a:r>
              <a:rPr lang="en-US" dirty="0" smtClean="0">
                <a:latin typeface="Arial Black" pitchFamily="34" charset="0"/>
              </a:rPr>
              <a:t>RN, CPHIMS</a:t>
            </a:r>
            <a:br>
              <a:rPr lang="en-US" dirty="0" smtClean="0">
                <a:latin typeface="Arial Black" pitchFamily="34" charset="0"/>
              </a:rPr>
            </a:br>
            <a:r>
              <a:rPr lang="en-US" dirty="0" smtClean="0">
                <a:latin typeface="Arial Black" pitchFamily="34" charset="0"/>
              </a:rPr>
              <a:t>Chief Operating Officer</a:t>
            </a:r>
            <a:br>
              <a:rPr lang="en-US" dirty="0" smtClean="0">
                <a:latin typeface="Arial Black" pitchFamily="34" charset="0"/>
              </a:rPr>
            </a:br>
            <a:r>
              <a:rPr lang="en-US" dirty="0" smtClean="0">
                <a:latin typeface="Arial Black" pitchFamily="34" charset="0"/>
              </a:rPr>
              <a:t>National Cancer Institute</a:t>
            </a:r>
            <a:br>
              <a:rPr lang="en-US" dirty="0" smtClean="0">
                <a:latin typeface="Arial Black" pitchFamily="34" charset="0"/>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Information islands:&#10;1. Healthcare Delivery / Patient Care&#10;2. Clinical Research Environment&#10;3. Regulatory Reporting Environment"/>
          <p:cNvPicPr>
            <a:picLocks noChangeAspect="1" noChangeArrowheads="1"/>
          </p:cNvPicPr>
          <p:nvPr/>
        </p:nvPicPr>
        <p:blipFill>
          <a:blip r:embed="rId3" cstate="print"/>
          <a:srcRect/>
          <a:stretch>
            <a:fillRect/>
          </a:stretch>
        </p:blipFill>
        <p:spPr bwMode="auto">
          <a:xfrm>
            <a:off x="4833938" y="1219200"/>
            <a:ext cx="3471862" cy="2419350"/>
          </a:xfrm>
          <a:prstGeom prst="rect">
            <a:avLst/>
          </a:prstGeom>
          <a:noFill/>
          <a:ln w="9525">
            <a:noFill/>
            <a:miter lim="800000"/>
            <a:headEnd/>
            <a:tailEnd/>
          </a:ln>
        </p:spPr>
      </p:pic>
      <p:sp>
        <p:nvSpPr>
          <p:cNvPr id="26627" name="Title 1"/>
          <p:cNvSpPr>
            <a:spLocks noGrp="1"/>
          </p:cNvSpPr>
          <p:nvPr>
            <p:ph type="title"/>
          </p:nvPr>
        </p:nvSpPr>
        <p:spPr/>
        <p:txBody>
          <a:bodyPr/>
          <a:lstStyle/>
          <a:p>
            <a:r>
              <a:rPr lang="en-US" dirty="0" smtClean="0">
                <a:latin typeface="Arial" charset="0"/>
                <a:cs typeface="Arial" charset="0"/>
              </a:rPr>
              <a:t>Business Problem &amp; Opportunity</a:t>
            </a:r>
          </a:p>
        </p:txBody>
      </p:sp>
      <p:sp>
        <p:nvSpPr>
          <p:cNvPr id="26628" name="Content Placeholder 2"/>
          <p:cNvSpPr>
            <a:spLocks noGrp="1"/>
          </p:cNvSpPr>
          <p:nvPr>
            <p:ph idx="1"/>
          </p:nvPr>
        </p:nvSpPr>
        <p:spPr/>
        <p:txBody>
          <a:bodyPr/>
          <a:lstStyle/>
          <a:p>
            <a:pPr marL="174625" indent="-174625">
              <a:spcBef>
                <a:spcPts val="300"/>
              </a:spcBef>
            </a:pPr>
            <a:r>
              <a:rPr lang="en-US" sz="1400" dirty="0" smtClean="0"/>
              <a:t>System Wide Challenges</a:t>
            </a:r>
          </a:p>
          <a:p>
            <a:pPr marL="574675" lvl="1" indent="-174625">
              <a:spcBef>
                <a:spcPts val="300"/>
              </a:spcBef>
            </a:pPr>
            <a:r>
              <a:rPr lang="en-US" sz="1400" dirty="0" smtClean="0"/>
              <a:t>Isolated information “islands”</a:t>
            </a:r>
          </a:p>
          <a:p>
            <a:pPr marL="574675" lvl="1" indent="-174625">
              <a:spcBef>
                <a:spcPts val="300"/>
              </a:spcBef>
            </a:pPr>
            <a:r>
              <a:rPr lang="en-US" sz="1400" dirty="0" err="1" smtClean="0"/>
              <a:t>Siloed</a:t>
            </a:r>
            <a:r>
              <a:rPr lang="en-US" sz="1400" dirty="0" smtClean="0"/>
              <a:t> health information infrastructure</a:t>
            </a:r>
          </a:p>
          <a:p>
            <a:pPr marL="574675" lvl="1" indent="-174625">
              <a:spcBef>
                <a:spcPts val="300"/>
              </a:spcBef>
            </a:pPr>
            <a:r>
              <a:rPr lang="en-US" sz="1400" dirty="0" smtClean="0"/>
              <a:t>Significant expectations for increased use</a:t>
            </a:r>
            <a:br>
              <a:rPr lang="en-US" sz="1400" dirty="0" smtClean="0"/>
            </a:br>
            <a:r>
              <a:rPr lang="en-US" sz="1400" dirty="0" smtClean="0"/>
              <a:t>of health record technology through HITECH Act </a:t>
            </a:r>
            <a:br>
              <a:rPr lang="en-US" sz="1400" dirty="0" smtClean="0"/>
            </a:br>
            <a:r>
              <a:rPr lang="en-US" sz="1400" dirty="0" smtClean="0"/>
              <a:t>stage 1, 2, and 3 targets and ensuing standards</a:t>
            </a:r>
          </a:p>
          <a:p>
            <a:pPr marL="574675" lvl="1" indent="-174625">
              <a:spcBef>
                <a:spcPts val="300"/>
              </a:spcBef>
            </a:pPr>
            <a:r>
              <a:rPr lang="en-US" sz="1400" dirty="0" smtClean="0"/>
              <a:t>A need for more modular, interoperable software</a:t>
            </a:r>
            <a:br>
              <a:rPr lang="en-US" sz="1400" dirty="0" smtClean="0"/>
            </a:br>
            <a:r>
              <a:rPr lang="en-US" sz="1400" dirty="0" smtClean="0"/>
              <a:t>solutions to meet the needs of diverse clinical settings</a:t>
            </a:r>
          </a:p>
          <a:p>
            <a:pPr marL="574675" lvl="1" indent="-174625">
              <a:spcBef>
                <a:spcPts val="300"/>
              </a:spcBef>
            </a:pPr>
            <a:endParaRPr lang="en-US" sz="1400" dirty="0" smtClean="0"/>
          </a:p>
          <a:p>
            <a:pPr marL="174625" indent="-174625">
              <a:spcBef>
                <a:spcPts val="300"/>
              </a:spcBef>
            </a:pPr>
            <a:r>
              <a:rPr lang="en-US" sz="1400" dirty="0" smtClean="0"/>
              <a:t>Ambulatory Oncology Sector Challenges</a:t>
            </a:r>
          </a:p>
          <a:p>
            <a:pPr marL="574675" lvl="1" indent="-174625">
              <a:spcBef>
                <a:spcPts val="300"/>
              </a:spcBef>
            </a:pPr>
            <a:r>
              <a:rPr lang="en-US" sz="1400" dirty="0" smtClean="0"/>
              <a:t>Limited availability of EHR solutions focused on the unique needs of the ambulatory oncology sector and ready for the emerging demands of 21</a:t>
            </a:r>
            <a:r>
              <a:rPr lang="en-US" sz="1400" baseline="30000" dirty="0" smtClean="0"/>
              <a:t>st</a:t>
            </a:r>
            <a:r>
              <a:rPr lang="en-US" sz="1400" dirty="0" smtClean="0"/>
              <a:t> century biomedicine</a:t>
            </a:r>
          </a:p>
          <a:p>
            <a:pPr marL="174625" indent="-174625">
              <a:spcBef>
                <a:spcPts val="300"/>
              </a:spcBef>
            </a:pPr>
            <a:endParaRPr lang="en-US" sz="1400" dirty="0" smtClean="0"/>
          </a:p>
          <a:p>
            <a:pPr marL="174625" indent="-174625">
              <a:spcBef>
                <a:spcPts val="300"/>
              </a:spcBef>
            </a:pPr>
            <a:r>
              <a:rPr lang="en-US" sz="1400" dirty="0" smtClean="0"/>
              <a:t>Go-Forward Opportunities</a:t>
            </a:r>
          </a:p>
          <a:p>
            <a:pPr marL="574675" lvl="1" indent="-174625">
              <a:spcBef>
                <a:spcPts val="300"/>
              </a:spcBef>
            </a:pPr>
            <a:r>
              <a:rPr lang="en-US" sz="1400" dirty="0" smtClean="0"/>
              <a:t>Significant progress from ASCO &amp; NCI collaborative efforts to document clear ambulatory oncology EHR functional requirements</a:t>
            </a:r>
          </a:p>
          <a:p>
            <a:pPr marL="574675" lvl="1" indent="-174625">
              <a:spcBef>
                <a:spcPts val="300"/>
              </a:spcBef>
            </a:pPr>
            <a:r>
              <a:rPr lang="en-US" sz="1400" dirty="0" smtClean="0"/>
              <a:t>ARRA funding to address technology gaps</a:t>
            </a:r>
          </a:p>
          <a:p>
            <a:pPr marL="574675" lvl="1" indent="-174625">
              <a:spcBef>
                <a:spcPts val="300"/>
              </a:spcBef>
            </a:pPr>
            <a:r>
              <a:rPr lang="en-US" sz="1400" dirty="0" smtClean="0"/>
              <a:t>A willing array of NCI Community Cancer Centers Program (NCCCP)  implementation partners</a:t>
            </a:r>
          </a:p>
          <a:p>
            <a:pPr marL="574675" lvl="1" indent="-174625">
              <a:spcBef>
                <a:spcPts val="300"/>
              </a:spcBef>
            </a:pPr>
            <a:endParaRPr lang="en-US" sz="1400" dirty="0" smtClean="0"/>
          </a:p>
          <a:p>
            <a:pPr marL="574675" lvl="1" indent="-174625">
              <a:spcBef>
                <a:spcPts val="300"/>
              </a:spcBef>
            </a:pPr>
            <a:endParaRPr lang="en-US" sz="1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rtlCol="0">
            <a:normAutofit fontScale="90000"/>
          </a:bodyPr>
          <a:lstStyle/>
          <a:p>
            <a:pPr fontAlgn="auto">
              <a:spcAft>
                <a:spcPts val="0"/>
              </a:spcAft>
              <a:defRPr/>
            </a:pPr>
            <a:r>
              <a:rPr dirty="0"/>
              <a:t/>
            </a:r>
            <a:br>
              <a:rPr dirty="0"/>
            </a:br>
            <a:r>
              <a:rPr lang="en-US" sz="3600" dirty="0" smtClean="0"/>
              <a:t>Clinical Information Suite</a:t>
            </a:r>
            <a:r>
              <a:rPr sz="3600" dirty="0" smtClean="0"/>
              <a:t> Project</a:t>
            </a:r>
            <a:r>
              <a:rPr lang="en-US" sz="3600" dirty="0" smtClean="0"/>
              <a:t> Purpose</a:t>
            </a:r>
            <a:r>
              <a:rPr sz="3600" dirty="0" smtClean="0"/>
              <a:t> </a:t>
            </a:r>
            <a:r>
              <a:rPr sz="3600" dirty="0"/>
              <a:t/>
            </a:r>
            <a:br>
              <a:rPr sz="3600" dirty="0"/>
            </a:br>
            <a:endParaRPr sz="3600" dirty="0"/>
          </a:p>
        </p:txBody>
      </p:sp>
      <p:sp>
        <p:nvSpPr>
          <p:cNvPr id="29698" name="Content Placeholder 2"/>
          <p:cNvSpPr>
            <a:spLocks noGrp="1"/>
          </p:cNvSpPr>
          <p:nvPr>
            <p:ph sz="half" idx="1"/>
          </p:nvPr>
        </p:nvSpPr>
        <p:spPr>
          <a:xfrm>
            <a:off x="304800" y="1371600"/>
            <a:ext cx="6106633" cy="2658140"/>
          </a:xfrm>
        </p:spPr>
        <p:txBody>
          <a:bodyPr/>
          <a:lstStyle/>
          <a:p>
            <a:pPr marL="0" indent="0">
              <a:spcBef>
                <a:spcPts val="300"/>
              </a:spcBef>
              <a:buFont typeface="Arial" charset="0"/>
              <a:buNone/>
            </a:pPr>
            <a:r>
              <a:rPr lang="en-US" sz="1800" dirty="0" smtClean="0"/>
              <a:t>To support the ambulatory oncology clinical care and engage software vendor communities (open source and commercial) by delivering a series of business capability services that address the unique needs of the ambulatory oncology sector while meeting the ARRA/HITECH meaningful use requirements. </a:t>
            </a:r>
          </a:p>
          <a:p>
            <a:pPr marL="0" indent="0">
              <a:spcBef>
                <a:spcPts val="300"/>
              </a:spcBef>
              <a:buFont typeface="Arial" charset="0"/>
              <a:buNone/>
            </a:pPr>
            <a:endParaRPr lang="en-US" sz="1800" dirty="0" smtClean="0"/>
          </a:p>
          <a:p>
            <a:pPr marL="0" indent="0">
              <a:spcBef>
                <a:spcPts val="300"/>
              </a:spcBef>
              <a:buFont typeface="Arial" charset="0"/>
              <a:buNone/>
            </a:pPr>
            <a:r>
              <a:rPr lang="en-US" sz="1800" dirty="0" smtClean="0"/>
              <a:t>These capabilities will:  </a:t>
            </a:r>
          </a:p>
        </p:txBody>
      </p:sp>
      <p:sp>
        <p:nvSpPr>
          <p:cNvPr id="8" name="Content Placeholder 7"/>
          <p:cNvSpPr>
            <a:spLocks noGrp="1"/>
          </p:cNvSpPr>
          <p:nvPr>
            <p:ph sz="half" idx="2"/>
          </p:nvPr>
        </p:nvSpPr>
        <p:spPr>
          <a:xfrm>
            <a:off x="2721935" y="3742660"/>
            <a:ext cx="6156251" cy="2581940"/>
          </a:xfrm>
        </p:spPr>
        <p:txBody>
          <a:bodyPr/>
          <a:lstStyle/>
          <a:p>
            <a:pPr marL="174625" indent="-174625">
              <a:spcBef>
                <a:spcPts val="300"/>
              </a:spcBef>
              <a:buFont typeface="Arial" pitchFamily="34" charset="0"/>
              <a:buChar char="•"/>
              <a:defRPr/>
            </a:pPr>
            <a:r>
              <a:rPr lang="en-US" sz="1600" b="0" dirty="0" smtClean="0">
                <a:cs typeface="Arial" charset="0"/>
              </a:rPr>
              <a:t>Be highly modular and configurable to address a wide range of clinical settings;</a:t>
            </a:r>
          </a:p>
          <a:p>
            <a:pPr marL="174625" indent="-174625">
              <a:spcBef>
                <a:spcPts val="300"/>
              </a:spcBef>
              <a:buFont typeface="Arial" pitchFamily="34" charset="0"/>
              <a:buChar char="•"/>
              <a:defRPr/>
            </a:pPr>
            <a:r>
              <a:rPr lang="en-US" sz="1600" b="0" dirty="0" smtClean="0">
                <a:cs typeface="Arial" charset="0"/>
              </a:rPr>
              <a:t>Position users for effective integration with other clinical, administrative and research systems;</a:t>
            </a:r>
          </a:p>
          <a:p>
            <a:pPr marL="174625" indent="-174625">
              <a:spcBef>
                <a:spcPts val="300"/>
              </a:spcBef>
              <a:buFont typeface="Arial" pitchFamily="34" charset="0"/>
              <a:buChar char="•"/>
              <a:defRPr/>
            </a:pPr>
            <a:r>
              <a:rPr lang="en-US" sz="1600" b="0" dirty="0" smtClean="0">
                <a:cs typeface="Arial" charset="0"/>
              </a:rPr>
              <a:t>Leverage existing HIT standards and extend these standards from an oncology perspective where appropriate; and</a:t>
            </a:r>
          </a:p>
          <a:p>
            <a:pPr marL="174625" indent="-174625">
              <a:spcBef>
                <a:spcPts val="300"/>
              </a:spcBef>
              <a:buFont typeface="Arial" pitchFamily="34" charset="0"/>
              <a:buChar char="•"/>
              <a:defRPr/>
            </a:pPr>
            <a:r>
              <a:rPr lang="en-US" sz="1600" b="0" dirty="0" smtClean="0">
                <a:cs typeface="Arial" charset="0"/>
              </a:rPr>
              <a:t>Be released with a full set of specifications that can be used by vendors and implementers to leverage all or portions of the caEHR deliverables.</a:t>
            </a:r>
          </a:p>
        </p:txBody>
      </p:sp>
      <p:pic>
        <p:nvPicPr>
          <p:cNvPr id="29699" name="Picture 2" descr="Cycle&#10;Analysis and Learning-&gt;Discovery-&gt;Product Development-&gt;Clinical Care-&gt;Outcomes and Surveillance-&gt; Analysis and Learning..."/>
          <p:cNvPicPr>
            <a:picLocks noChangeAspect="1" noChangeArrowheads="1"/>
          </p:cNvPicPr>
          <p:nvPr/>
        </p:nvPicPr>
        <p:blipFill>
          <a:blip r:embed="rId3" cstate="print"/>
          <a:srcRect/>
          <a:stretch>
            <a:fillRect/>
          </a:stretch>
        </p:blipFill>
        <p:spPr bwMode="auto">
          <a:xfrm>
            <a:off x="174625" y="3798430"/>
            <a:ext cx="2514600" cy="2058988"/>
          </a:xfrm>
          <a:prstGeom prst="rect">
            <a:avLst/>
          </a:prstGeom>
          <a:noFill/>
          <a:ln w="9525">
            <a:noFill/>
            <a:miter lim="800000"/>
            <a:headEnd/>
            <a:tailEnd/>
          </a:ln>
        </p:spPr>
      </p:pic>
      <p:pic>
        <p:nvPicPr>
          <p:cNvPr id="29700" name="Picture 4" descr="Targeted Cancer Care"/>
          <p:cNvPicPr>
            <a:picLocks noChangeAspect="1" noChangeArrowheads="1"/>
          </p:cNvPicPr>
          <p:nvPr/>
        </p:nvPicPr>
        <p:blipFill>
          <a:blip r:embed="rId4" cstate="print"/>
          <a:srcRect/>
          <a:stretch>
            <a:fillRect/>
          </a:stretch>
        </p:blipFill>
        <p:spPr bwMode="auto">
          <a:xfrm>
            <a:off x="6496050" y="1292225"/>
            <a:ext cx="2371725" cy="2057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371600"/>
            <a:ext cx="8686800" cy="4876800"/>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1600" dirty="0">
              <a:solidFill>
                <a:srgbClr val="FFFFFF"/>
              </a:solidFill>
            </a:endParaRPr>
          </a:p>
        </p:txBody>
      </p:sp>
      <p:sp>
        <p:nvSpPr>
          <p:cNvPr id="31746" name="Title 1"/>
          <p:cNvSpPr>
            <a:spLocks noGrp="1"/>
          </p:cNvSpPr>
          <p:nvPr>
            <p:ph type="title"/>
          </p:nvPr>
        </p:nvSpPr>
        <p:spPr/>
        <p:txBody>
          <a:bodyPr/>
          <a:lstStyle/>
          <a:p>
            <a:r>
              <a:rPr lang="en-US" dirty="0" smtClean="0"/>
              <a:t>caEHR </a:t>
            </a:r>
            <a:r>
              <a:rPr lang="en-US" dirty="0" smtClean="0"/>
              <a:t>Goals</a:t>
            </a:r>
          </a:p>
        </p:txBody>
      </p:sp>
      <p:sp>
        <p:nvSpPr>
          <p:cNvPr id="31750" name="Content Placeholder 5"/>
          <p:cNvSpPr>
            <a:spLocks noGrp="1"/>
          </p:cNvSpPr>
          <p:nvPr>
            <p:ph idx="1"/>
          </p:nvPr>
        </p:nvSpPr>
        <p:spPr>
          <a:xfrm>
            <a:off x="233075" y="2079812"/>
            <a:ext cx="8668877" cy="4159623"/>
          </a:xfrm>
        </p:spPr>
        <p:txBody>
          <a:bodyPr/>
          <a:lstStyle/>
          <a:p>
            <a:r>
              <a:rPr lang="en-US" sz="1600" b="1" i="1" dirty="0" smtClean="0"/>
              <a:t>Architectural Adoption by Industry: </a:t>
            </a:r>
            <a:r>
              <a:rPr lang="en-US" sz="1600" dirty="0" smtClean="0"/>
              <a:t>Software solution vendor(s) consumption of platform independent </a:t>
            </a:r>
            <a:r>
              <a:rPr lang="en-US" sz="1600" dirty="0" err="1" smtClean="0"/>
              <a:t>caEHR</a:t>
            </a:r>
            <a:r>
              <a:rPr lang="en-US" sz="1600" dirty="0" smtClean="0"/>
              <a:t> specifications in the development / extension of their product suite.  </a:t>
            </a:r>
          </a:p>
          <a:p>
            <a:pPr lvl="1"/>
            <a:r>
              <a:rPr lang="en-US" sz="1400" dirty="0" smtClean="0"/>
              <a:t>Measure of success: At least 1 service specification being utilized by industry to develop production viable functionality within their product.</a:t>
            </a:r>
          </a:p>
          <a:p>
            <a:r>
              <a:rPr lang="en-US" sz="1600" b="1" i="1" dirty="0" smtClean="0"/>
              <a:t>Solution Adoption through the Open Health Tools (OHT) Community</a:t>
            </a:r>
            <a:r>
              <a:rPr lang="en-US" sz="1600" dirty="0" smtClean="0"/>
              <a:t>: Business Capabilities and/or Reference Implementation consumption by the OHT (open health tools) community to integrate and/or repackage for the health IT market.</a:t>
            </a:r>
          </a:p>
          <a:p>
            <a:pPr lvl="1"/>
            <a:r>
              <a:rPr lang="en-US" sz="1400" dirty="0" smtClean="0"/>
              <a:t>Measure of success: At least 1 fully specified and developed business capability consumed  by the open source community and/or being implemented as a production implementation by the open source community vendors</a:t>
            </a:r>
          </a:p>
          <a:p>
            <a:r>
              <a:rPr lang="en-US" sz="1600" b="1" i="1" dirty="0" smtClean="0"/>
              <a:t>Clinical Community Adoption</a:t>
            </a:r>
            <a:r>
              <a:rPr lang="en-US" sz="1600" dirty="0" smtClean="0"/>
              <a:t>: One or more Business Capabilities and/or the full Reference Implementation (RI) being used in a daily production manner at ‘in scope’ early adopter site(s).</a:t>
            </a:r>
          </a:p>
          <a:p>
            <a:pPr lvl="1"/>
            <a:r>
              <a:rPr lang="en-US" sz="1400" dirty="0" smtClean="0"/>
              <a:t>Measure of success: One or more fully specified and developed business capabilities in production use within a clinical care setting within one or more National Community Cancer Center Program sites</a:t>
            </a:r>
            <a:r>
              <a:rPr lang="en-US" sz="1600" dirty="0" smtClean="0"/>
              <a:t>.</a:t>
            </a:r>
          </a:p>
        </p:txBody>
      </p:sp>
      <p:sp>
        <p:nvSpPr>
          <p:cNvPr id="8" name="Rectangle 7"/>
          <p:cNvSpPr/>
          <p:nvPr/>
        </p:nvSpPr>
        <p:spPr bwMode="auto">
          <a:xfrm>
            <a:off x="228600" y="1371600"/>
            <a:ext cx="8686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7"/>
          <p:cNvSpPr txBox="1">
            <a:spLocks noChangeArrowheads="1"/>
          </p:cNvSpPr>
          <p:nvPr/>
        </p:nvSpPr>
        <p:spPr bwMode="auto">
          <a:xfrm>
            <a:off x="1981200" y="1447800"/>
            <a:ext cx="5486400" cy="584775"/>
          </a:xfrm>
          <a:prstGeom prst="rect">
            <a:avLst/>
          </a:prstGeom>
          <a:noFill/>
          <a:ln w="9525">
            <a:noFill/>
            <a:miter lim="800000"/>
            <a:headEnd/>
            <a:tailEnd/>
          </a:ln>
        </p:spPr>
        <p:txBody>
          <a:bodyPr wrap="square">
            <a:spAutoFit/>
          </a:bodyPr>
          <a:lstStyle/>
          <a:p>
            <a:pPr algn="ctr" fontAlgn="base">
              <a:spcBef>
                <a:spcPct val="0"/>
              </a:spcBef>
              <a:spcAft>
                <a:spcPct val="0"/>
              </a:spcAft>
            </a:pPr>
            <a:r>
              <a:rPr lang="en-CA" b="1" dirty="0" smtClean="0">
                <a:solidFill>
                  <a:srgbClr val="000000"/>
                </a:solidFill>
              </a:rPr>
              <a:t>Target Goals</a:t>
            </a:r>
            <a:endParaRPr lang="en-CA" b="1" dirty="0">
              <a:solidFill>
                <a:srgbClr val="000000"/>
              </a:solidFill>
            </a:endParaRPr>
          </a:p>
          <a:p>
            <a:pPr algn="ctr" fontAlgn="base">
              <a:spcBef>
                <a:spcPct val="0"/>
              </a:spcBef>
              <a:spcAft>
                <a:spcPct val="0"/>
              </a:spcAft>
            </a:pPr>
            <a:r>
              <a:rPr lang="en-CA" sz="1400" b="1" dirty="0" smtClean="0">
                <a:solidFill>
                  <a:srgbClr val="000000"/>
                </a:solidFill>
              </a:rPr>
              <a:t>(</a:t>
            </a:r>
            <a:r>
              <a:rPr lang="en-CA" sz="1400" b="1" dirty="0">
                <a:solidFill>
                  <a:srgbClr val="000000"/>
                </a:solidFill>
              </a:rPr>
              <a:t>One </a:t>
            </a:r>
            <a:r>
              <a:rPr lang="en-CA" sz="1400" b="1" dirty="0" smtClean="0">
                <a:solidFill>
                  <a:srgbClr val="000000"/>
                </a:solidFill>
              </a:rPr>
              <a:t>or </a:t>
            </a:r>
            <a:r>
              <a:rPr lang="en-CA" sz="1400" b="1" dirty="0">
                <a:solidFill>
                  <a:srgbClr val="000000"/>
                </a:solidFill>
              </a:rPr>
              <a:t>more </a:t>
            </a:r>
            <a:r>
              <a:rPr lang="en-CA" sz="1400" b="1" dirty="0" smtClean="0">
                <a:solidFill>
                  <a:srgbClr val="000000"/>
                </a:solidFill>
              </a:rPr>
              <a:t>of these goals by close of project)</a:t>
            </a:r>
            <a:endParaRPr lang="en-CA" sz="1400" b="1" dirty="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52424" y="28575"/>
            <a:ext cx="6200775" cy="1143000"/>
          </a:xfrm>
        </p:spPr>
        <p:txBody>
          <a:bodyPr/>
          <a:lstStyle/>
          <a:p>
            <a:pPr eaLnBrk="1" hangingPunct="1"/>
            <a:r>
              <a:rPr lang="en-US" dirty="0" err="1" smtClean="0"/>
              <a:t>caBIG</a:t>
            </a:r>
            <a:r>
              <a:rPr lang="en-US" baseline="30000" dirty="0" smtClean="0"/>
              <a:t>®</a:t>
            </a:r>
            <a:r>
              <a:rPr lang="en-US" dirty="0" smtClean="0"/>
              <a:t> Clinical Information Suite Deliverables</a:t>
            </a:r>
          </a:p>
        </p:txBody>
      </p:sp>
      <p:sp>
        <p:nvSpPr>
          <p:cNvPr id="11267" name="Rectangle 3"/>
          <p:cNvSpPr>
            <a:spLocks noGrp="1" noChangeArrowheads="1"/>
          </p:cNvSpPr>
          <p:nvPr>
            <p:ph type="body" idx="4294967295"/>
          </p:nvPr>
        </p:nvSpPr>
        <p:spPr>
          <a:xfrm>
            <a:off x="304800" y="1371600"/>
            <a:ext cx="8510588" cy="5164138"/>
          </a:xfrm>
        </p:spPr>
        <p:txBody>
          <a:bodyPr/>
          <a:lstStyle/>
          <a:p>
            <a:pPr eaLnBrk="1" hangingPunct="1">
              <a:spcBef>
                <a:spcPct val="40000"/>
              </a:spcBef>
            </a:pPr>
            <a:r>
              <a:rPr lang="en-US" sz="2400" b="0" smtClean="0"/>
              <a:t>caBIG</a:t>
            </a:r>
            <a:r>
              <a:rPr lang="en-US" sz="2400" b="0" baseline="30000" smtClean="0"/>
              <a:t>®</a:t>
            </a:r>
            <a:r>
              <a:rPr lang="en-US" sz="2400" b="0" smtClean="0"/>
              <a:t>-developed deliverables will include:</a:t>
            </a:r>
          </a:p>
          <a:p>
            <a:pPr lvl="1" eaLnBrk="1" hangingPunct="1">
              <a:spcBef>
                <a:spcPct val="40000"/>
              </a:spcBef>
            </a:pPr>
            <a:r>
              <a:rPr lang="en-US" sz="2000" smtClean="0"/>
              <a:t>A detailed, industry-validated requirements document (CORE, developed with ASCO)</a:t>
            </a:r>
          </a:p>
          <a:p>
            <a:pPr lvl="1" eaLnBrk="1" hangingPunct="1">
              <a:spcBef>
                <a:spcPct val="40000"/>
              </a:spcBef>
            </a:pPr>
            <a:r>
              <a:rPr lang="en-US" sz="2000" smtClean="0"/>
              <a:t>A set of structured use cases and application/service specifications documents, usable to guide development</a:t>
            </a:r>
          </a:p>
          <a:p>
            <a:pPr lvl="1" eaLnBrk="1" hangingPunct="1">
              <a:spcBef>
                <a:spcPct val="40000"/>
              </a:spcBef>
            </a:pPr>
            <a:r>
              <a:rPr lang="en-US" sz="2000" smtClean="0"/>
              <a:t>A number of capabilities, </a:t>
            </a:r>
            <a:r>
              <a:rPr lang="en-US" sz="2000" i="1" smtClean="0"/>
              <a:t>i.e.</a:t>
            </a:r>
            <a:r>
              <a:rPr lang="en-US" sz="2000" smtClean="0"/>
              <a:t>, software modules including both clinical (collecting data) and administrative (managing the trial) functionality, all available under a non-viral license for use by vendors and others in the community</a:t>
            </a:r>
          </a:p>
          <a:p>
            <a:pPr lvl="1" eaLnBrk="1" hangingPunct="1">
              <a:spcBef>
                <a:spcPct val="40000"/>
              </a:spcBef>
            </a:pPr>
            <a:r>
              <a:rPr lang="en-US" sz="2000" smtClean="0"/>
              <a:t>A fully functional reference implementation of the EHR based on an existing open-source EHR platform that may be deployed to sites as needed</a:t>
            </a:r>
          </a:p>
          <a:p>
            <a:pPr lvl="1" eaLnBrk="1" hangingPunct="1">
              <a:spcBef>
                <a:spcPct val="40000"/>
              </a:spcBef>
            </a:pPr>
            <a:r>
              <a:rPr lang="en-US" sz="2000" smtClean="0"/>
              <a:t>An HL7 (Health Level 7) validated functional profile for ambulatory oncology based on the ASCO/NCI CORE requirements document and the HL7 EHR functional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2425" y="20638"/>
            <a:ext cx="6858000" cy="1143000"/>
          </a:xfrm>
        </p:spPr>
        <p:txBody>
          <a:bodyPr/>
          <a:lstStyle/>
          <a:p>
            <a:r>
              <a:rPr lang="en-US" dirty="0" err="1" smtClean="0"/>
              <a:t>caBIG</a:t>
            </a:r>
            <a:r>
              <a:rPr lang="en-US" baseline="30000" dirty="0" smtClean="0"/>
              <a:t>®</a:t>
            </a:r>
            <a:r>
              <a:rPr lang="en-US" dirty="0" smtClean="0"/>
              <a:t> Clinical Information Suite Integration and Usage</a:t>
            </a:r>
          </a:p>
        </p:txBody>
      </p:sp>
      <p:sp>
        <p:nvSpPr>
          <p:cNvPr id="12291" name="Rectangle 3"/>
          <p:cNvSpPr>
            <a:spLocks noGrp="1" noChangeArrowheads="1"/>
          </p:cNvSpPr>
          <p:nvPr>
            <p:ph type="body" idx="1"/>
          </p:nvPr>
        </p:nvSpPr>
        <p:spPr/>
        <p:txBody>
          <a:bodyPr/>
          <a:lstStyle/>
          <a:p>
            <a:pPr>
              <a:spcBef>
                <a:spcPct val="40000"/>
              </a:spcBef>
            </a:pPr>
            <a:r>
              <a:rPr lang="en-US" sz="2400" b="0" smtClean="0"/>
              <a:t>Updated versions of the reference implementation with increased functionality will be released, iteratively and incrementally, over the lifecycle of the project</a:t>
            </a:r>
          </a:p>
          <a:p>
            <a:pPr>
              <a:spcBef>
                <a:spcPct val="40000"/>
              </a:spcBef>
            </a:pPr>
            <a:r>
              <a:rPr lang="en-US" sz="2400" b="0" smtClean="0"/>
              <a:t>NCI expects there will be a wide variety of approaches to integration including, but not limited to:</a:t>
            </a:r>
          </a:p>
          <a:p>
            <a:pPr lvl="1">
              <a:spcBef>
                <a:spcPct val="40000"/>
              </a:spcBef>
            </a:pPr>
            <a:r>
              <a:rPr lang="en-US" sz="2000" smtClean="0"/>
              <a:t>Collaboration with EHR vendors and providers to implement the specifications</a:t>
            </a:r>
          </a:p>
          <a:p>
            <a:pPr lvl="1">
              <a:spcBef>
                <a:spcPct val="40000"/>
              </a:spcBef>
            </a:pPr>
            <a:r>
              <a:rPr lang="en-US" sz="2000" smtClean="0"/>
              <a:t>Incorporation of NCI’s source code and/or specification adaptation by open-source and/or commercial vendors </a:t>
            </a:r>
          </a:p>
          <a:p>
            <a:pPr lvl="1">
              <a:spcBef>
                <a:spcPct val="40000"/>
              </a:spcBef>
            </a:pPr>
            <a:r>
              <a:rPr lang="en-US" sz="2000" smtClean="0"/>
              <a:t>Deployment of the full reference implementation by healthcare providers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caBIG</a:t>
            </a:r>
            <a:r>
              <a:rPr lang="en-US" dirty="0" smtClean="0"/>
              <a:t> Clinical Information Suite</a:t>
            </a:r>
            <a:endParaRPr lang="en-US" dirty="0"/>
          </a:p>
        </p:txBody>
      </p:sp>
      <p:sp>
        <p:nvSpPr>
          <p:cNvPr id="5" name="Subtitle 4"/>
          <p:cNvSpPr>
            <a:spLocks noGrp="1"/>
          </p:cNvSpPr>
          <p:nvPr>
            <p:ph type="subTitle" idx="1"/>
          </p:nvPr>
        </p:nvSpPr>
        <p:spPr>
          <a:xfrm>
            <a:off x="5486400" y="4745200"/>
            <a:ext cx="3200400" cy="457200"/>
          </a:xfrm>
        </p:spPr>
        <p:txBody>
          <a:bodyPr/>
          <a:lstStyle/>
          <a:p>
            <a:r>
              <a:rPr lang="en-US" dirty="0" smtClean="0"/>
              <a:t>Business Capabilities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Information Suite Business Capabilities</a:t>
            </a:r>
            <a:endParaRPr lang="en-US" dirty="0"/>
          </a:p>
        </p:txBody>
      </p:sp>
      <p:pic>
        <p:nvPicPr>
          <p:cNvPr id="69634" name="Diagram 1" descr="Business Capabilities:&#10;- caElectronic Health Records&#10;- Records Management + Patient Management&#10;- Clinical Documentation + Administrative and Financial Management&#10;- Lab Ordering and Results + Image Ordering and Results + Medication Management + Treatment Plan Management"/>
          <p:cNvPicPr>
            <a:picLocks noGrp="1" noChangeArrowheads="1"/>
          </p:cNvPicPr>
          <p:nvPr>
            <p:ph idx="1"/>
          </p:nvPr>
        </p:nvPicPr>
        <p:blipFill>
          <a:blip r:embed="rId2" cstate="print"/>
          <a:srcRect/>
          <a:stretch>
            <a:fillRect/>
          </a:stretch>
        </p:blipFill>
        <p:spPr bwMode="auto">
          <a:xfrm>
            <a:off x="362857" y="1436914"/>
            <a:ext cx="8244114" cy="3667071"/>
          </a:xfrm>
          <a:prstGeom prst="rect">
            <a:avLst/>
          </a:prstGeom>
          <a:noFill/>
          <a:ln w="9525">
            <a:noFill/>
            <a:miter lim="800000"/>
            <a:headEnd/>
            <a:tailEnd/>
          </a:ln>
        </p:spPr>
      </p:pic>
      <p:pic>
        <p:nvPicPr>
          <p:cNvPr id="69635" name="Picture 3" descr="Business Capabilities (b):&#10;- Outcomes Management&#10;- Report Management&#10;- Clinical Decision Support"/>
          <p:cNvPicPr>
            <a:picLocks noChangeArrowheads="1"/>
          </p:cNvPicPr>
          <p:nvPr/>
        </p:nvPicPr>
        <p:blipFill>
          <a:blip r:embed="rId3" cstate="print"/>
          <a:srcRect/>
          <a:stretch>
            <a:fillRect/>
          </a:stretch>
        </p:blipFill>
        <p:spPr bwMode="auto">
          <a:xfrm>
            <a:off x="377371" y="5181600"/>
            <a:ext cx="8331200" cy="1193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Information Suite</a:t>
            </a:r>
            <a:endParaRPr lang="en-US" dirty="0"/>
          </a:p>
        </p:txBody>
      </p:sp>
      <p:sp>
        <p:nvSpPr>
          <p:cNvPr id="3" name="Content Placeholder 2"/>
          <p:cNvSpPr>
            <a:spLocks noGrp="1"/>
          </p:cNvSpPr>
          <p:nvPr>
            <p:ph idx="1"/>
          </p:nvPr>
        </p:nvSpPr>
        <p:spPr/>
        <p:txBody>
          <a:bodyPr/>
          <a:lstStyle/>
          <a:p>
            <a:r>
              <a:rPr lang="en-US" sz="2000" u="sng" dirty="0" smtClean="0"/>
              <a:t>Diagnostic Clinical Information</a:t>
            </a:r>
          </a:p>
          <a:p>
            <a:pPr lvl="1"/>
            <a:r>
              <a:rPr lang="en-US" sz="1600" u="sng" dirty="0" smtClean="0"/>
              <a:t>Tumor Staging</a:t>
            </a:r>
          </a:p>
          <a:p>
            <a:pPr lvl="1"/>
            <a:r>
              <a:rPr lang="en-US" sz="1600" u="sng" dirty="0" smtClean="0"/>
              <a:t>Laboratory Ordering and Result Management</a:t>
            </a:r>
          </a:p>
          <a:p>
            <a:pPr lvl="1"/>
            <a:r>
              <a:rPr lang="en-US" sz="1600" u="sng" dirty="0" smtClean="0"/>
              <a:t>Clinical Documentation (including Pathology and Surgical Reports)</a:t>
            </a:r>
          </a:p>
          <a:p>
            <a:pPr lvl="1"/>
            <a:r>
              <a:rPr lang="en-US" sz="1600" u="sng" dirty="0" smtClean="0"/>
              <a:t>Image Ordering and Results Management</a:t>
            </a:r>
          </a:p>
          <a:p>
            <a:r>
              <a:rPr lang="en-US" sz="2000" u="sng" dirty="0" smtClean="0"/>
              <a:t>Therapeutic Clinical Information</a:t>
            </a:r>
            <a:endParaRPr lang="en-US" sz="1600" u="sng" dirty="0" smtClean="0"/>
          </a:p>
          <a:p>
            <a:pPr lvl="1"/>
            <a:r>
              <a:rPr lang="en-US" sz="1600" u="sng" dirty="0" smtClean="0"/>
              <a:t>Medication Management</a:t>
            </a:r>
            <a:endParaRPr lang="en-US" sz="1600" dirty="0" smtClean="0"/>
          </a:p>
          <a:p>
            <a:pPr lvl="1"/>
            <a:r>
              <a:rPr lang="en-US" sz="1600" u="sng" dirty="0" smtClean="0"/>
              <a:t>Treatment Plan Management</a:t>
            </a:r>
            <a:endParaRPr lang="en-US" sz="1600" dirty="0" smtClean="0"/>
          </a:p>
          <a:p>
            <a:r>
              <a:rPr lang="en-US" sz="2000" u="sng" dirty="0" smtClean="0"/>
              <a:t>Patient Functional Information</a:t>
            </a:r>
          </a:p>
          <a:p>
            <a:pPr lvl="1"/>
            <a:r>
              <a:rPr lang="en-US" sz="1600" u="sng" dirty="0" smtClean="0"/>
              <a:t>Patient Management</a:t>
            </a:r>
            <a:endParaRPr lang="en-US" sz="1600" dirty="0" smtClean="0"/>
          </a:p>
          <a:p>
            <a:pPr lvl="1"/>
            <a:r>
              <a:rPr lang="en-US" sz="1600" u="sng" dirty="0" smtClean="0"/>
              <a:t>Records Management</a:t>
            </a:r>
            <a:endParaRPr lang="en-US" sz="2000" u="sng" dirty="0" smtClean="0"/>
          </a:p>
          <a:p>
            <a:r>
              <a:rPr lang="en-US" sz="2000" u="sng" dirty="0" smtClean="0"/>
              <a:t>Financial Information</a:t>
            </a:r>
          </a:p>
          <a:p>
            <a:pPr lvl="1"/>
            <a:r>
              <a:rPr lang="en-US" sz="1600" u="sng" dirty="0" smtClean="0"/>
              <a:t>Administrative and Financial Management</a:t>
            </a:r>
            <a:r>
              <a:rPr lang="en-US" sz="1600" dirty="0" smtClean="0"/>
              <a:t>	</a:t>
            </a:r>
          </a:p>
          <a:p>
            <a:r>
              <a:rPr lang="en-US" sz="2000" u="sng" dirty="0" smtClean="0"/>
              <a:t>Decision Support</a:t>
            </a:r>
          </a:p>
          <a:p>
            <a:pPr lvl="1"/>
            <a:r>
              <a:rPr lang="en-US" sz="1600" u="sng" dirty="0" smtClean="0"/>
              <a:t>Generate Reports</a:t>
            </a:r>
            <a:endParaRPr lang="en-US" sz="1600" dirty="0" smtClean="0"/>
          </a:p>
          <a:p>
            <a:pPr lvl="1"/>
            <a:r>
              <a:rPr lang="en-US" sz="1600" u="sng" dirty="0" smtClean="0"/>
              <a:t>Clinical Decision Support</a:t>
            </a:r>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Capability Roadmap</a:t>
            </a:r>
            <a:endParaRPr lang="en-US" dirty="0"/>
          </a:p>
        </p:txBody>
      </p:sp>
      <p:graphicFrame>
        <p:nvGraphicFramePr>
          <p:cNvPr id="6" name="Content Placeholder 5"/>
          <p:cNvGraphicFramePr>
            <a:graphicFrameLocks noGrp="1"/>
          </p:cNvGraphicFramePr>
          <p:nvPr>
            <p:ph idx="1"/>
          </p:nvPr>
        </p:nvGraphicFramePr>
        <p:xfrm>
          <a:off x="0" y="1178855"/>
          <a:ext cx="9143998" cy="5761367"/>
        </p:xfrm>
        <a:graphic>
          <a:graphicData uri="http://schemas.openxmlformats.org/drawingml/2006/table">
            <a:tbl>
              <a:tblPr firstRow="1" bandRow="1">
                <a:tableStyleId>{21E4AEA4-8DFA-4A89-87EB-49C32662AFE0}</a:tableStyleId>
              </a:tblPr>
              <a:tblGrid>
                <a:gridCol w="1295400"/>
                <a:gridCol w="1233639"/>
                <a:gridCol w="1357219"/>
                <a:gridCol w="1262143"/>
                <a:gridCol w="1309681"/>
                <a:gridCol w="1309681"/>
                <a:gridCol w="1376235"/>
              </a:tblGrid>
              <a:tr h="576262">
                <a:tc>
                  <a:txBody>
                    <a:bodyPr/>
                    <a:lstStyle/>
                    <a:p>
                      <a:r>
                        <a:rPr lang="en-US" sz="1200" dirty="0" smtClean="0"/>
                        <a:t>Multi-dimensional</a:t>
                      </a:r>
                      <a:r>
                        <a:rPr lang="en-US" sz="1200" baseline="0" dirty="0" smtClean="0"/>
                        <a:t> Outcomes </a:t>
                      </a:r>
                      <a:r>
                        <a:rPr lang="en-US" sz="1200" dirty="0" smtClean="0"/>
                        <a:t>Category</a:t>
                      </a:r>
                      <a:endParaRPr lang="en-US" sz="1200" dirty="0"/>
                    </a:p>
                  </a:txBody>
                  <a:tcPr marL="45720" marR="45720"/>
                </a:tc>
                <a:tc>
                  <a:txBody>
                    <a:bodyPr/>
                    <a:lstStyle/>
                    <a:p>
                      <a:pPr algn="ctr"/>
                      <a:r>
                        <a:rPr lang="en-US" sz="1200" dirty="0" smtClean="0"/>
                        <a:t>Release Cycle 1</a:t>
                      </a:r>
                      <a:r>
                        <a:rPr lang="en-US" sz="1200" baseline="0" dirty="0" smtClean="0"/>
                        <a:t> – NLT June 2010 (PODS SS1 and SS2)</a:t>
                      </a:r>
                      <a:endParaRPr lang="en-US" sz="1200" dirty="0"/>
                    </a:p>
                  </a:txBody>
                  <a:tcPr marL="45720" marR="45720">
                    <a:solidFill>
                      <a:schemeClr val="bg2"/>
                    </a:solidFill>
                  </a:tcPr>
                </a:tc>
                <a:tc>
                  <a:txBody>
                    <a:bodyPr/>
                    <a:lstStyle/>
                    <a:p>
                      <a:pPr algn="ctr"/>
                      <a:r>
                        <a:rPr lang="en-US" sz="1200" dirty="0" smtClean="0"/>
                        <a:t>Release Cycle 2</a:t>
                      </a:r>
                      <a:r>
                        <a:rPr lang="en-US" sz="1200" baseline="0" dirty="0" smtClean="0"/>
                        <a:t> –  NLT October 2010 (version 0.5)</a:t>
                      </a:r>
                      <a:endParaRPr lang="en-US" sz="1200" dirty="0"/>
                    </a:p>
                  </a:txBody>
                  <a:tcPr marL="45720" marR="45720"/>
                </a:tc>
                <a:tc>
                  <a:txBody>
                    <a:bodyPr/>
                    <a:lstStyle/>
                    <a:p>
                      <a:pPr algn="ctr"/>
                      <a:r>
                        <a:rPr lang="en-US" sz="1200" dirty="0" smtClean="0"/>
                        <a:t>Release</a:t>
                      </a:r>
                      <a:r>
                        <a:rPr lang="en-US" sz="1200" baseline="0" dirty="0" smtClean="0"/>
                        <a:t> Cycle 3 –  NLT January 2011 (version 1.0)</a:t>
                      </a:r>
                      <a:endParaRPr lang="en-US" sz="1200" dirty="0"/>
                    </a:p>
                  </a:txBody>
                  <a:tcPr marL="45720" marR="45720"/>
                </a:tc>
                <a:tc>
                  <a:txBody>
                    <a:bodyPr/>
                    <a:lstStyle/>
                    <a:p>
                      <a:pPr algn="ctr"/>
                      <a:r>
                        <a:rPr lang="en-US" sz="1200" dirty="0" smtClean="0"/>
                        <a:t>Release Cycle 4</a:t>
                      </a:r>
                      <a:r>
                        <a:rPr lang="en-US" sz="1200" baseline="0" dirty="0" smtClean="0"/>
                        <a:t> –  NLT April 2011</a:t>
                      </a:r>
                    </a:p>
                    <a:p>
                      <a:pPr algn="ctr"/>
                      <a:r>
                        <a:rPr lang="en-US" sz="1200" baseline="0" dirty="0" smtClean="0"/>
                        <a:t>(version 2.0)</a:t>
                      </a:r>
                      <a:endParaRPr lang="en-US" sz="1200" dirty="0"/>
                    </a:p>
                  </a:txBody>
                  <a:tcPr marL="45720" marR="45720"/>
                </a:tc>
                <a:tc>
                  <a:txBody>
                    <a:bodyPr/>
                    <a:lstStyle/>
                    <a:p>
                      <a:pPr algn="ctr"/>
                      <a:r>
                        <a:rPr lang="en-US" sz="1200" dirty="0" smtClean="0"/>
                        <a:t>Release Cycle 5</a:t>
                      </a:r>
                      <a:r>
                        <a:rPr lang="en-US" sz="1200" baseline="0" dirty="0" smtClean="0"/>
                        <a:t> –  NLT July 2011</a:t>
                      </a:r>
                    </a:p>
                    <a:p>
                      <a:pPr algn="ctr"/>
                      <a:r>
                        <a:rPr lang="en-US" sz="1200" baseline="0" dirty="0" smtClean="0"/>
                        <a:t>(version 2.1)</a:t>
                      </a:r>
                      <a:endParaRPr lang="en-US" sz="1200" dirty="0"/>
                    </a:p>
                  </a:txBody>
                  <a:tcPr marL="45720" marR="45720"/>
                </a:tc>
                <a:tc>
                  <a:txBody>
                    <a:bodyPr/>
                    <a:lstStyle/>
                    <a:p>
                      <a:pPr algn="ctr"/>
                      <a:r>
                        <a:rPr lang="en-US" sz="1200" dirty="0" smtClean="0"/>
                        <a:t>Release</a:t>
                      </a:r>
                      <a:r>
                        <a:rPr lang="en-US" sz="1200" baseline="0" dirty="0" smtClean="0"/>
                        <a:t> Cycle 6 – NLT October 2011</a:t>
                      </a:r>
                    </a:p>
                  </a:txBody>
                  <a:tcPr marL="45720" marR="45720"/>
                </a:tc>
              </a:tr>
              <a:tr h="261938">
                <a:tc gridSpan="7">
                  <a:txBody>
                    <a:bodyPr/>
                    <a:lstStyle/>
                    <a:p>
                      <a:pPr algn="ctr"/>
                      <a:r>
                        <a:rPr lang="en-US" sz="1200" b="1" i="1" dirty="0" smtClean="0">
                          <a:solidFill>
                            <a:schemeClr val="bg1"/>
                          </a:solidFill>
                        </a:rPr>
                        <a:t>Business Capabilities</a:t>
                      </a:r>
                    </a:p>
                  </a:txBody>
                  <a:tcPr marL="45720" marR="45720">
                    <a:solidFill>
                      <a:schemeClr val="bg2"/>
                    </a:solidFill>
                  </a:tcPr>
                </a:tc>
                <a:tc hMerge="1">
                  <a:txBody>
                    <a:bodyPr/>
                    <a:lstStyle/>
                    <a:p>
                      <a:endParaRPr lang="en-US"/>
                    </a:p>
                  </a:txBody>
                  <a:tcPr/>
                </a:tc>
                <a:tc hMerge="1">
                  <a:txBody>
                    <a:bodyPr/>
                    <a:lstStyle/>
                    <a:p>
                      <a:endParaRPr lang="en-US" sz="1100" dirty="0"/>
                    </a:p>
                  </a:txBody>
                  <a:tcPr marL="45720" marR="45720"/>
                </a:tc>
                <a:tc hMerge="1">
                  <a:txBody>
                    <a:bodyPr/>
                    <a:lstStyle/>
                    <a:p>
                      <a:endParaRPr lang="en-US" sz="1100" dirty="0" smtClean="0"/>
                    </a:p>
                  </a:txBody>
                  <a:tcPr marL="45720" marR="45720"/>
                </a:tc>
                <a:tc hMerge="1">
                  <a:txBody>
                    <a:bodyPr/>
                    <a:lstStyle/>
                    <a:p>
                      <a:endParaRPr lang="en-US" sz="1100" dirty="0"/>
                    </a:p>
                  </a:txBody>
                  <a:tcPr marL="45720" marR="45720"/>
                </a:tc>
                <a:tc hMerge="1">
                  <a:txBody>
                    <a:bodyPr/>
                    <a:lstStyle/>
                    <a:p>
                      <a:endParaRPr lang="en-US" sz="1100" dirty="0"/>
                    </a:p>
                  </a:txBody>
                  <a:tcPr marL="45720" marR="45720"/>
                </a:tc>
                <a:tc hMerge="1">
                  <a:txBody>
                    <a:bodyPr/>
                    <a:lstStyle/>
                    <a:p>
                      <a:endParaRPr lang="en-US" sz="1100" dirty="0"/>
                    </a:p>
                  </a:txBody>
                  <a:tcPr marL="45720" marR="45720"/>
                </a:tc>
              </a:tr>
              <a:tr h="609600">
                <a:tc>
                  <a:txBody>
                    <a:bodyPr/>
                    <a:lstStyle/>
                    <a:p>
                      <a:r>
                        <a:rPr lang="en-US" sz="1200" b="1" dirty="0" smtClean="0">
                          <a:solidFill>
                            <a:schemeClr val="accent3"/>
                          </a:solidFill>
                        </a:rPr>
                        <a:t>Administrative</a:t>
                      </a:r>
                    </a:p>
                  </a:txBody>
                  <a:tcPr marL="45720" marR="45720">
                    <a:solidFill>
                      <a:schemeClr val="accent6"/>
                    </a:solidFill>
                  </a:tcPr>
                </a:tc>
                <a:tc rowSpan="4">
                  <a:txBody>
                    <a:bodyPr/>
                    <a:lstStyle/>
                    <a:p>
                      <a:pPr algn="ctr"/>
                      <a:r>
                        <a:rPr lang="en-US" sz="1200" b="1" dirty="0" smtClean="0">
                          <a:solidFill>
                            <a:schemeClr val="bg1"/>
                          </a:solidFill>
                        </a:rPr>
                        <a:t>Short Suspense</a:t>
                      </a:r>
                      <a:r>
                        <a:rPr lang="en-US" sz="1200" b="1" baseline="0" dirty="0" smtClean="0">
                          <a:solidFill>
                            <a:schemeClr val="bg1"/>
                          </a:solidFill>
                        </a:rPr>
                        <a:t> Releases of Patient Outcomes Data Services</a:t>
                      </a:r>
                      <a:endParaRPr lang="en-US" sz="1200" b="1" dirty="0">
                        <a:solidFill>
                          <a:schemeClr val="bg1"/>
                        </a:solidFill>
                      </a:endParaRPr>
                    </a:p>
                  </a:txBody>
                  <a:tcPr marL="45720" marR="45720" vert="vert270" anchor="ctr">
                    <a:solidFill>
                      <a:schemeClr val="bg2"/>
                    </a:solidFill>
                  </a:tcPr>
                </a:tc>
                <a:tc>
                  <a:txBody>
                    <a:bodyPr/>
                    <a:lstStyle/>
                    <a:p>
                      <a:pPr algn="ctr"/>
                      <a:r>
                        <a:rPr lang="en-US" sz="1100" dirty="0" smtClean="0"/>
                        <a:t>Patient</a:t>
                      </a:r>
                      <a:r>
                        <a:rPr lang="en-US" sz="1100" baseline="0" dirty="0" smtClean="0"/>
                        <a:t> Demographics Information</a:t>
                      </a:r>
                      <a:endParaRPr lang="en-US" sz="1100" dirty="0"/>
                    </a:p>
                  </a:txBody>
                  <a:tcPr marL="45720" marR="45720">
                    <a:solidFill>
                      <a:schemeClr val="accent3">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Referral Management</a:t>
                      </a:r>
                    </a:p>
                    <a:p>
                      <a:pPr algn="ctr"/>
                      <a:endParaRPr lang="en-US" sz="1100" dirty="0" smtClean="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r>
              <a:tr h="368618">
                <a:tc>
                  <a:txBody>
                    <a:bodyPr/>
                    <a:lstStyle/>
                    <a:p>
                      <a:r>
                        <a:rPr lang="en-US" sz="1200" b="1" dirty="0" smtClean="0">
                          <a:solidFill>
                            <a:schemeClr val="accent3"/>
                          </a:solidFill>
                        </a:rPr>
                        <a:t>Diagnostic</a:t>
                      </a:r>
                      <a:endParaRPr lang="en-US" sz="1200" b="1" dirty="0">
                        <a:solidFill>
                          <a:schemeClr val="accent3"/>
                        </a:solidFill>
                      </a:endParaRPr>
                    </a:p>
                  </a:txBody>
                  <a:tcPr marL="45720" marR="45720">
                    <a:solidFill>
                      <a:schemeClr val="accent6"/>
                    </a:solidFill>
                  </a:tcPr>
                </a:tc>
                <a:tc vMerge="1">
                  <a:txBody>
                    <a:bodyPr/>
                    <a:lstStyle/>
                    <a:p>
                      <a:endParaRPr lang="en-US" dirty="0"/>
                    </a:p>
                  </a:txBody>
                  <a:tcPr marL="45720" marR="45720">
                    <a:solidFill>
                      <a:schemeClr val="bg2"/>
                    </a:solidFill>
                  </a:tcPr>
                </a:tc>
                <a:tc>
                  <a:txBody>
                    <a:bodyPr/>
                    <a:lstStyle/>
                    <a:p>
                      <a:pPr algn="ctr"/>
                      <a:r>
                        <a:rPr lang="en-US" sz="1100" dirty="0" smtClean="0"/>
                        <a:t>Diagnosis</a:t>
                      </a:r>
                      <a:r>
                        <a:rPr lang="en-US" sz="1100" baseline="0" dirty="0" smtClean="0"/>
                        <a:t>  (e.g., Tumor Stage Capture)</a:t>
                      </a:r>
                      <a:endParaRPr lang="en-US" sz="1100" dirty="0"/>
                    </a:p>
                  </a:txBody>
                  <a:tcPr marL="45720" marR="45720">
                    <a:solidFill>
                      <a:schemeClr val="accent3">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Tumor Staging</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smtClean="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r>
              <a:tr h="640206">
                <a:tc>
                  <a:txBody>
                    <a:bodyPr/>
                    <a:lstStyle/>
                    <a:p>
                      <a:r>
                        <a:rPr lang="en-US" sz="1200" b="1" dirty="0" smtClean="0">
                          <a:solidFill>
                            <a:schemeClr val="accent3"/>
                          </a:solidFill>
                        </a:rPr>
                        <a:t>Therapeutic</a:t>
                      </a:r>
                      <a:endParaRPr lang="en-US" sz="1200" b="1" dirty="0">
                        <a:solidFill>
                          <a:schemeClr val="accent3"/>
                        </a:solidFill>
                      </a:endParaRPr>
                    </a:p>
                  </a:txBody>
                  <a:tcPr marL="45720" marR="45720">
                    <a:solidFill>
                      <a:schemeClr val="accent6"/>
                    </a:solidFill>
                  </a:tcPr>
                </a:tc>
                <a:tc vMerge="1">
                  <a:txBody>
                    <a:bodyPr/>
                    <a:lstStyle/>
                    <a:p>
                      <a:endParaRPr lang="en-US" dirty="0"/>
                    </a:p>
                  </a:txBody>
                  <a:tcPr marL="45720" marR="45720">
                    <a:solidFill>
                      <a:schemeClr val="bg2"/>
                    </a:solidFill>
                  </a:tcPr>
                </a:tc>
                <a:tc>
                  <a:txBody>
                    <a:bodyPr/>
                    <a:lstStyle/>
                    <a:p>
                      <a:pPr algn="ctr"/>
                      <a:r>
                        <a:rPr lang="en-US" sz="1100" dirty="0" smtClean="0"/>
                        <a:t>Treatment Regimen</a:t>
                      </a:r>
                      <a:endParaRPr lang="en-US" sz="1100" dirty="0"/>
                    </a:p>
                  </a:txBody>
                  <a:tcPr marL="45720" marR="45720">
                    <a:solidFill>
                      <a:schemeClr val="accent3">
                        <a:lumMod val="85000"/>
                      </a:schemeClr>
                    </a:solidFill>
                  </a:tcPr>
                </a:tc>
                <a:tc>
                  <a:txBody>
                    <a:bodyPr/>
                    <a:lstStyle/>
                    <a:p>
                      <a:pPr algn="ctr"/>
                      <a:endParaRPr lang="en-US" dirty="0"/>
                    </a:p>
                  </a:txBody>
                  <a:tcPr marL="45720" marR="45720">
                    <a:solidFill>
                      <a:schemeClr val="accent3">
                        <a:lumMod val="85000"/>
                      </a:schemeClr>
                    </a:solidFill>
                  </a:tcPr>
                </a:tc>
                <a:tc>
                  <a:txBody>
                    <a:bodyPr/>
                    <a:lstStyle/>
                    <a:p>
                      <a:pPr algn="ctr"/>
                      <a:r>
                        <a:rPr lang="en-US" sz="1100" dirty="0" smtClean="0"/>
                        <a:t>Chemotherapy Management</a:t>
                      </a:r>
                    </a:p>
                    <a:p>
                      <a:pPr algn="ctr"/>
                      <a:endParaRPr lang="en-US" sz="11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Patient Trial</a:t>
                      </a:r>
                      <a:r>
                        <a:rPr lang="en-US" sz="1100" baseline="0" dirty="0" smtClean="0"/>
                        <a:t> Finder</a:t>
                      </a:r>
                      <a:endParaRPr lang="en-US" sz="1100" dirty="0" smtClean="0"/>
                    </a:p>
                  </a:txBody>
                  <a:tcPr marL="45720" marR="45720">
                    <a:solidFill>
                      <a:schemeClr val="accent3">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Treatment</a:t>
                      </a:r>
                      <a:r>
                        <a:rPr lang="en-US" sz="1100" baseline="0" dirty="0" smtClean="0"/>
                        <a:t> Planning</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r>
              <a:tr h="426594">
                <a:tc>
                  <a:txBody>
                    <a:bodyPr/>
                    <a:lstStyle/>
                    <a:p>
                      <a:r>
                        <a:rPr lang="en-US" sz="1200" b="1" dirty="0" smtClean="0">
                          <a:solidFill>
                            <a:schemeClr val="accent3"/>
                          </a:solidFill>
                        </a:rPr>
                        <a:t>Disease Response to Treatment</a:t>
                      </a:r>
                      <a:endParaRPr lang="en-US" sz="1200" b="1" dirty="0">
                        <a:solidFill>
                          <a:schemeClr val="accent3"/>
                        </a:solidFill>
                      </a:endParaRPr>
                    </a:p>
                  </a:txBody>
                  <a:tcPr marL="45720" marR="45720">
                    <a:solidFill>
                      <a:schemeClr val="accent6"/>
                    </a:solidFill>
                  </a:tcPr>
                </a:tc>
                <a:tc vMerge="1">
                  <a:txBody>
                    <a:bodyPr/>
                    <a:lstStyle/>
                    <a:p>
                      <a:endParaRPr lang="en-US" dirty="0"/>
                    </a:p>
                  </a:txBody>
                  <a:tcPr marL="45720" marR="45720">
                    <a:solidFill>
                      <a:schemeClr val="bg2"/>
                    </a:solidFill>
                  </a:tcPr>
                </a:tc>
                <a:tc>
                  <a:txBody>
                    <a:bodyPr/>
                    <a:lstStyle/>
                    <a:p>
                      <a:pPr algn="ctr"/>
                      <a:r>
                        <a:rPr lang="en-US" sz="1100" dirty="0" smtClean="0"/>
                        <a:t>Outcomes</a:t>
                      </a:r>
                      <a:endParaRPr lang="en-US" sz="1100" dirty="0"/>
                    </a:p>
                  </a:txBody>
                  <a:tcPr marL="45720" marR="45720">
                    <a:solidFill>
                      <a:schemeClr val="accent3">
                        <a:lumMod val="85000"/>
                      </a:schemeClr>
                    </a:solidFill>
                  </a:tcPr>
                </a:tc>
                <a:tc>
                  <a:txBody>
                    <a:bodyPr/>
                    <a:lstStyle/>
                    <a:p>
                      <a:pPr algn="ctr"/>
                      <a:endParaRPr lang="en-US"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algn="ctr"/>
                      <a:r>
                        <a:rPr lang="en-US" sz="1100" dirty="0" smtClean="0"/>
                        <a:t>Assessment Tool</a:t>
                      </a: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r>
              <a:tr h="366407">
                <a:tc gridSpan="7">
                  <a:txBody>
                    <a:bodyPr/>
                    <a:lstStyle/>
                    <a:p>
                      <a:pPr algn="ctr"/>
                      <a:r>
                        <a:rPr lang="en-US" sz="1200" b="1" i="1" baseline="0" dirty="0" smtClean="0">
                          <a:solidFill>
                            <a:schemeClr val="bg1"/>
                          </a:solidFill>
                        </a:rPr>
                        <a:t>Proposed NCCCP Deployments – Goals Supported</a:t>
                      </a:r>
                      <a:endParaRPr lang="en-US" sz="1200" b="1" i="1" dirty="0">
                        <a:solidFill>
                          <a:schemeClr val="bg1"/>
                        </a:solidFill>
                      </a:endParaRPr>
                    </a:p>
                  </a:txBody>
                  <a:tcPr marL="45720" marR="45720">
                    <a:solidFill>
                      <a:schemeClr val="bg2"/>
                    </a:solidFill>
                  </a:tcPr>
                </a:tc>
                <a:tc hMerge="1">
                  <a:txBody>
                    <a:bodyPr/>
                    <a:lstStyle/>
                    <a:p>
                      <a:endParaRPr lang="en-US"/>
                    </a:p>
                  </a:txBody>
                  <a:tcPr/>
                </a:tc>
                <a:tc hMerge="1">
                  <a:txBody>
                    <a:bodyPr/>
                    <a:lstStyle/>
                    <a:p>
                      <a:endParaRPr lang="en-US" sz="1600" dirty="0"/>
                    </a:p>
                  </a:txBody>
                  <a:tcPr marL="45720" marR="45720">
                    <a:solidFill>
                      <a:schemeClr val="bg2">
                        <a:lumMod val="40000"/>
                        <a:lumOff val="60000"/>
                      </a:schemeClr>
                    </a:solidFill>
                  </a:tcPr>
                </a:tc>
                <a:tc hMerge="1">
                  <a:txBody>
                    <a:bodyPr/>
                    <a:lstStyle/>
                    <a:p>
                      <a:endParaRPr lang="en-US"/>
                    </a:p>
                  </a:txBody>
                  <a:tcPr/>
                </a:tc>
                <a:tc hMerge="1">
                  <a:txBody>
                    <a:bodyPr/>
                    <a:lstStyle/>
                    <a:p>
                      <a:endParaRPr lang="en-US" sz="1600" dirty="0"/>
                    </a:p>
                  </a:txBody>
                  <a:tcPr marL="45720" marR="45720">
                    <a:solidFill>
                      <a:schemeClr val="bg2">
                        <a:lumMod val="40000"/>
                        <a:lumOff val="60000"/>
                      </a:schemeClr>
                    </a:solidFill>
                  </a:tcPr>
                </a:tc>
                <a:tc hMerge="1">
                  <a:txBody>
                    <a:bodyPr/>
                    <a:lstStyle/>
                    <a:p>
                      <a:endParaRPr lang="en-US" sz="1600" dirty="0"/>
                    </a:p>
                  </a:txBody>
                  <a:tcPr marL="45720" marR="45720">
                    <a:solidFill>
                      <a:schemeClr val="bg2">
                        <a:lumMod val="40000"/>
                        <a:lumOff val="60000"/>
                      </a:schemeClr>
                    </a:solidFill>
                  </a:tcPr>
                </a:tc>
                <a:tc hMerge="1">
                  <a:txBody>
                    <a:bodyPr/>
                    <a:lstStyle/>
                    <a:p>
                      <a:endParaRPr lang="en-US" sz="1600" dirty="0"/>
                    </a:p>
                  </a:txBody>
                  <a:tcPr marL="45720" marR="45720">
                    <a:solidFill>
                      <a:schemeClr val="bg2">
                        <a:lumMod val="40000"/>
                        <a:lumOff val="60000"/>
                      </a:schemeClr>
                    </a:solidFill>
                  </a:tcPr>
                </a:tc>
              </a:tr>
              <a:tr h="365760">
                <a:tc>
                  <a:txBody>
                    <a:bodyPr/>
                    <a:lstStyle/>
                    <a:p>
                      <a:r>
                        <a:rPr lang="en-US" sz="1200" b="1" dirty="0" smtClean="0">
                          <a:solidFill>
                            <a:schemeClr val="accent3"/>
                          </a:solidFill>
                        </a:rPr>
                        <a:t>Proposed NCCCP</a:t>
                      </a:r>
                      <a:r>
                        <a:rPr lang="en-US" sz="1200" b="1" baseline="0" dirty="0" smtClean="0">
                          <a:solidFill>
                            <a:schemeClr val="accent3"/>
                          </a:solidFill>
                        </a:rPr>
                        <a:t> </a:t>
                      </a:r>
                      <a:r>
                        <a:rPr lang="en-US" sz="1200" b="1" dirty="0" smtClean="0">
                          <a:solidFill>
                            <a:schemeClr val="accent3"/>
                          </a:solidFill>
                        </a:rPr>
                        <a:t>Deployments</a:t>
                      </a:r>
                      <a:endParaRPr lang="en-US" sz="1200" b="1" dirty="0">
                        <a:solidFill>
                          <a:schemeClr val="accent3"/>
                        </a:solidFill>
                      </a:endParaRPr>
                    </a:p>
                  </a:txBody>
                  <a:tcPr marL="45720" marR="45720">
                    <a:solidFill>
                      <a:schemeClr val="accent6"/>
                    </a:solidFill>
                  </a:tcPr>
                </a:tc>
                <a:tc>
                  <a:txBody>
                    <a:bodyPr/>
                    <a:lstStyle/>
                    <a:p>
                      <a:endParaRPr lang="en-US" dirty="0"/>
                    </a:p>
                  </a:txBody>
                  <a:tcPr marL="45720" marR="45720">
                    <a:solidFill>
                      <a:schemeClr val="bg2"/>
                    </a:solidFill>
                  </a:tcPr>
                </a:tc>
                <a:tc>
                  <a:txBody>
                    <a:bodyPr/>
                    <a:lstStyle/>
                    <a:p>
                      <a:pPr algn="ctr"/>
                      <a:endParaRPr lang="en-US" sz="1100" dirty="0"/>
                    </a:p>
                  </a:txBody>
                  <a:tcPr marL="45720" marR="45720">
                    <a:solidFill>
                      <a:schemeClr val="accent3">
                        <a:lumMod val="85000"/>
                      </a:schemeClr>
                    </a:solidFill>
                  </a:tcPr>
                </a:tc>
                <a:tc>
                  <a:txBody>
                    <a:bodyPr/>
                    <a:lstStyle/>
                    <a:p>
                      <a:pPr algn="ctr"/>
                      <a:r>
                        <a:rPr lang="en-US" sz="1100" dirty="0" err="1" smtClean="0"/>
                        <a:t>Tolven</a:t>
                      </a:r>
                      <a:r>
                        <a:rPr lang="en-US" sz="1100" baseline="0" dirty="0" smtClean="0"/>
                        <a:t> Deployed to Adoption Site (1 NCCCP)</a:t>
                      </a:r>
                      <a:endParaRPr lang="en-US" sz="1100" dirty="0"/>
                    </a:p>
                  </a:txBody>
                  <a:tcPr marL="45720" marR="45720">
                    <a:solidFill>
                      <a:schemeClr val="accent3">
                        <a:lumMod val="85000"/>
                      </a:schemeClr>
                    </a:solidFill>
                  </a:tcPr>
                </a:tc>
                <a:tc>
                  <a:txBody>
                    <a:bodyPr/>
                    <a:lstStyle/>
                    <a:p>
                      <a:pPr algn="ctr"/>
                      <a:r>
                        <a:rPr lang="en-US" sz="1100" dirty="0" smtClean="0"/>
                        <a:t>Platform</a:t>
                      </a:r>
                      <a:r>
                        <a:rPr lang="en-US" sz="1100" baseline="0" dirty="0" smtClean="0"/>
                        <a:t> + Oncology Ext Deployed to (2 NCCCP ‘s)</a:t>
                      </a:r>
                      <a:endParaRPr lang="en-US" sz="1100" dirty="0"/>
                    </a:p>
                  </a:txBody>
                  <a:tcPr marL="45720" marR="45720">
                    <a:solidFill>
                      <a:schemeClr val="accent3">
                        <a:lumMod val="85000"/>
                      </a:schemeClr>
                    </a:solidFill>
                  </a:tcPr>
                </a:tc>
                <a:tc>
                  <a:txBody>
                    <a:bodyPr/>
                    <a:lstStyle/>
                    <a:p>
                      <a:pPr algn="ctr"/>
                      <a:endParaRPr lang="en-US" sz="1100" dirty="0"/>
                    </a:p>
                  </a:txBody>
                  <a:tcPr marL="45720" marR="45720">
                    <a:solidFill>
                      <a:schemeClr val="accent3">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Platform</a:t>
                      </a:r>
                      <a:r>
                        <a:rPr lang="en-US" sz="1100" baseline="0" dirty="0" smtClean="0"/>
                        <a:t> + Oncology Ext Deployed to (2 NCCCP’s)</a:t>
                      </a:r>
                      <a:endParaRPr lang="en-US" sz="1100" dirty="0" smtClean="0"/>
                    </a:p>
                  </a:txBody>
                  <a:tcPr marL="45720" marR="45720">
                    <a:solidFill>
                      <a:schemeClr val="accent3">
                        <a:lumMod val="85000"/>
                      </a:schemeClr>
                    </a:solidFill>
                  </a:tcPr>
                </a:tc>
              </a:tr>
              <a:tr h="615968">
                <a:tc>
                  <a:txBody>
                    <a:bodyPr/>
                    <a:lstStyle/>
                    <a:p>
                      <a:r>
                        <a:rPr lang="en-US" sz="1200" b="1" dirty="0" smtClean="0">
                          <a:solidFill>
                            <a:schemeClr val="accent3"/>
                          </a:solidFill>
                        </a:rPr>
                        <a:t>caEHR </a:t>
                      </a:r>
                      <a:r>
                        <a:rPr lang="en-US" sz="1200" b="1" baseline="0" dirty="0" smtClean="0">
                          <a:solidFill>
                            <a:schemeClr val="accent3"/>
                          </a:solidFill>
                        </a:rPr>
                        <a:t>Goals Supported</a:t>
                      </a:r>
                      <a:endParaRPr lang="en-US" sz="1200" b="1" dirty="0">
                        <a:solidFill>
                          <a:schemeClr val="accent3"/>
                        </a:solidFill>
                      </a:endParaRPr>
                    </a:p>
                  </a:txBody>
                  <a:tcPr marL="45720" marR="45720">
                    <a:solidFill>
                      <a:schemeClr val="accent6"/>
                    </a:solidFill>
                  </a:tcPr>
                </a:tc>
                <a:tc>
                  <a:txBody>
                    <a:bodyPr/>
                    <a:lstStyle/>
                    <a:p>
                      <a:endParaRPr lang="en-US" dirty="0"/>
                    </a:p>
                  </a:txBody>
                  <a:tcPr marL="45720" marR="45720">
                    <a:solidFill>
                      <a:schemeClr val="bg2"/>
                    </a:solidFill>
                  </a:tcPr>
                </a:tc>
                <a:tc>
                  <a:txBody>
                    <a:bodyPr/>
                    <a:lstStyle/>
                    <a:p>
                      <a:pPr algn="ctr"/>
                      <a:r>
                        <a:rPr lang="en-US" sz="1100" baseline="0" dirty="0" smtClean="0"/>
                        <a:t>Architecture Adoption</a:t>
                      </a:r>
                    </a:p>
                    <a:p>
                      <a:pPr algn="ctr"/>
                      <a:endParaRPr lang="en-US" sz="1100" dirty="0" smtClean="0"/>
                    </a:p>
                    <a:p>
                      <a:pPr algn="ctr"/>
                      <a:endParaRPr lang="en-US" sz="1100" dirty="0"/>
                    </a:p>
                  </a:txBody>
                  <a:tcPr marL="45720" marR="45720">
                    <a:solidFill>
                      <a:schemeClr val="accent3">
                        <a:lumMod val="85000"/>
                      </a:schemeClr>
                    </a:solidFill>
                  </a:tcPr>
                </a:tc>
                <a:tc>
                  <a:txBody>
                    <a:bodyPr/>
                    <a:lstStyle/>
                    <a:p>
                      <a:pPr algn="ctr"/>
                      <a:r>
                        <a:rPr lang="en-US" sz="1100" dirty="0" smtClean="0"/>
                        <a:t>Architectural</a:t>
                      </a:r>
                      <a:r>
                        <a:rPr lang="en-US" sz="1100" baseline="0" dirty="0" smtClean="0"/>
                        <a:t> Adoption</a:t>
                      </a:r>
                    </a:p>
                    <a:p>
                      <a:pPr algn="ctr"/>
                      <a:endParaRPr lang="en-US" sz="1100" dirty="0"/>
                    </a:p>
                  </a:txBody>
                  <a:tcPr marL="45720" marR="45720">
                    <a:solidFill>
                      <a:schemeClr val="accent3">
                        <a:lumMod val="85000"/>
                      </a:schemeClr>
                    </a:solidFill>
                  </a:tcPr>
                </a:tc>
                <a:tc>
                  <a:txBody>
                    <a:bodyPr/>
                    <a:lstStyle/>
                    <a:p>
                      <a:pPr algn="ctr"/>
                      <a:r>
                        <a:rPr lang="en-US" sz="1100" dirty="0" smtClean="0"/>
                        <a:t>Architectural</a:t>
                      </a:r>
                      <a:r>
                        <a:rPr lang="en-US" sz="1100" baseline="0" dirty="0" smtClean="0"/>
                        <a:t> Adoption</a:t>
                      </a:r>
                    </a:p>
                    <a:p>
                      <a:pPr algn="ctr"/>
                      <a:r>
                        <a:rPr lang="en-US" sz="1100" baseline="0" dirty="0" smtClean="0"/>
                        <a:t>Solution Adopt.</a:t>
                      </a:r>
                    </a:p>
                    <a:p>
                      <a:pPr algn="ctr"/>
                      <a:r>
                        <a:rPr lang="en-US" sz="1100" dirty="0" err="1" smtClean="0"/>
                        <a:t>Clin</a:t>
                      </a:r>
                      <a:r>
                        <a:rPr lang="en-US" sz="1100" baseline="0" dirty="0" smtClean="0"/>
                        <a:t> C</a:t>
                      </a:r>
                      <a:r>
                        <a:rPr lang="en-US" sz="1100" dirty="0" smtClean="0"/>
                        <a:t>ommunity Adoption</a:t>
                      </a:r>
                      <a:endParaRPr lang="en-US" sz="1100" dirty="0"/>
                    </a:p>
                  </a:txBody>
                  <a:tcPr marL="45720" marR="45720">
                    <a:solidFill>
                      <a:schemeClr val="accent3">
                        <a:lumMod val="85000"/>
                      </a:schemeClr>
                    </a:solidFill>
                  </a:tcPr>
                </a:tc>
                <a:tc>
                  <a:txBody>
                    <a:bodyPr/>
                    <a:lstStyle/>
                    <a:p>
                      <a:pPr algn="ctr"/>
                      <a:r>
                        <a:rPr lang="en-US" sz="1100" dirty="0" smtClean="0"/>
                        <a:t>Architectural</a:t>
                      </a:r>
                      <a:r>
                        <a:rPr lang="en-US" sz="1100" baseline="0" dirty="0" smtClean="0"/>
                        <a:t> Adoption</a:t>
                      </a:r>
                    </a:p>
                    <a:p>
                      <a:pPr algn="ctr"/>
                      <a:r>
                        <a:rPr lang="en-US" sz="1100" baseline="0" dirty="0" smtClean="0"/>
                        <a:t>Solution Adopt.</a:t>
                      </a:r>
                    </a:p>
                    <a:p>
                      <a:pPr algn="ctr"/>
                      <a:r>
                        <a:rPr lang="en-US" sz="1100" dirty="0" err="1" smtClean="0"/>
                        <a:t>Clin</a:t>
                      </a:r>
                      <a:r>
                        <a:rPr lang="en-US" sz="1100" baseline="0" dirty="0" smtClean="0"/>
                        <a:t> C</a:t>
                      </a:r>
                      <a:r>
                        <a:rPr lang="en-US" sz="1100" dirty="0" smtClean="0"/>
                        <a:t>ommunity Adoption</a:t>
                      </a:r>
                    </a:p>
                  </a:txBody>
                  <a:tcPr marL="45720" marR="45720">
                    <a:solidFill>
                      <a:schemeClr val="accent3">
                        <a:lumMod val="85000"/>
                      </a:schemeClr>
                    </a:solidFill>
                  </a:tcPr>
                </a:tc>
                <a:tc>
                  <a:txBody>
                    <a:bodyPr/>
                    <a:lstStyle/>
                    <a:p>
                      <a:pPr algn="ctr"/>
                      <a:r>
                        <a:rPr lang="en-US" sz="1100" dirty="0" smtClean="0"/>
                        <a:t>Architectural</a:t>
                      </a:r>
                      <a:r>
                        <a:rPr lang="en-US" sz="1100" baseline="0" dirty="0" smtClean="0"/>
                        <a:t> Adoption</a:t>
                      </a:r>
                    </a:p>
                    <a:p>
                      <a:pPr algn="ctr"/>
                      <a:r>
                        <a:rPr lang="en-US" sz="1100" baseline="0" dirty="0" smtClean="0"/>
                        <a:t>Solution Adopt.</a:t>
                      </a:r>
                    </a:p>
                    <a:p>
                      <a:pPr algn="ctr"/>
                      <a:r>
                        <a:rPr lang="en-US" sz="1100" dirty="0" err="1" smtClean="0"/>
                        <a:t>Clin</a:t>
                      </a:r>
                      <a:r>
                        <a:rPr lang="en-US" sz="1100" baseline="0" dirty="0" smtClean="0"/>
                        <a:t> C</a:t>
                      </a:r>
                      <a:r>
                        <a:rPr lang="en-US" sz="1100" dirty="0" smtClean="0"/>
                        <a:t>ommunity Adoption</a:t>
                      </a:r>
                    </a:p>
                  </a:txBody>
                  <a:tcPr marL="45720" marR="45720">
                    <a:solidFill>
                      <a:schemeClr val="accent3">
                        <a:lumMod val="85000"/>
                      </a:schemeClr>
                    </a:solidFill>
                  </a:tcPr>
                </a:tc>
              </a:tr>
            </a:tbl>
          </a:graphicData>
        </a:graphic>
      </p:graphicFrame>
      <p:sp>
        <p:nvSpPr>
          <p:cNvPr id="7" name="Rectangle 6"/>
          <p:cNvSpPr/>
          <p:nvPr/>
        </p:nvSpPr>
        <p:spPr>
          <a:xfrm rot="16200000">
            <a:off x="-833735" y="3729335"/>
            <a:ext cx="5486400" cy="923330"/>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chemeClr val="tx1">
                    <a:lumMod val="50000"/>
                    <a:lumOff val="50000"/>
                    <a:alpha val="29000"/>
                  </a:schemeClr>
                </a:solidFill>
                <a:effectLst>
                  <a:outerShdw blurRad="25400" algn="tl" rotWithShape="0">
                    <a:srgbClr val="000000">
                      <a:alpha val="43000"/>
                    </a:srgbClr>
                  </a:outerShdw>
                </a:effectLst>
              </a:rPr>
              <a:t>Complete</a:t>
            </a:r>
            <a:endParaRPr lang="en-US" sz="5400" b="1" cap="none" spc="150" dirty="0">
              <a:ln w="11430"/>
              <a:solidFill>
                <a:schemeClr val="tx1">
                  <a:lumMod val="50000"/>
                  <a:lumOff val="50000"/>
                  <a:alpha val="29000"/>
                </a:schemeClr>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Project Methodology &amp; Trajectory</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Agenda</a:t>
            </a:r>
          </a:p>
        </p:txBody>
      </p:sp>
      <p:sp>
        <p:nvSpPr>
          <p:cNvPr id="6147" name="Content Placeholder 2"/>
          <p:cNvSpPr>
            <a:spLocks noGrp="1"/>
          </p:cNvSpPr>
          <p:nvPr>
            <p:ph idx="1"/>
          </p:nvPr>
        </p:nvSpPr>
        <p:spPr>
          <a:xfrm>
            <a:off x="457200" y="1143000"/>
            <a:ext cx="8229600" cy="4525963"/>
          </a:xfrm>
        </p:spPr>
        <p:txBody>
          <a:bodyPr/>
          <a:lstStyle/>
          <a:p>
            <a:r>
              <a:rPr lang="en-US" sz="1800" dirty="0" smtClean="0"/>
              <a:t>CBIIT </a:t>
            </a:r>
            <a:r>
              <a:rPr lang="en-US" sz="1800" dirty="0" err="1" smtClean="0"/>
              <a:t>caBIG</a:t>
            </a:r>
            <a:r>
              <a:rPr lang="en-US" sz="1800" dirty="0" smtClean="0"/>
              <a:t> Strategy</a:t>
            </a:r>
          </a:p>
          <a:p>
            <a:pPr lvl="1"/>
            <a:r>
              <a:rPr lang="en-US" sz="1600" dirty="0" smtClean="0"/>
              <a:t>CBIIT </a:t>
            </a:r>
            <a:r>
              <a:rPr lang="en-US" sz="1600" dirty="0" err="1" smtClean="0"/>
              <a:t>caBIG</a:t>
            </a:r>
            <a:r>
              <a:rPr lang="en-US" sz="1600" dirty="0" smtClean="0"/>
              <a:t> strategic direction</a:t>
            </a:r>
          </a:p>
          <a:p>
            <a:r>
              <a:rPr lang="en-US" sz="1800" dirty="0" smtClean="0"/>
              <a:t>Project Introduction</a:t>
            </a:r>
          </a:p>
          <a:p>
            <a:pPr lvl="1"/>
            <a:r>
              <a:rPr lang="en-US" sz="1600" dirty="0" err="1" smtClean="0"/>
              <a:t>caBIG</a:t>
            </a:r>
            <a:r>
              <a:rPr lang="en-US" sz="1600" dirty="0" smtClean="0"/>
              <a:t> Clinical Information Suite</a:t>
            </a:r>
          </a:p>
          <a:p>
            <a:pPr lvl="1"/>
            <a:r>
              <a:rPr lang="en-US" sz="1600" dirty="0" smtClean="0"/>
              <a:t>Business Opportunity</a:t>
            </a:r>
          </a:p>
          <a:p>
            <a:pPr lvl="1"/>
            <a:r>
              <a:rPr lang="en-US" sz="1600" dirty="0" smtClean="0"/>
              <a:t>Purpose</a:t>
            </a:r>
          </a:p>
          <a:p>
            <a:pPr lvl="1"/>
            <a:r>
              <a:rPr lang="en-US" sz="1600" dirty="0" smtClean="0"/>
              <a:t>Overview</a:t>
            </a:r>
          </a:p>
          <a:p>
            <a:pPr lvl="1"/>
            <a:r>
              <a:rPr lang="en-US" sz="1600" dirty="0" smtClean="0"/>
              <a:t>Project Goals &amp; Objectives</a:t>
            </a:r>
          </a:p>
          <a:p>
            <a:r>
              <a:rPr lang="en-US" sz="1800" dirty="0" smtClean="0"/>
              <a:t>Business Capabilities</a:t>
            </a:r>
          </a:p>
          <a:p>
            <a:pPr lvl="1"/>
            <a:r>
              <a:rPr lang="en-US" sz="1600" dirty="0" smtClean="0"/>
              <a:t>Focused List</a:t>
            </a:r>
          </a:p>
          <a:p>
            <a:pPr lvl="1"/>
            <a:r>
              <a:rPr lang="en-US" sz="1600" dirty="0" smtClean="0"/>
              <a:t>Currently active</a:t>
            </a:r>
          </a:p>
          <a:p>
            <a:r>
              <a:rPr lang="en-US" sz="1800" dirty="0" smtClean="0"/>
              <a:t>Project and Services Development Methodology</a:t>
            </a:r>
          </a:p>
          <a:p>
            <a:pPr lvl="1"/>
            <a:r>
              <a:rPr lang="en-US" sz="1600" dirty="0" smtClean="0"/>
              <a:t>Project </a:t>
            </a:r>
          </a:p>
          <a:p>
            <a:pPr lvl="1"/>
            <a:r>
              <a:rPr lang="en-US" sz="1600" dirty="0" smtClean="0"/>
              <a:t>Services Delivery</a:t>
            </a:r>
          </a:p>
          <a:p>
            <a:r>
              <a:rPr lang="en-US" sz="1800" dirty="0" smtClean="0"/>
              <a:t>Key Milestones/Activities</a:t>
            </a:r>
          </a:p>
          <a:p>
            <a:pPr lvl="1"/>
            <a:r>
              <a:rPr lang="en-US" sz="1600" dirty="0" smtClean="0"/>
              <a:t>Themes</a:t>
            </a:r>
          </a:p>
          <a:p>
            <a:r>
              <a:rPr lang="en-US" sz="1800" dirty="0" smtClean="0"/>
              <a:t>Project Documentation, References &amp; Artifacts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latin typeface="Arial" charset="0"/>
                <a:cs typeface="Arial" charset="0"/>
              </a:rPr>
              <a:t>Design Objectives</a:t>
            </a:r>
          </a:p>
        </p:txBody>
      </p:sp>
      <p:sp>
        <p:nvSpPr>
          <p:cNvPr id="29699" name="Content Placeholder 5"/>
          <p:cNvSpPr>
            <a:spLocks noGrp="1"/>
          </p:cNvSpPr>
          <p:nvPr>
            <p:ph idx="1"/>
          </p:nvPr>
        </p:nvSpPr>
        <p:spPr>
          <a:xfrm>
            <a:off x="304800" y="1295400"/>
            <a:ext cx="8534400" cy="5257800"/>
          </a:xfrm>
        </p:spPr>
        <p:txBody>
          <a:bodyPr/>
          <a:lstStyle/>
          <a:p>
            <a:r>
              <a:rPr lang="en-US" sz="1600" dirty="0" smtClean="0"/>
              <a:t>Semantic Services-Oriented Architecture (</a:t>
            </a:r>
            <a:r>
              <a:rPr lang="en-US" sz="1600" dirty="0" err="1" smtClean="0"/>
              <a:t>sSOA</a:t>
            </a:r>
            <a:r>
              <a:rPr lang="en-US" sz="1600" dirty="0" smtClean="0"/>
              <a:t>) approach enabling release of:</a:t>
            </a:r>
          </a:p>
          <a:p>
            <a:pPr lvl="1"/>
            <a:r>
              <a:rPr lang="en-US" sz="1600" dirty="0" smtClean="0"/>
              <a:t>Technology-independent PIM-level specifications</a:t>
            </a:r>
          </a:p>
          <a:p>
            <a:pPr lvl="1"/>
            <a:r>
              <a:rPr lang="en-US" sz="1600" dirty="0" smtClean="0"/>
              <a:t>Incremental/Iterative deployment of prioritized Business Capabilities</a:t>
            </a:r>
          </a:p>
          <a:p>
            <a:pPr lvl="1"/>
            <a:r>
              <a:rPr lang="en-US" sz="1600" dirty="0" smtClean="0"/>
              <a:t>Maximum localization capabilities including</a:t>
            </a:r>
          </a:p>
          <a:p>
            <a:pPr lvl="2"/>
            <a:r>
              <a:rPr lang="en-US" dirty="0" smtClean="0"/>
              <a:t>Workflow</a:t>
            </a:r>
          </a:p>
          <a:p>
            <a:pPr lvl="2"/>
            <a:r>
              <a:rPr lang="en-US" dirty="0" smtClean="0"/>
              <a:t>Semantics (e.g. term lists, vocabularies, etc.)</a:t>
            </a:r>
          </a:p>
          <a:p>
            <a:pPr lvl="2"/>
            <a:r>
              <a:rPr lang="en-US" dirty="0" smtClean="0"/>
              <a:t>User Interface (UI) </a:t>
            </a:r>
            <a:br>
              <a:rPr lang="en-US" dirty="0" smtClean="0"/>
            </a:br>
            <a:endParaRPr lang="en-US" dirty="0" smtClean="0"/>
          </a:p>
          <a:p>
            <a:r>
              <a:rPr lang="en-US" sz="1600" dirty="0" smtClean="0"/>
              <a:t>Contribute to/align with CBIIT SAIF Implementation Guide</a:t>
            </a:r>
          </a:p>
          <a:p>
            <a:pPr lvl="1"/>
            <a:r>
              <a:rPr lang="en-US" sz="1600" dirty="0" smtClean="0"/>
              <a:t>ECCF-compliant specifications with demonstrated traceability</a:t>
            </a:r>
            <a:br>
              <a:rPr lang="en-US" sz="1600" dirty="0" smtClean="0"/>
            </a:br>
            <a:endParaRPr lang="en-US" sz="1600" dirty="0" smtClean="0"/>
          </a:p>
          <a:p>
            <a:r>
              <a:rPr lang="en-US" sz="1600" dirty="0" smtClean="0"/>
              <a:t>Leveraging of, and contribution to, CBIIT Enterprise Service Specifications</a:t>
            </a:r>
            <a:br>
              <a:rPr lang="en-US" sz="1600" dirty="0" smtClean="0"/>
            </a:br>
            <a:endParaRPr lang="en-US" sz="1600" dirty="0" smtClean="0"/>
          </a:p>
          <a:p>
            <a:r>
              <a:rPr lang="en-US" sz="1600" dirty="0" smtClean="0"/>
              <a:t>Standards-aware, Standards-involved</a:t>
            </a:r>
          </a:p>
          <a:p>
            <a:pPr lvl="1"/>
            <a:r>
              <a:rPr lang="en-US" sz="1600" dirty="0" smtClean="0"/>
              <a:t>RIM- / BRIDG-based information model</a:t>
            </a:r>
          </a:p>
          <a:p>
            <a:pPr lvl="1"/>
            <a:r>
              <a:rPr lang="en-US" sz="1600" dirty="0" smtClean="0"/>
              <a:t>ANSI HL7 EHR Functional Model</a:t>
            </a:r>
          </a:p>
          <a:p>
            <a:pPr lvl="1"/>
            <a:r>
              <a:rPr lang="en-US" sz="1600" dirty="0" smtClean="0"/>
              <a:t>Submit an Oncology Functional Profile for ballot</a:t>
            </a:r>
          </a:p>
          <a:p>
            <a:pPr>
              <a:buNone/>
            </a:pPr>
            <a:endParaRPr lang="en-US" sz="1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latin typeface="Arial" charset="0"/>
                <a:cs typeface="Arial" charset="0"/>
              </a:rPr>
              <a:t>Overall Project Methodology</a:t>
            </a:r>
          </a:p>
        </p:txBody>
      </p:sp>
      <p:sp>
        <p:nvSpPr>
          <p:cNvPr id="43011" name="Content Placeholder 4"/>
          <p:cNvSpPr>
            <a:spLocks noGrp="1"/>
          </p:cNvSpPr>
          <p:nvPr>
            <p:ph idx="1"/>
          </p:nvPr>
        </p:nvSpPr>
        <p:spPr>
          <a:xfrm>
            <a:off x="304800" y="4114800"/>
            <a:ext cx="8458200" cy="2209799"/>
          </a:xfrm>
        </p:spPr>
        <p:txBody>
          <a:bodyPr/>
          <a:lstStyle/>
          <a:p>
            <a:r>
              <a:rPr lang="en-US" sz="2800" dirty="0" smtClean="0"/>
              <a:t>Traditional Unified Process Approach</a:t>
            </a:r>
          </a:p>
          <a:p>
            <a:r>
              <a:rPr lang="en-US" sz="2800" dirty="0" smtClean="0"/>
              <a:t>Agile-Like Iterative and Incremental</a:t>
            </a:r>
          </a:p>
          <a:p>
            <a:r>
              <a:rPr lang="en-US" sz="2800" dirty="0" smtClean="0"/>
              <a:t>Project Planning Release and Iteration Focused</a:t>
            </a:r>
          </a:p>
        </p:txBody>
      </p:sp>
      <p:pic>
        <p:nvPicPr>
          <p:cNvPr id="7" name="Picture 2" descr="Project Lifecycle: Inception-&gt;Elaboration-&gt;Construction-&gt;Transition"/>
          <p:cNvPicPr>
            <a:picLocks noChangeAspect="1" noChangeArrowheads="1"/>
          </p:cNvPicPr>
          <p:nvPr/>
        </p:nvPicPr>
        <p:blipFill>
          <a:blip r:embed="rId2" cstate="print"/>
          <a:srcRect/>
          <a:stretch>
            <a:fillRect/>
          </a:stretch>
        </p:blipFill>
        <p:spPr bwMode="auto">
          <a:xfrm>
            <a:off x="152400" y="1181100"/>
            <a:ext cx="8753475" cy="270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Development Methodology</a:t>
            </a:r>
            <a:endParaRPr lang="en-US" dirty="0"/>
          </a:p>
        </p:txBody>
      </p:sp>
      <p:sp>
        <p:nvSpPr>
          <p:cNvPr id="3" name="Content Placeholder 2"/>
          <p:cNvSpPr>
            <a:spLocks noGrp="1"/>
          </p:cNvSpPr>
          <p:nvPr>
            <p:ph idx="1"/>
          </p:nvPr>
        </p:nvSpPr>
        <p:spPr>
          <a:xfrm>
            <a:off x="5181600" y="1219200"/>
            <a:ext cx="3810000" cy="4906963"/>
          </a:xfrm>
        </p:spPr>
        <p:txBody>
          <a:bodyPr/>
          <a:lstStyle/>
          <a:p>
            <a:pPr>
              <a:buNone/>
            </a:pPr>
            <a:r>
              <a:rPr lang="en-US" sz="1800" dirty="0" err="1" smtClean="0"/>
              <a:t>sSOA</a:t>
            </a:r>
            <a:r>
              <a:rPr lang="en-US" sz="1800" dirty="0" smtClean="0"/>
              <a:t> Development Methodology</a:t>
            </a:r>
          </a:p>
          <a:p>
            <a:pPr>
              <a:buNone/>
            </a:pPr>
            <a:endParaRPr lang="en-US" sz="1000" dirty="0" smtClean="0"/>
          </a:p>
          <a:p>
            <a:pPr lvl="1"/>
            <a:r>
              <a:rPr lang="en-US" sz="1600" dirty="0" smtClean="0"/>
              <a:t>Overall Scope and Vision</a:t>
            </a:r>
          </a:p>
          <a:p>
            <a:pPr lvl="1"/>
            <a:endParaRPr lang="en-US" sz="1600" dirty="0" smtClean="0"/>
          </a:p>
          <a:p>
            <a:pPr lvl="1"/>
            <a:r>
              <a:rPr lang="en-US" sz="1600" dirty="0" smtClean="0"/>
              <a:t>Topic scope per release cycles</a:t>
            </a:r>
          </a:p>
          <a:p>
            <a:pPr lvl="1"/>
            <a:endParaRPr lang="en-US" sz="1600" dirty="0" smtClean="0"/>
          </a:p>
          <a:p>
            <a:pPr lvl="1"/>
            <a:r>
              <a:rPr lang="en-US" sz="1600" dirty="0" smtClean="0"/>
              <a:t>Parallel focused service delivery teams supporting overall project goals</a:t>
            </a:r>
          </a:p>
          <a:p>
            <a:pPr lvl="2"/>
            <a:r>
              <a:rPr lang="en-US" sz="1200" dirty="0" smtClean="0"/>
              <a:t>Effectively breaking large complex interdependent project deliverables into focused service delivery</a:t>
            </a:r>
          </a:p>
          <a:p>
            <a:pPr lvl="2"/>
            <a:r>
              <a:rPr lang="en-US" sz="1200" dirty="0" smtClean="0"/>
              <a:t>Iterative and Incremental ensuring fail often, fail early, course corrections. </a:t>
            </a:r>
          </a:p>
          <a:p>
            <a:pPr lvl="2"/>
            <a:r>
              <a:rPr lang="en-US" sz="1200" dirty="0" smtClean="0"/>
              <a:t>Provides early progress against larger project goals</a:t>
            </a:r>
          </a:p>
          <a:p>
            <a:pPr lvl="2"/>
            <a:r>
              <a:rPr lang="en-US" sz="1200" dirty="0" smtClean="0"/>
              <a:t>Allows for stakeholder engagement early and often</a:t>
            </a:r>
          </a:p>
          <a:p>
            <a:pPr lvl="2"/>
            <a:r>
              <a:rPr lang="en-US" sz="1200" dirty="0" smtClean="0"/>
              <a:t>Supports ability to integrate  3</a:t>
            </a:r>
            <a:r>
              <a:rPr lang="en-US" sz="1200" baseline="30000" dirty="0" smtClean="0"/>
              <a:t>rd</a:t>
            </a:r>
            <a:r>
              <a:rPr lang="en-US" sz="1200" dirty="0" smtClean="0"/>
              <a:t> party other agency involvement in services delivery</a:t>
            </a:r>
          </a:p>
          <a:p>
            <a:pPr lvl="2"/>
            <a:endParaRPr lang="en-US" sz="1200" dirty="0" smtClean="0"/>
          </a:p>
          <a:p>
            <a:pPr lvl="1"/>
            <a:endParaRPr lang="en-US" sz="1600" dirty="0"/>
          </a:p>
        </p:txBody>
      </p:sp>
      <p:pic>
        <p:nvPicPr>
          <p:cNvPr id="32770" name="Picture 2" descr="sSOA Development Methodology Diagram"/>
          <p:cNvPicPr>
            <a:picLocks noChangeAspect="1" noChangeArrowheads="1"/>
          </p:cNvPicPr>
          <p:nvPr/>
        </p:nvPicPr>
        <p:blipFill>
          <a:blip r:embed="rId2" cstate="print"/>
          <a:srcRect/>
          <a:stretch>
            <a:fillRect/>
          </a:stretch>
        </p:blipFill>
        <p:spPr bwMode="auto">
          <a:xfrm>
            <a:off x="304800" y="1219200"/>
            <a:ext cx="4833937" cy="54388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Project Approach </a:t>
            </a:r>
            <a:r>
              <a:rPr lang="en-US" sz="2000" i="1" dirty="0" smtClean="0"/>
              <a:t>(Elaboration through Transition Phases)</a:t>
            </a:r>
            <a:endParaRPr lang="en-US" dirty="0"/>
          </a:p>
        </p:txBody>
      </p:sp>
      <p:pic>
        <p:nvPicPr>
          <p:cNvPr id="4" name="Content Placeholder 7" descr="CI.gif&#10;Developers: Build, Unit Testing, Deploy (to Stakeholders), Functional Testing&#10;Label Code&#10;Project Managers: Notify, Report&#10;"/>
          <p:cNvPicPr>
            <a:picLocks noGrp="1" noChangeAspect="1"/>
          </p:cNvPicPr>
          <p:nvPr>
            <p:ph idx="4294967295"/>
          </p:nvPr>
        </p:nvPicPr>
        <p:blipFill>
          <a:blip r:embed="rId2" cstate="print"/>
          <a:srcRect/>
          <a:stretch>
            <a:fillRect/>
          </a:stretch>
        </p:blipFill>
        <p:spPr>
          <a:xfrm>
            <a:off x="958850" y="1371600"/>
            <a:ext cx="6356350" cy="4953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Key Milestones &amp; Activities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sp>
        <p:nvSpPr>
          <p:cNvPr id="4" name="Content Placeholder 3"/>
          <p:cNvSpPr>
            <a:spLocks noGrp="1"/>
          </p:cNvSpPr>
          <p:nvPr>
            <p:ph idx="1"/>
          </p:nvPr>
        </p:nvSpPr>
        <p:spPr/>
        <p:txBody>
          <a:bodyPr/>
          <a:lstStyle/>
          <a:p>
            <a:endParaRPr lang="en-US"/>
          </a:p>
        </p:txBody>
      </p:sp>
      <p:graphicFrame>
        <p:nvGraphicFramePr>
          <p:cNvPr id="5" name="Content Placeholder 7"/>
          <p:cNvGraphicFramePr>
            <a:graphicFrameLocks/>
          </p:cNvGraphicFramePr>
          <p:nvPr/>
        </p:nvGraphicFramePr>
        <p:xfrm>
          <a:off x="129988" y="1228165"/>
          <a:ext cx="8686800" cy="5017440"/>
        </p:xfrm>
        <a:graphic>
          <a:graphicData uri="http://schemas.openxmlformats.org/drawingml/2006/table">
            <a:tbl>
              <a:tblPr firstRow="1" bandRow="1">
                <a:tableStyleId>{5C22544A-7EE6-4342-B048-85BDC9FD1C3A}</a:tableStyleId>
              </a:tblPr>
              <a:tblGrid>
                <a:gridCol w="1958788"/>
                <a:gridCol w="1927412"/>
                <a:gridCol w="1676400"/>
                <a:gridCol w="1386840"/>
                <a:gridCol w="1737360"/>
              </a:tblGrid>
              <a:tr h="441264">
                <a:tc>
                  <a:txBody>
                    <a:bodyPr/>
                    <a:lstStyle/>
                    <a:p>
                      <a:r>
                        <a:rPr lang="en-US" sz="1400" dirty="0" smtClean="0"/>
                        <a:t>Release  2 Objective</a:t>
                      </a:r>
                      <a:endParaRPr lang="en-US" sz="1400" dirty="0"/>
                    </a:p>
                  </a:txBody>
                  <a:tcPr/>
                </a:tc>
                <a:tc>
                  <a:txBody>
                    <a:bodyPr/>
                    <a:lstStyle/>
                    <a:p>
                      <a:r>
                        <a:rPr lang="en-US" sz="1400" dirty="0" smtClean="0"/>
                        <a:t>Iteration 1</a:t>
                      </a:r>
                      <a:endParaRPr lang="en-US" sz="1400" dirty="0"/>
                    </a:p>
                  </a:txBody>
                  <a:tcPr/>
                </a:tc>
                <a:tc>
                  <a:txBody>
                    <a:bodyPr/>
                    <a:lstStyle/>
                    <a:p>
                      <a:r>
                        <a:rPr lang="en-US" sz="1400" dirty="0" smtClean="0"/>
                        <a:t>Iteration</a:t>
                      </a:r>
                      <a:r>
                        <a:rPr lang="en-US" sz="1400" baseline="0" dirty="0" smtClean="0"/>
                        <a:t> 2</a:t>
                      </a:r>
                      <a:endParaRPr lang="en-US" sz="1400" dirty="0"/>
                    </a:p>
                  </a:txBody>
                  <a:tcPr/>
                </a:tc>
                <a:tc>
                  <a:txBody>
                    <a:bodyPr/>
                    <a:lstStyle/>
                    <a:p>
                      <a:r>
                        <a:rPr lang="en-US" sz="1400" dirty="0" smtClean="0"/>
                        <a:t>Iteration 3</a:t>
                      </a:r>
                      <a:endParaRPr lang="en-US" sz="1400" dirty="0"/>
                    </a:p>
                  </a:txBody>
                  <a:tcPr/>
                </a:tc>
                <a:tc>
                  <a:txBody>
                    <a:bodyPr/>
                    <a:lstStyle/>
                    <a:p>
                      <a:r>
                        <a:rPr lang="en-US" sz="1400" dirty="0" smtClean="0"/>
                        <a:t>Outcome</a:t>
                      </a:r>
                      <a:endParaRPr lang="en-US" sz="1400" dirty="0"/>
                    </a:p>
                  </a:txBody>
                  <a:tcPr/>
                </a:tc>
              </a:tr>
              <a:tr h="441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Project Roadmap/ Scope &amp; Vision</a:t>
                      </a:r>
                    </a:p>
                  </a:txBody>
                  <a:tcPr/>
                </a:tc>
                <a:tc>
                  <a:txBody>
                    <a:bodyPr/>
                    <a:lstStyle/>
                    <a:p>
                      <a:r>
                        <a:rPr lang="en-US" sz="1400" dirty="0" smtClean="0"/>
                        <a:t>Long</a:t>
                      </a:r>
                      <a:r>
                        <a:rPr lang="en-US" sz="1400" baseline="0" dirty="0" smtClean="0"/>
                        <a:t> Term Roadmap Planning Initiation</a:t>
                      </a:r>
                      <a:endParaRPr lang="en-US" sz="1400" dirty="0"/>
                    </a:p>
                  </a:txBody>
                  <a:tcPr/>
                </a:tc>
                <a:tc>
                  <a:txBody>
                    <a:bodyPr/>
                    <a:lstStyle/>
                    <a:p>
                      <a:r>
                        <a:rPr lang="en-US" sz="1400" dirty="0" smtClean="0"/>
                        <a:t>Roadmap Final Planning</a:t>
                      </a:r>
                      <a:endParaRPr lang="en-US" sz="1400" dirty="0"/>
                    </a:p>
                  </a:txBody>
                  <a:tcPr/>
                </a:tc>
                <a:tc>
                  <a:txBody>
                    <a:bodyPr/>
                    <a:lstStyle/>
                    <a:p>
                      <a:r>
                        <a:rPr lang="en-US" sz="1400" dirty="0" smtClean="0"/>
                        <a:t>Roadmap for</a:t>
                      </a:r>
                      <a:r>
                        <a:rPr lang="en-US" sz="1400" baseline="0" dirty="0" smtClean="0"/>
                        <a:t> remaining release cycles approved</a:t>
                      </a:r>
                      <a:endParaRPr lang="en-US" sz="1400" dirty="0"/>
                    </a:p>
                  </a:txBody>
                  <a:tcPr/>
                </a:tc>
                <a:tc>
                  <a:txBody>
                    <a:bodyPr/>
                    <a:lstStyle/>
                    <a:p>
                      <a:r>
                        <a:rPr lang="en-US" sz="1400" dirty="0" smtClean="0"/>
                        <a:t>Approved</a:t>
                      </a:r>
                      <a:r>
                        <a:rPr lang="en-US" sz="1400" baseline="0" dirty="0" smtClean="0"/>
                        <a:t> Roadmap</a:t>
                      </a:r>
                      <a:endParaRPr lang="en-US" sz="1400" dirty="0"/>
                    </a:p>
                  </a:txBody>
                  <a:tcPr/>
                </a:tc>
              </a:tr>
              <a:tr h="441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Services Development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Referral,</a:t>
                      </a:r>
                      <a:r>
                        <a:rPr lang="en-US" sz="1400" baseline="0" dirty="0" smtClean="0"/>
                        <a:t> Outcomes</a:t>
                      </a:r>
                      <a:endParaRPr lang="en-US" sz="1400" dirty="0" smtClean="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441264">
                <a:tc>
                  <a:txBody>
                    <a:bodyPr/>
                    <a:lstStyle/>
                    <a:p>
                      <a:r>
                        <a:rPr lang="en-US" sz="1400" dirty="0" smtClean="0"/>
                        <a:t>PODS </a:t>
                      </a:r>
                      <a:r>
                        <a:rPr lang="en-US" sz="1400" dirty="0" err="1" smtClean="0"/>
                        <a:t>Refactor</a:t>
                      </a:r>
                      <a:endParaRPr lang="en-US" sz="1400" dirty="0"/>
                    </a:p>
                  </a:txBody>
                  <a:tcPr/>
                </a:tc>
                <a:tc gridSpan="4">
                  <a:txBody>
                    <a:bodyPr/>
                    <a:lstStyle/>
                    <a:p>
                      <a:r>
                        <a:rPr lang="en-US" sz="1400" dirty="0" smtClean="0"/>
                        <a:t>Decouple</a:t>
                      </a:r>
                      <a:r>
                        <a:rPr lang="en-US" sz="1400" baseline="0" dirty="0" smtClean="0"/>
                        <a:t> ensure model aligned to Clinical Information Suite</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441264">
                <a:tc>
                  <a:txBody>
                    <a:bodyPr/>
                    <a:lstStyle/>
                    <a:p>
                      <a:r>
                        <a:rPr lang="en-US" sz="1400" dirty="0" smtClean="0"/>
                        <a:t>HL7 Training</a:t>
                      </a:r>
                      <a:endParaRPr lang="en-US" sz="1400" dirty="0"/>
                    </a:p>
                  </a:txBody>
                  <a:tcPr/>
                </a:tc>
                <a:tc>
                  <a:txBody>
                    <a:bodyPr/>
                    <a:lstStyle/>
                    <a:p>
                      <a:r>
                        <a:rPr lang="en-US" sz="1400" dirty="0" smtClean="0"/>
                        <a:t>Team</a:t>
                      </a:r>
                      <a:r>
                        <a:rPr lang="en-US" sz="1400" baseline="0" dirty="0" smtClean="0"/>
                        <a:t> training to support HL7</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Team trained on HL7 standard/artifacts</a:t>
                      </a:r>
                      <a:endParaRPr lang="en-US" sz="1400" dirty="0"/>
                    </a:p>
                  </a:txBody>
                  <a:tcPr/>
                </a:tc>
              </a:tr>
              <a:tr h="441264">
                <a:tc>
                  <a:txBody>
                    <a:bodyPr/>
                    <a:lstStyle/>
                    <a:p>
                      <a:r>
                        <a:rPr lang="en-US" sz="1400" dirty="0" smtClean="0"/>
                        <a:t>Project</a:t>
                      </a:r>
                      <a:r>
                        <a:rPr lang="en-US" sz="1400" baseline="0" dirty="0" smtClean="0"/>
                        <a:t> Reporting</a:t>
                      </a:r>
                      <a:endParaRPr lang="en-US" sz="1400" dirty="0"/>
                    </a:p>
                  </a:txBody>
                  <a:tcPr/>
                </a:tc>
                <a:tc gridSpan="4">
                  <a:txBody>
                    <a:bodyPr/>
                    <a:lstStyle/>
                    <a:p>
                      <a:r>
                        <a:rPr lang="en-US" sz="1400" dirty="0" smtClean="0"/>
                        <a:t>Project Health Refinement</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441264">
                <a:tc>
                  <a:txBody>
                    <a:bodyPr/>
                    <a:lstStyle/>
                    <a:p>
                      <a:r>
                        <a:rPr lang="en-US" sz="1400" dirty="0" smtClean="0"/>
                        <a:t>Tooling/Infrastructure</a:t>
                      </a:r>
                      <a:endParaRPr lang="en-US" sz="1400" dirty="0"/>
                    </a:p>
                  </a:txBody>
                  <a:tcPr/>
                </a:tc>
                <a:tc gridSpan="4">
                  <a:txBody>
                    <a:bodyPr/>
                    <a:lstStyle/>
                    <a:p>
                      <a:r>
                        <a:rPr lang="en-US" sz="1400" dirty="0" smtClean="0"/>
                        <a:t>Finalize</a:t>
                      </a:r>
                      <a:r>
                        <a:rPr lang="en-US" sz="1400" baseline="0" dirty="0" smtClean="0"/>
                        <a:t> support for team</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616560">
                <a:tc>
                  <a:txBody>
                    <a:bodyPr/>
                    <a:lstStyle/>
                    <a:p>
                      <a:r>
                        <a:rPr lang="en-US" sz="1400" dirty="0" smtClean="0"/>
                        <a:t>Vertical Slice of SAIF Stack</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sz="1400" dirty="0"/>
                    </a:p>
                  </a:txBody>
                  <a:tcPr/>
                </a:tc>
                <a:tc>
                  <a:txBody>
                    <a:bodyPr/>
                    <a:lstStyle/>
                    <a:p>
                      <a:endParaRPr lang="en-US" dirty="0"/>
                    </a:p>
                  </a:txBody>
                  <a:tcPr/>
                </a:tc>
              </a:tr>
              <a:tr h="441264">
                <a:tc>
                  <a:txBody>
                    <a:bodyPr/>
                    <a:lstStyle/>
                    <a:p>
                      <a:r>
                        <a:rPr lang="en-US" sz="1400" dirty="0" smtClean="0"/>
                        <a:t>Platform Gap Analysis</a:t>
                      </a:r>
                      <a:endParaRPr lang="en-US" sz="1400" dirty="0"/>
                    </a:p>
                  </a:txBody>
                  <a:tcPr/>
                </a:tc>
                <a:tc gridSpan="4">
                  <a:txBody>
                    <a:bodyPr/>
                    <a:lstStyle/>
                    <a:p>
                      <a:r>
                        <a:rPr lang="en-US" sz="1400" dirty="0" smtClean="0"/>
                        <a:t>Ensure platform team</a:t>
                      </a:r>
                      <a:r>
                        <a:rPr lang="en-US" sz="1400" baseline="0" dirty="0" smtClean="0"/>
                        <a:t> understands all technological modifications needed to support clinical information suite deployment</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133600"/>
            <a:ext cx="4648200" cy="2438400"/>
          </a:xfrm>
        </p:spPr>
        <p:txBody>
          <a:bodyPr/>
          <a:lstStyle/>
          <a:p>
            <a:pPr>
              <a:defRPr/>
            </a:pPr>
            <a:r>
              <a:rPr lang="en-US" sz="3600" dirty="0" smtClean="0"/>
              <a:t>Project Documentation, References &amp; Artifacts</a:t>
            </a:r>
            <a:endParaRPr lang="en-US"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caEHR Wiki</a:t>
            </a:r>
            <a:endParaRPr lang="en-US" dirty="0"/>
          </a:p>
        </p:txBody>
      </p:sp>
      <p:pic>
        <p:nvPicPr>
          <p:cNvPr id="4" name="Picture 3" descr="New_Wiki.JPG&#10;screenshot of NCI caEHR Project Wiki Home Page"/>
          <p:cNvPicPr>
            <a:picLocks noChangeAspect="1"/>
          </p:cNvPicPr>
          <p:nvPr/>
        </p:nvPicPr>
        <p:blipFill>
          <a:blip r:embed="rId2" cstate="print"/>
          <a:stretch>
            <a:fillRect/>
          </a:stretch>
        </p:blipFill>
        <p:spPr>
          <a:xfrm>
            <a:off x="0" y="1143000"/>
            <a:ext cx="9144000" cy="5034987"/>
          </a:xfrm>
          <a:prstGeom prst="rect">
            <a:avLst/>
          </a:prstGeom>
        </p:spPr>
      </p:pic>
      <p:sp>
        <p:nvSpPr>
          <p:cNvPr id="5" name="Rectangle 4" descr="Artifacts Posted Regularly for Stakeholder and Interested Parties Consumption and Comments&#10;https://wiki.nci.nih.gov/x/zSJyAQ"/>
          <p:cNvSpPr/>
          <p:nvPr/>
        </p:nvSpPr>
        <p:spPr>
          <a:xfrm>
            <a:off x="838200" y="3733800"/>
            <a:ext cx="7696200" cy="1219200"/>
          </a:xfrm>
          <a:prstGeom prst="rect">
            <a:avLst/>
          </a:prstGeom>
          <a:solidFill>
            <a:schemeClr val="accent2">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solidFill>
                  <a:schemeClr val="tx1"/>
                </a:solidFill>
              </a:rPr>
              <a:t>Artifacts Posted Regularly for Stakeholder and Interested Parties Consumption and Comments</a:t>
            </a:r>
          </a:p>
          <a:p>
            <a:pPr algn="ctr">
              <a:defRPr/>
            </a:pPr>
            <a:r>
              <a:rPr lang="en-US" sz="1800" dirty="0" smtClean="0">
                <a:solidFill>
                  <a:schemeClr val="tx1"/>
                </a:solidFill>
              </a:rPr>
              <a:t>https://wiki.nci.nih.gov/x/zSJyAQ</a:t>
            </a:r>
            <a:endParaRPr lang="en-US" sz="1800"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 List</a:t>
            </a:r>
            <a:endParaRPr lang="en-US" dirty="0"/>
          </a:p>
        </p:txBody>
      </p:sp>
      <p:graphicFrame>
        <p:nvGraphicFramePr>
          <p:cNvPr id="4" name="Content Placeholder 3"/>
          <p:cNvGraphicFramePr>
            <a:graphicFrameLocks noGrp="1"/>
          </p:cNvGraphicFramePr>
          <p:nvPr>
            <p:ph idx="1"/>
          </p:nvPr>
        </p:nvGraphicFramePr>
        <p:xfrm>
          <a:off x="457200" y="1514475"/>
          <a:ext cx="8305800" cy="4192284"/>
        </p:xfrm>
        <a:graphic>
          <a:graphicData uri="http://schemas.openxmlformats.org/drawingml/2006/table">
            <a:tbl>
              <a:tblPr firstRow="1" bandRow="1">
                <a:tableStyleId>{68D230F3-CF80-4859-8CE7-A43EE81993B5}</a:tableStyleId>
              </a:tblPr>
              <a:tblGrid>
                <a:gridCol w="2743200"/>
                <a:gridCol w="5562600"/>
              </a:tblGrid>
              <a:tr h="373810">
                <a:tc>
                  <a:txBody>
                    <a:bodyPr/>
                    <a:lstStyle/>
                    <a:p>
                      <a:r>
                        <a:rPr lang="en-US" dirty="0" smtClean="0"/>
                        <a:t>Acronym</a:t>
                      </a:r>
                      <a:endParaRPr lang="en-US" dirty="0"/>
                    </a:p>
                  </a:txBody>
                  <a:tcPr/>
                </a:tc>
                <a:tc>
                  <a:txBody>
                    <a:bodyPr/>
                    <a:lstStyle/>
                    <a:p>
                      <a:r>
                        <a:rPr lang="en-US" dirty="0" smtClean="0"/>
                        <a:t>Meaning</a:t>
                      </a:r>
                      <a:endParaRPr lang="en-US" dirty="0"/>
                    </a:p>
                  </a:txBody>
                  <a:tcPr/>
                </a:tc>
              </a:tr>
              <a:tr h="540589">
                <a:tc>
                  <a:txBody>
                    <a:bodyPr/>
                    <a:lstStyle/>
                    <a:p>
                      <a:r>
                        <a:rPr lang="en-US" sz="1400" dirty="0" smtClean="0"/>
                        <a:t>caEHR</a:t>
                      </a:r>
                      <a:endParaRPr lang="en-US" sz="1400" dirty="0"/>
                    </a:p>
                  </a:txBody>
                  <a:tcPr/>
                </a:tc>
                <a:tc>
                  <a:txBody>
                    <a:bodyPr/>
                    <a:lstStyle/>
                    <a:p>
                      <a:r>
                        <a:rPr lang="en-US" sz="1400" dirty="0" smtClean="0"/>
                        <a:t>Cancer Electronic</a:t>
                      </a:r>
                      <a:r>
                        <a:rPr lang="en-US" sz="1400" baseline="0" dirty="0" smtClean="0"/>
                        <a:t> Health Record</a:t>
                      </a:r>
                      <a:r>
                        <a:rPr lang="en-US" sz="1400" baseline="0" dirty="0" smtClean="0">
                          <a:solidFill>
                            <a:srgbClr val="FF0000"/>
                          </a:solidFill>
                        </a:rPr>
                        <a:t> </a:t>
                      </a:r>
                      <a:r>
                        <a:rPr lang="en-US" sz="1400" baseline="0" dirty="0" smtClean="0">
                          <a:solidFill>
                            <a:schemeClr val="tx1"/>
                          </a:solidFill>
                        </a:rPr>
                        <a:t>(*the scope of this project is limited specifically to the ambulatory oncology community)</a:t>
                      </a:r>
                      <a:endParaRPr lang="en-US" sz="1400" dirty="0">
                        <a:solidFill>
                          <a:schemeClr val="tx1"/>
                        </a:solidFill>
                      </a:endParaRPr>
                    </a:p>
                  </a:txBody>
                  <a:tcPr/>
                </a:tc>
              </a:tr>
              <a:tr h="276382">
                <a:tc>
                  <a:txBody>
                    <a:bodyPr/>
                    <a:lstStyle/>
                    <a:p>
                      <a:r>
                        <a:rPr lang="en-US" sz="1400" dirty="0" smtClean="0"/>
                        <a:t>CBIIT</a:t>
                      </a:r>
                      <a:endParaRPr lang="en-US" sz="1400" dirty="0"/>
                    </a:p>
                  </a:txBody>
                  <a:tcPr/>
                </a:tc>
                <a:tc>
                  <a:txBody>
                    <a:bodyPr/>
                    <a:lstStyle/>
                    <a:p>
                      <a:r>
                        <a:rPr lang="en-US" sz="1400" dirty="0" smtClean="0"/>
                        <a:t>Center for Biomedical</a:t>
                      </a:r>
                      <a:r>
                        <a:rPr lang="en-US" sz="1400" baseline="0" dirty="0" smtClean="0"/>
                        <a:t> Informatics and Information Technology</a:t>
                      </a:r>
                      <a:endParaRPr lang="en-US" sz="1400" dirty="0"/>
                    </a:p>
                  </a:txBody>
                  <a:tcPr/>
                </a:tc>
              </a:tr>
              <a:tr h="316975">
                <a:tc>
                  <a:txBody>
                    <a:bodyPr/>
                    <a:lstStyle/>
                    <a:p>
                      <a:r>
                        <a:rPr lang="en-US" sz="1400" dirty="0" smtClean="0"/>
                        <a:t>CI</a:t>
                      </a:r>
                      <a:endParaRPr lang="en-US" sz="1400" dirty="0"/>
                    </a:p>
                  </a:txBody>
                  <a:tcPr/>
                </a:tc>
                <a:tc>
                  <a:txBody>
                    <a:bodyPr/>
                    <a:lstStyle/>
                    <a:p>
                      <a:r>
                        <a:rPr lang="en-US" sz="1400" dirty="0" smtClean="0"/>
                        <a:t>Continuous Integration</a:t>
                      </a:r>
                      <a:endParaRPr lang="en-US" sz="1400" dirty="0"/>
                    </a:p>
                  </a:txBody>
                  <a:tcPr/>
                </a:tc>
              </a:tr>
              <a:tr h="316975">
                <a:tc>
                  <a:txBody>
                    <a:bodyPr/>
                    <a:lstStyle/>
                    <a:p>
                      <a:r>
                        <a:rPr lang="en-US" sz="1400" dirty="0" smtClean="0"/>
                        <a:t>CORE</a:t>
                      </a:r>
                      <a:endParaRPr lang="en-US" sz="1400" dirty="0"/>
                    </a:p>
                  </a:txBody>
                  <a:tcPr/>
                </a:tc>
                <a:tc>
                  <a:txBody>
                    <a:bodyPr/>
                    <a:lstStyle/>
                    <a:p>
                      <a:r>
                        <a:rPr lang="en-US" sz="1400" dirty="0" smtClean="0"/>
                        <a:t>Clinical Oncology Requirements</a:t>
                      </a:r>
                      <a:r>
                        <a:rPr lang="en-US" sz="1400" baseline="0" dirty="0" smtClean="0"/>
                        <a:t> for EHRs</a:t>
                      </a:r>
                      <a:endParaRPr lang="en-US" sz="1400" dirty="0"/>
                    </a:p>
                  </a:txBody>
                  <a:tcPr/>
                </a:tc>
              </a:tr>
              <a:tr h="281368">
                <a:tc>
                  <a:txBody>
                    <a:bodyPr/>
                    <a:lstStyle/>
                    <a:p>
                      <a:r>
                        <a:rPr lang="en-US" sz="1400" dirty="0" smtClean="0"/>
                        <a:t>DSL</a:t>
                      </a:r>
                      <a:endParaRPr lang="en-US" sz="1400" dirty="0"/>
                    </a:p>
                  </a:txBody>
                  <a:tcPr/>
                </a:tc>
                <a:tc>
                  <a:txBody>
                    <a:bodyPr/>
                    <a:lstStyle/>
                    <a:p>
                      <a:r>
                        <a:rPr lang="en-US" sz="1400" dirty="0" smtClean="0"/>
                        <a:t>Discipline Specific Lead</a:t>
                      </a:r>
                      <a:endParaRPr lang="en-US" sz="1400" dirty="0"/>
                    </a:p>
                  </a:txBody>
                  <a:tcPr/>
                </a:tc>
              </a:tr>
              <a:tr h="281368">
                <a:tc>
                  <a:txBody>
                    <a:bodyPr/>
                    <a:lstStyle/>
                    <a:p>
                      <a:r>
                        <a:rPr lang="en-US" sz="1400" dirty="0" smtClean="0"/>
                        <a:t>FFRDC</a:t>
                      </a:r>
                      <a:endParaRPr lang="en-US" sz="1400" dirty="0"/>
                    </a:p>
                  </a:txBody>
                  <a:tcPr/>
                </a:tc>
                <a:tc>
                  <a:txBody>
                    <a:bodyPr/>
                    <a:lstStyle/>
                    <a:p>
                      <a:r>
                        <a:rPr lang="en-CA" sz="1400" kern="1200" dirty="0" smtClean="0">
                          <a:solidFill>
                            <a:schemeClr val="tx1"/>
                          </a:solidFill>
                          <a:latin typeface="+mn-lt"/>
                          <a:ea typeface="+mn-ea"/>
                          <a:cs typeface="+mn-cs"/>
                        </a:rPr>
                        <a:t>Federally Funded Research and Development Center </a:t>
                      </a:r>
                      <a:endParaRPr lang="en-US" sz="1400" dirty="0"/>
                    </a:p>
                  </a:txBody>
                  <a:tcPr/>
                </a:tc>
              </a:tr>
              <a:tr h="321961">
                <a:tc>
                  <a:txBody>
                    <a:bodyPr/>
                    <a:lstStyle/>
                    <a:p>
                      <a:r>
                        <a:rPr lang="en-US" sz="1400" dirty="0" smtClean="0"/>
                        <a:t>HL7</a:t>
                      </a:r>
                      <a:endParaRPr lang="en-US" sz="1400" dirty="0"/>
                    </a:p>
                  </a:txBody>
                  <a:tcPr/>
                </a:tc>
                <a:tc>
                  <a:txBody>
                    <a:bodyPr/>
                    <a:lstStyle/>
                    <a:p>
                      <a:r>
                        <a:rPr lang="en-US" sz="1400" dirty="0" smtClean="0"/>
                        <a:t>Health</a:t>
                      </a:r>
                      <a:r>
                        <a:rPr lang="en-US" sz="1400" baseline="0" dirty="0" smtClean="0"/>
                        <a:t> Level 7 Standards Development Organization</a:t>
                      </a:r>
                      <a:endParaRPr lang="en-US" sz="1400" dirty="0"/>
                    </a:p>
                  </a:txBody>
                  <a:tcPr/>
                </a:tc>
              </a:tr>
              <a:tr h="362554">
                <a:tc>
                  <a:txBody>
                    <a:bodyPr/>
                    <a:lstStyle/>
                    <a:p>
                      <a:r>
                        <a:rPr lang="en-US" sz="1400" dirty="0" smtClean="0"/>
                        <a:t>NCCCP</a:t>
                      </a:r>
                      <a:endParaRPr lang="en-US" sz="1400" dirty="0"/>
                    </a:p>
                  </a:txBody>
                  <a:tcPr/>
                </a:tc>
                <a:tc>
                  <a:txBody>
                    <a:bodyPr/>
                    <a:lstStyle/>
                    <a:p>
                      <a:r>
                        <a:rPr lang="en-US" sz="1400" dirty="0" smtClean="0"/>
                        <a:t>National</a:t>
                      </a:r>
                      <a:r>
                        <a:rPr lang="en-US" sz="1400" baseline="0" dirty="0" smtClean="0"/>
                        <a:t> Cancer Center Community Program</a:t>
                      </a:r>
                      <a:endParaRPr lang="en-US" sz="1400" dirty="0"/>
                    </a:p>
                  </a:txBody>
                  <a:tcPr/>
                </a:tc>
              </a:tr>
              <a:tr h="291340">
                <a:tc>
                  <a:txBody>
                    <a:bodyPr/>
                    <a:lstStyle/>
                    <a:p>
                      <a:r>
                        <a:rPr lang="en-US" sz="1400" dirty="0" smtClean="0"/>
                        <a:t>NCI</a:t>
                      </a:r>
                      <a:endParaRPr lang="en-US" sz="1400" dirty="0"/>
                    </a:p>
                  </a:txBody>
                  <a:tcPr/>
                </a:tc>
                <a:tc>
                  <a:txBody>
                    <a:bodyPr/>
                    <a:lstStyle/>
                    <a:p>
                      <a:r>
                        <a:rPr lang="en-US" sz="1400" dirty="0" smtClean="0"/>
                        <a:t>National Cancer Institute</a:t>
                      </a:r>
                      <a:endParaRPr lang="en-US" sz="1400" dirty="0"/>
                    </a:p>
                  </a:txBody>
                  <a:tcPr/>
                </a:tc>
              </a:tr>
              <a:tr h="370110">
                <a:tc>
                  <a:txBody>
                    <a:bodyPr/>
                    <a:lstStyle/>
                    <a:p>
                      <a:r>
                        <a:rPr lang="en-US" sz="1400" dirty="0" smtClean="0"/>
                        <a:t>PODS</a:t>
                      </a:r>
                      <a:endParaRPr lang="en-US" sz="1400" dirty="0"/>
                    </a:p>
                  </a:txBody>
                  <a:tcPr/>
                </a:tc>
                <a:tc>
                  <a:txBody>
                    <a:bodyPr/>
                    <a:lstStyle/>
                    <a:p>
                      <a:r>
                        <a:rPr lang="en-US" sz="1400" dirty="0" smtClean="0"/>
                        <a:t>Patient</a:t>
                      </a:r>
                      <a:r>
                        <a:rPr lang="en-US" sz="1400" baseline="0" dirty="0" smtClean="0"/>
                        <a:t> Outcomes Data Service</a:t>
                      </a:r>
                      <a:endParaRPr lang="en-US" sz="1400" dirty="0"/>
                    </a:p>
                  </a:txBody>
                  <a:tcPr/>
                </a:tc>
              </a:tr>
              <a:tr h="370110">
                <a:tc>
                  <a:txBody>
                    <a:bodyPr/>
                    <a:lstStyle/>
                    <a:p>
                      <a:r>
                        <a:rPr lang="en-US" sz="1400" dirty="0" smtClean="0"/>
                        <a:t>SAIF</a:t>
                      </a:r>
                      <a:endParaRPr lang="en-US" sz="1400" dirty="0"/>
                    </a:p>
                  </a:txBody>
                  <a:tcPr/>
                </a:tc>
                <a:tc>
                  <a:txBody>
                    <a:bodyPr/>
                    <a:lstStyle/>
                    <a:p>
                      <a:r>
                        <a:rPr lang="en-US" sz="1400" dirty="0" smtClean="0"/>
                        <a:t>Services Aware Interoperability</a:t>
                      </a:r>
                      <a:r>
                        <a:rPr lang="en-US" sz="1400" baseline="0" dirty="0" smtClean="0"/>
                        <a:t> Framework</a:t>
                      </a:r>
                      <a:endParaRPr lang="en-US" sz="14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charset="0"/>
              </a:rPr>
              <a:t>NCI </a:t>
            </a:r>
            <a:r>
              <a:rPr lang="en-US" dirty="0" err="1" smtClean="0">
                <a:latin typeface="Verdana" charset="0"/>
              </a:rPr>
              <a:t>sSOA</a:t>
            </a:r>
            <a:r>
              <a:rPr lang="en-US" dirty="0" smtClean="0">
                <a:latin typeface="Verdana" charset="0"/>
              </a:rPr>
              <a:t> Development:</a:t>
            </a:r>
            <a:br>
              <a:rPr lang="en-US" dirty="0" smtClean="0">
                <a:latin typeface="Verdana" charset="0"/>
              </a:rPr>
            </a:br>
            <a:r>
              <a:rPr lang="en-US" sz="2000" i="1" dirty="0" smtClean="0">
                <a:latin typeface="Verdana" charset="0"/>
              </a:rPr>
              <a:t>Architecture for the Translational Medicine Continuum</a:t>
            </a:r>
            <a:endParaRPr lang="en-US" sz="2000" dirty="0"/>
          </a:p>
        </p:txBody>
      </p:sp>
      <p:grpSp>
        <p:nvGrpSpPr>
          <p:cNvPr id="9" name="Group 12" descr="NCI sSOA Development&#10;Consume - Standards Development Organizations&#10;Validate - CBIIT&#10;Inform - Software Development Companies and Open Source Community"/>
          <p:cNvGrpSpPr>
            <a:grpSpLocks/>
          </p:cNvGrpSpPr>
          <p:nvPr/>
        </p:nvGrpSpPr>
        <p:grpSpPr bwMode="auto">
          <a:xfrm>
            <a:off x="392113" y="1499510"/>
            <a:ext cx="8383587" cy="3892550"/>
            <a:chOff x="391494" y="1881250"/>
            <a:chExt cx="8383690" cy="3892585"/>
          </a:xfrm>
        </p:grpSpPr>
        <p:graphicFrame>
          <p:nvGraphicFramePr>
            <p:cNvPr id="10" name="Diagram 9"/>
            <p:cNvGraphicFramePr/>
            <p:nvPr/>
          </p:nvGraphicFramePr>
          <p:xfrm>
            <a:off x="391494" y="1881250"/>
            <a:ext cx="8383690" cy="3892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5"/>
            <p:cNvSpPr txBox="1">
              <a:spLocks noChangeArrowheads="1"/>
            </p:cNvSpPr>
            <p:nvPr/>
          </p:nvSpPr>
          <p:spPr bwMode="auto">
            <a:xfrm>
              <a:off x="1545166" y="5147484"/>
              <a:ext cx="2133626" cy="215446"/>
            </a:xfrm>
            <a:prstGeom prst="rect">
              <a:avLst/>
            </a:prstGeom>
            <a:noFill/>
            <a:ln w="9525">
              <a:noFill/>
              <a:miter lim="800000"/>
              <a:headEnd/>
              <a:tailEnd/>
            </a:ln>
          </p:spPr>
          <p:txBody>
            <a:bodyPr wrap="square" lIns="0" tIns="0" rIns="0" bIns="0">
              <a:spAutoFit/>
            </a:bodyPr>
            <a:lstStyle/>
            <a:p>
              <a:pPr algn="ctr"/>
              <a:r>
                <a:rPr lang="en-US" sz="1400" b="1" dirty="0" smtClean="0">
                  <a:solidFill>
                    <a:schemeClr val="tx2"/>
                  </a:solidFill>
                  <a:latin typeface="Verdana" charset="0"/>
                </a:rPr>
                <a:t>Consume/Contribute</a:t>
              </a:r>
              <a:endParaRPr lang="en-US" sz="1400" b="1" dirty="0">
                <a:solidFill>
                  <a:schemeClr val="tx2"/>
                </a:solidFill>
                <a:latin typeface="Verdana" charset="0"/>
              </a:endParaRPr>
            </a:p>
          </p:txBody>
        </p:sp>
        <p:sp>
          <p:nvSpPr>
            <p:cNvPr id="12" name="TextBox 5"/>
            <p:cNvSpPr txBox="1">
              <a:spLocks noChangeArrowheads="1"/>
            </p:cNvSpPr>
            <p:nvPr/>
          </p:nvSpPr>
          <p:spPr bwMode="auto">
            <a:xfrm>
              <a:off x="4121359" y="5147484"/>
              <a:ext cx="954863" cy="215444"/>
            </a:xfrm>
            <a:prstGeom prst="rect">
              <a:avLst/>
            </a:prstGeom>
            <a:noFill/>
            <a:ln w="9525">
              <a:noFill/>
              <a:miter lim="800000"/>
              <a:headEnd/>
              <a:tailEnd/>
            </a:ln>
          </p:spPr>
          <p:txBody>
            <a:bodyPr lIns="0" tIns="0" rIns="0" bIns="0">
              <a:spAutoFit/>
            </a:bodyPr>
            <a:lstStyle/>
            <a:p>
              <a:pPr algn="ctr"/>
              <a:r>
                <a:rPr lang="en-US" sz="1400" b="1">
                  <a:solidFill>
                    <a:schemeClr val="tx2"/>
                  </a:solidFill>
                  <a:latin typeface="Verdana" charset="0"/>
                </a:rPr>
                <a:t>Validate</a:t>
              </a:r>
            </a:p>
          </p:txBody>
        </p:sp>
        <p:sp>
          <p:nvSpPr>
            <p:cNvPr id="13" name="TextBox 5"/>
            <p:cNvSpPr txBox="1">
              <a:spLocks noChangeArrowheads="1"/>
            </p:cNvSpPr>
            <p:nvPr/>
          </p:nvSpPr>
          <p:spPr bwMode="auto">
            <a:xfrm>
              <a:off x="6531301" y="5147484"/>
              <a:ext cx="954863" cy="215444"/>
            </a:xfrm>
            <a:prstGeom prst="rect">
              <a:avLst/>
            </a:prstGeom>
            <a:noFill/>
            <a:ln w="9525">
              <a:noFill/>
              <a:miter lim="800000"/>
              <a:headEnd/>
              <a:tailEnd/>
            </a:ln>
          </p:spPr>
          <p:txBody>
            <a:bodyPr lIns="0" tIns="0" rIns="0" bIns="0">
              <a:spAutoFit/>
            </a:bodyPr>
            <a:lstStyle/>
            <a:p>
              <a:pPr algn="ctr"/>
              <a:r>
                <a:rPr lang="en-US" sz="1400" b="1">
                  <a:solidFill>
                    <a:schemeClr val="tx2"/>
                  </a:solidFill>
                  <a:latin typeface="Verdana" charset="0"/>
                </a:rPr>
                <a:t>Inform</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CA" dirty="0" smtClean="0"/>
              <a:t>Project</a:t>
            </a:r>
            <a:br>
              <a:rPr lang="en-CA" dirty="0" smtClean="0"/>
            </a:br>
            <a:r>
              <a:rPr lang="en-CA" dirty="0" smtClean="0"/>
              <a:t>Introduction</a:t>
            </a:r>
            <a:endParaRPr lang="en-CA" dirty="0"/>
          </a:p>
        </p:txBody>
      </p:sp>
      <p:sp>
        <p:nvSpPr>
          <p:cNvPr id="8195" name="Text Placeholder 2"/>
          <p:cNvSpPr>
            <a:spLocks noGrp="1"/>
          </p:cNvSpPr>
          <p:nvPr>
            <p:ph type="subTitle" idx="1"/>
          </p:nvPr>
        </p:nvSpPr>
        <p:spPr/>
        <p:txBody>
          <a:bodyPr/>
          <a:lstStyle/>
          <a:p>
            <a:r>
              <a:rPr lang="en-CA" dirty="0" smtClean="0"/>
              <a:t>Project Introduction and Goals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52425" y="-19050"/>
            <a:ext cx="6272213" cy="1143000"/>
          </a:xfrm>
        </p:spPr>
        <p:txBody>
          <a:bodyPr/>
          <a:lstStyle/>
          <a:p>
            <a:pPr eaLnBrk="1" hangingPunct="1"/>
            <a:r>
              <a:rPr lang="en-US" dirty="0" smtClean="0"/>
              <a:t>Oncology-Extended EHR (caEHR)</a:t>
            </a:r>
            <a:endParaRPr lang="en-US" sz="3200" dirty="0" smtClean="0"/>
          </a:p>
        </p:txBody>
      </p:sp>
      <p:sp>
        <p:nvSpPr>
          <p:cNvPr id="6147" name="Rectangle 3"/>
          <p:cNvSpPr>
            <a:spLocks noGrp="1" noChangeArrowheads="1"/>
          </p:cNvSpPr>
          <p:nvPr>
            <p:ph type="body" idx="4294967295"/>
          </p:nvPr>
        </p:nvSpPr>
        <p:spPr>
          <a:xfrm>
            <a:off x="304800" y="1246188"/>
            <a:ext cx="8510588" cy="5164137"/>
          </a:xfrm>
        </p:spPr>
        <p:txBody>
          <a:bodyPr/>
          <a:lstStyle/>
          <a:p>
            <a:pPr eaLnBrk="1" hangingPunct="1">
              <a:spcBef>
                <a:spcPct val="40000"/>
              </a:spcBef>
            </a:pPr>
            <a:r>
              <a:rPr lang="en-US" sz="2400" b="0" smtClean="0"/>
              <a:t>The National Cancer Institute (NCI), through its Cancer Biomedical Informatics Grid (caBIG</a:t>
            </a:r>
            <a:r>
              <a:rPr lang="en-US" sz="2400" b="0" baseline="30000" smtClean="0"/>
              <a:t>®</a:t>
            </a:r>
            <a:r>
              <a:rPr lang="en-US" sz="2400" b="0" smtClean="0"/>
              <a:t>) program, is leveraging the nation’s $44 billion investment in Healthcare Information Technology to fuel research in the following way:</a:t>
            </a:r>
          </a:p>
          <a:p>
            <a:pPr lvl="1" eaLnBrk="1" hangingPunct="1">
              <a:spcBef>
                <a:spcPct val="40000"/>
              </a:spcBef>
            </a:pPr>
            <a:r>
              <a:rPr lang="en-US" sz="2400" smtClean="0"/>
              <a:t>NCI has collaborated with the American Society of Clinical Oncology (ASCO) and other professional societies to develop specifications for an “oncology-extended Electronic Health Record” to fill a gap in existing Electronic Health Record (EHR) functionality for practicing ambulatory oncologists</a:t>
            </a:r>
          </a:p>
          <a:p>
            <a:pPr lvl="1" eaLnBrk="1" hangingPunct="1">
              <a:spcBef>
                <a:spcPct val="40000"/>
              </a:spcBef>
            </a:pPr>
            <a:r>
              <a:rPr lang="en-US" sz="2400" smtClean="0"/>
              <a:t>This NCI/ASCO project is called </a:t>
            </a:r>
            <a:r>
              <a:rPr lang="en-US" sz="2400" b="1" smtClean="0"/>
              <a:t>Clinical Oncology Requirements for the Electronic Health Record (CORE)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caBIG</a:t>
            </a:r>
            <a:r>
              <a:rPr lang="en-US" baseline="30000" dirty="0" smtClean="0"/>
              <a:t>®</a:t>
            </a:r>
            <a:r>
              <a:rPr lang="en-US" dirty="0" smtClean="0"/>
              <a:t> Clinical Information Suite</a:t>
            </a:r>
          </a:p>
        </p:txBody>
      </p:sp>
      <p:sp>
        <p:nvSpPr>
          <p:cNvPr id="7171" name="Rectangle 3"/>
          <p:cNvSpPr>
            <a:spLocks noGrp="1" noChangeArrowheads="1"/>
          </p:cNvSpPr>
          <p:nvPr>
            <p:ph type="body" idx="1"/>
          </p:nvPr>
        </p:nvSpPr>
        <p:spPr/>
        <p:txBody>
          <a:bodyPr/>
          <a:lstStyle/>
          <a:p>
            <a:pPr eaLnBrk="1" hangingPunct="1">
              <a:spcBef>
                <a:spcPct val="40000"/>
              </a:spcBef>
            </a:pPr>
            <a:r>
              <a:rPr lang="en-US" sz="2400" b="0" dirty="0" smtClean="0"/>
              <a:t>NCI is developing a series of software modules (service and application modules, also referred to as “capabilities”) collectively known as the </a:t>
            </a:r>
            <a:r>
              <a:rPr lang="en-US" sz="2400" dirty="0" err="1" smtClean="0"/>
              <a:t>caBIG</a:t>
            </a:r>
            <a:r>
              <a:rPr lang="en-US" sz="2400" baseline="30000" dirty="0" smtClean="0"/>
              <a:t>®</a:t>
            </a:r>
            <a:r>
              <a:rPr lang="en-US" sz="2400" dirty="0" smtClean="0"/>
              <a:t> Clinical Information Suite:</a:t>
            </a:r>
          </a:p>
          <a:p>
            <a:pPr lvl="1" eaLnBrk="1" hangingPunct="1">
              <a:spcBef>
                <a:spcPct val="40000"/>
              </a:spcBef>
            </a:pPr>
            <a:r>
              <a:rPr lang="en-US" sz="2400" dirty="0" smtClean="0"/>
              <a:t>This Suite is based on the CORE specifications, and the expressed needs of the NCI community</a:t>
            </a:r>
          </a:p>
          <a:p>
            <a:pPr lvl="1" eaLnBrk="1" hangingPunct="1">
              <a:spcBef>
                <a:spcPct val="40000"/>
              </a:spcBef>
            </a:pPr>
            <a:r>
              <a:rPr lang="en-US" sz="2400" dirty="0" smtClean="0"/>
              <a:t>This Suite will support the specific oncology-related data collection needs of practicing oncologists, and build the “bridge” between clinical care and research</a:t>
            </a:r>
          </a:p>
          <a:p>
            <a:pPr>
              <a:buFontTx/>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52425" y="-19050"/>
            <a:ext cx="6781800" cy="1143000"/>
          </a:xfrm>
        </p:spPr>
        <p:txBody>
          <a:bodyPr/>
          <a:lstStyle/>
          <a:p>
            <a:pPr eaLnBrk="1" hangingPunct="1"/>
            <a:r>
              <a:rPr lang="en-US" dirty="0" err="1" smtClean="0"/>
              <a:t>caBIG</a:t>
            </a:r>
            <a:r>
              <a:rPr lang="en-US" baseline="30000" dirty="0" smtClean="0"/>
              <a:t>®</a:t>
            </a:r>
            <a:r>
              <a:rPr lang="en-US" dirty="0" smtClean="0"/>
              <a:t> Clinical Information Suite</a:t>
            </a:r>
            <a:endParaRPr lang="en-US" sz="3200" dirty="0" smtClean="0"/>
          </a:p>
        </p:txBody>
      </p:sp>
      <p:sp>
        <p:nvSpPr>
          <p:cNvPr id="8195" name="Rectangle 3"/>
          <p:cNvSpPr>
            <a:spLocks noGrp="1" noChangeArrowheads="1"/>
          </p:cNvSpPr>
          <p:nvPr>
            <p:ph type="body" idx="4294967295"/>
          </p:nvPr>
        </p:nvSpPr>
        <p:spPr>
          <a:xfrm>
            <a:off x="304800" y="1274763"/>
            <a:ext cx="8510588" cy="5164137"/>
          </a:xfrm>
        </p:spPr>
        <p:txBody>
          <a:bodyPr/>
          <a:lstStyle/>
          <a:p>
            <a:pPr eaLnBrk="1" hangingPunct="1">
              <a:spcBef>
                <a:spcPct val="40000"/>
              </a:spcBef>
            </a:pPr>
            <a:r>
              <a:rPr lang="en-US" sz="2400" b="0" smtClean="0"/>
              <a:t>The caBIG</a:t>
            </a:r>
            <a:r>
              <a:rPr lang="en-US" sz="2400" b="0" baseline="30000" smtClean="0"/>
              <a:t>®</a:t>
            </a:r>
            <a:r>
              <a:rPr lang="en-US" sz="2400" b="0" smtClean="0"/>
              <a:t> Clinical Information Suite can be used in conjunction with any EHR platform (proprietary or open source) to furnish an end-to-end EHR suitable for ambulatory oncology</a:t>
            </a:r>
          </a:p>
          <a:p>
            <a:pPr eaLnBrk="1" hangingPunct="1">
              <a:spcBef>
                <a:spcPct val="40000"/>
              </a:spcBef>
            </a:pPr>
            <a:r>
              <a:rPr lang="en-US" sz="2400" b="0" smtClean="0"/>
              <a:t>NCI will select an open-source EHR platform with which to integrate the caBIG</a:t>
            </a:r>
            <a:r>
              <a:rPr lang="en-US" sz="2400" b="0" baseline="30000" smtClean="0"/>
              <a:t>®</a:t>
            </a:r>
            <a:r>
              <a:rPr lang="en-US" sz="2400" b="0" smtClean="0"/>
              <a:t> Clinical Information Suite and thus deliver an end-to-end, deployable EHR as a </a:t>
            </a:r>
            <a:r>
              <a:rPr lang="en-US" sz="2400" b="0" i="1" smtClean="0"/>
              <a:t>Reference Implementation</a:t>
            </a:r>
          </a:p>
          <a:p>
            <a:pPr eaLnBrk="1" hangingPunct="1">
              <a:spcBef>
                <a:spcPct val="40000"/>
              </a:spcBef>
            </a:pPr>
            <a:r>
              <a:rPr lang="en-US" sz="2400" b="0" smtClean="0"/>
              <a:t>Selected National Community Cancer Center Program (NCCCP) sites intend to deploy the caBIG</a:t>
            </a:r>
            <a:r>
              <a:rPr lang="en-US" sz="2400" b="0" baseline="30000" smtClean="0"/>
              <a:t>®</a:t>
            </a:r>
            <a:r>
              <a:rPr lang="en-US" sz="2400" b="0" smtClean="0"/>
              <a:t> Clinical Information Suite, either as a series of modules in conjunction with their existing EHR, or as the full open source reference implementation, beginning in the fall of 2010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68300" y="130175"/>
            <a:ext cx="7158038" cy="944563"/>
          </a:xfrm>
        </p:spPr>
        <p:txBody>
          <a:bodyPr/>
          <a:lstStyle/>
          <a:p>
            <a:r>
              <a:rPr lang="en-US" dirty="0" err="1" smtClean="0"/>
              <a:t>caBIG</a:t>
            </a:r>
            <a:r>
              <a:rPr lang="en-US" baseline="30000" dirty="0" smtClean="0"/>
              <a:t>®</a:t>
            </a:r>
            <a:r>
              <a:rPr lang="en-US" dirty="0" smtClean="0"/>
              <a:t> Clinical Information Suite</a:t>
            </a:r>
            <a:r>
              <a:rPr lang="en-US" dirty="0" smtClean="0">
                <a:solidFill>
                  <a:srgbClr val="1C1C74"/>
                </a:solidFill>
              </a:rPr>
              <a:t>: </a:t>
            </a:r>
            <a:br>
              <a:rPr lang="en-US" dirty="0" smtClean="0">
                <a:solidFill>
                  <a:srgbClr val="1C1C74"/>
                </a:solidFill>
              </a:rPr>
            </a:br>
            <a:r>
              <a:rPr lang="en-US" sz="2400" i="1" dirty="0" smtClean="0">
                <a:solidFill>
                  <a:schemeClr val="bg1">
                    <a:lumMod val="50000"/>
                  </a:schemeClr>
                </a:solidFill>
              </a:rPr>
              <a:t>A collaborative national effort</a:t>
            </a:r>
          </a:p>
        </p:txBody>
      </p:sp>
      <p:sp>
        <p:nvSpPr>
          <p:cNvPr id="9219" name="Rectangle 3"/>
          <p:cNvSpPr>
            <a:spLocks noGrp="1" noChangeArrowheads="1"/>
          </p:cNvSpPr>
          <p:nvPr>
            <p:ph type="body" idx="4294967295"/>
          </p:nvPr>
        </p:nvSpPr>
        <p:spPr>
          <a:xfrm>
            <a:off x="287338" y="1385888"/>
            <a:ext cx="8856662" cy="5060950"/>
          </a:xfrm>
        </p:spPr>
        <p:txBody>
          <a:bodyPr/>
          <a:lstStyle/>
          <a:p>
            <a:pPr marL="0" indent="0"/>
            <a:r>
              <a:rPr lang="en-US" sz="2400" dirty="0" smtClean="0"/>
              <a:t> American Society of Clinical Oncology (ASCO)</a:t>
            </a:r>
          </a:p>
          <a:p>
            <a:pPr lvl="1"/>
            <a:r>
              <a:rPr lang="en-US" sz="2000" dirty="0" smtClean="0"/>
              <a:t>Began evaluating issue, involving end users</a:t>
            </a:r>
          </a:p>
          <a:p>
            <a:pPr lvl="1"/>
            <a:r>
              <a:rPr lang="en-US" sz="2000" dirty="0" smtClean="0"/>
              <a:t>Engaged the vendor community through its EHR lab, utilizing unique case scenarios</a:t>
            </a:r>
          </a:p>
          <a:p>
            <a:pPr lvl="1"/>
            <a:r>
              <a:rPr lang="en-US" sz="2000" dirty="0" smtClean="0"/>
              <a:t>Developed high level requirements document/white paper outlining the issue</a:t>
            </a:r>
          </a:p>
          <a:p>
            <a:pPr marL="0" indent="0"/>
            <a:r>
              <a:rPr lang="en-US" sz="2400" dirty="0" smtClean="0"/>
              <a:t> cancer Biomedical Informatics Grid (</a:t>
            </a:r>
            <a:r>
              <a:rPr lang="en-US" sz="2400" dirty="0" err="1" smtClean="0"/>
              <a:t>caBIG</a:t>
            </a:r>
            <a:r>
              <a:rPr lang="en-US" sz="2400" baseline="30000" dirty="0" smtClean="0"/>
              <a:t>®</a:t>
            </a:r>
            <a:r>
              <a:rPr lang="en-US" sz="2400" dirty="0" smtClean="0"/>
              <a:t>)</a:t>
            </a:r>
          </a:p>
          <a:p>
            <a:pPr lvl="1"/>
            <a:r>
              <a:rPr lang="en-US" sz="2000" dirty="0" smtClean="0"/>
              <a:t>Vendor technology evaluation</a:t>
            </a:r>
          </a:p>
          <a:p>
            <a:pPr lvl="1"/>
            <a:r>
              <a:rPr lang="en-US" sz="2000" dirty="0" smtClean="0"/>
              <a:t>Problem assessment</a:t>
            </a:r>
          </a:p>
          <a:p>
            <a:pPr lvl="1"/>
            <a:r>
              <a:rPr lang="en-US" sz="2000" dirty="0" smtClean="0"/>
              <a:t>Technical Specification </a:t>
            </a:r>
          </a:p>
          <a:p>
            <a:pPr marL="0" indent="0"/>
            <a:r>
              <a:rPr lang="en-US" sz="2000" dirty="0" smtClean="0"/>
              <a:t> </a:t>
            </a:r>
            <a:r>
              <a:rPr lang="en-US" sz="2400" dirty="0" smtClean="0"/>
              <a:t>NCI Community Cancer Centers Program (NCCCP)</a:t>
            </a:r>
          </a:p>
          <a:p>
            <a:pPr lvl="1"/>
            <a:r>
              <a:rPr lang="en-US" sz="2000" dirty="0" smtClean="0"/>
              <a:t> Oncology EHR Laboratory</a:t>
            </a:r>
          </a:p>
          <a:p>
            <a:pPr marL="0" indent="0"/>
            <a:r>
              <a:rPr lang="en-US" sz="2000" i="1" dirty="0" smtClean="0"/>
              <a:t> </a:t>
            </a:r>
            <a:r>
              <a:rPr lang="en-US" sz="2400" i="1" dirty="0" smtClean="0"/>
              <a:t>Other domain experts</a:t>
            </a: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dirty="0" err="1" smtClean="0"/>
              <a:t>caBIG</a:t>
            </a:r>
            <a:r>
              <a:rPr lang="en-US" baseline="30000" dirty="0" smtClean="0"/>
              <a:t>®</a:t>
            </a:r>
            <a:r>
              <a:rPr lang="en-US" dirty="0" smtClean="0"/>
              <a:t> Clinical Information Suite</a:t>
            </a:r>
          </a:p>
        </p:txBody>
      </p:sp>
      <p:sp>
        <p:nvSpPr>
          <p:cNvPr id="10243" name="Rectangle 3"/>
          <p:cNvSpPr>
            <a:spLocks noGrp="1" noChangeArrowheads="1"/>
          </p:cNvSpPr>
          <p:nvPr>
            <p:ph type="body" idx="4294967295"/>
          </p:nvPr>
        </p:nvSpPr>
        <p:spPr>
          <a:xfrm>
            <a:off x="304800" y="1371600"/>
            <a:ext cx="8510588" cy="5164138"/>
          </a:xfrm>
        </p:spPr>
        <p:txBody>
          <a:bodyPr/>
          <a:lstStyle/>
          <a:p>
            <a:pPr eaLnBrk="1" hangingPunct="1">
              <a:spcBef>
                <a:spcPct val="50000"/>
              </a:spcBef>
            </a:pPr>
            <a:r>
              <a:rPr lang="en-US" sz="2000" b="0" smtClean="0"/>
              <a:t>Provides support for the workflow of practicing oncologists, and for their collection and management of data specific to the treatment of cancer</a:t>
            </a:r>
          </a:p>
          <a:p>
            <a:pPr eaLnBrk="1" hangingPunct="1">
              <a:spcBef>
                <a:spcPct val="50000"/>
              </a:spcBef>
            </a:pPr>
            <a:r>
              <a:rPr lang="en-US" sz="2000" b="0" smtClean="0"/>
              <a:t>Supports the oncology clinical care community by accelerating “knowledge turns” – the speed by which hypotheses can be validated in the clinical environment</a:t>
            </a:r>
          </a:p>
          <a:p>
            <a:pPr eaLnBrk="1" hangingPunct="1">
              <a:spcBef>
                <a:spcPct val="50000"/>
              </a:spcBef>
            </a:pPr>
            <a:r>
              <a:rPr lang="en-US" sz="2000" b="0" smtClean="0"/>
              <a:t>Supports NCI’s research community by delivering much needed clinical outcomes data to the research community for rapid validation of hypotheses</a:t>
            </a:r>
          </a:p>
          <a:p>
            <a:pPr eaLnBrk="1" hangingPunct="1">
              <a:spcBef>
                <a:spcPct val="50000"/>
              </a:spcBef>
            </a:pPr>
            <a:r>
              <a:rPr lang="en-US" sz="2000" b="0" smtClean="0"/>
              <a:t>Connects with, and expands, existing caBIG</a:t>
            </a:r>
            <a:r>
              <a:rPr lang="en-US" sz="2000" b="0" baseline="30000" smtClean="0"/>
              <a:t>®</a:t>
            </a:r>
            <a:r>
              <a:rPr lang="en-US" sz="2000" b="0" smtClean="0"/>
              <a:t> clinical resources and leverages NCI’s investment in a scalable services-based infrastructure (developed by NCI to support the caBIG</a:t>
            </a:r>
            <a:r>
              <a:rPr lang="en-US" sz="2000" b="0" baseline="30000" smtClean="0"/>
              <a:t>®</a:t>
            </a:r>
            <a:r>
              <a:rPr lang="en-US" sz="2000" b="0" smtClean="0"/>
              <a:t> program) to finally deliver a flexible, agile, comprehensive bidirectional link between research and care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8121</TotalTime>
  <Words>2475</Words>
  <Application>Microsoft Office PowerPoint</Application>
  <PresentationFormat>On-screen Show (4:3)</PresentationFormat>
  <Paragraphs>314</Paragraphs>
  <Slides>28</Slides>
  <Notes>19</Notes>
  <HiddenSlides>1</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Default Design</vt:lpstr>
      <vt:lpstr>1_Default Design</vt:lpstr>
      <vt:lpstr>NCI caBIG Project Update  as of Friday August 27, 2010</vt:lpstr>
      <vt:lpstr>Agenda</vt:lpstr>
      <vt:lpstr>NCI sSOA Development: Architecture for the Translational Medicine Continuum</vt:lpstr>
      <vt:lpstr>Project Introduction</vt:lpstr>
      <vt:lpstr>Oncology-Extended EHR (caEHR)</vt:lpstr>
      <vt:lpstr>caBIG® Clinical Information Suite</vt:lpstr>
      <vt:lpstr>caBIG® Clinical Information Suite</vt:lpstr>
      <vt:lpstr>caBIG® Clinical Information Suite:  A collaborative national effort</vt:lpstr>
      <vt:lpstr>caBIG® Clinical Information Suite</vt:lpstr>
      <vt:lpstr>Business Problem &amp; Opportunity</vt:lpstr>
      <vt:lpstr> Clinical Information Suite Project Purpose  </vt:lpstr>
      <vt:lpstr>caEHR Goals</vt:lpstr>
      <vt:lpstr>caBIG® Clinical Information Suite Deliverables</vt:lpstr>
      <vt:lpstr>caBIG® Clinical Information Suite Integration and Usage</vt:lpstr>
      <vt:lpstr>caBIG Clinical Information Suite</vt:lpstr>
      <vt:lpstr>Clinical Information Suite Business Capabilities</vt:lpstr>
      <vt:lpstr>Clinical Information Suite</vt:lpstr>
      <vt:lpstr>Business Capability Roadmap</vt:lpstr>
      <vt:lpstr>Project Methodology &amp; Trajectory</vt:lpstr>
      <vt:lpstr>Design Objectives</vt:lpstr>
      <vt:lpstr>Overall Project Methodology</vt:lpstr>
      <vt:lpstr>Services Development Methodology</vt:lpstr>
      <vt:lpstr>Continuous Integration Project Approach (Elaboration through Transition Phases)</vt:lpstr>
      <vt:lpstr>Key Milestones &amp; Activities </vt:lpstr>
      <vt:lpstr>Project Milestones</vt:lpstr>
      <vt:lpstr>Project Documentation, References &amp; Artifacts</vt:lpstr>
      <vt:lpstr>caEHR Wiki</vt:lpstr>
      <vt:lpstr>Acronym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oster</dc:creator>
  <cp:lastModifiedBy>Khurley</cp:lastModifiedBy>
  <cp:revision>512</cp:revision>
  <dcterms:created xsi:type="dcterms:W3CDTF">2009-09-24T00:28:06Z</dcterms:created>
  <dcterms:modified xsi:type="dcterms:W3CDTF">2010-08-27T21:29:50Z</dcterms:modified>
</cp:coreProperties>
</file>