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937" r:id="rId1"/>
  </p:sldMasterIdLst>
  <p:notesMasterIdLst>
    <p:notesMasterId r:id="rId26"/>
  </p:notesMasterIdLst>
  <p:handoutMasterIdLst>
    <p:handoutMasterId r:id="rId27"/>
  </p:handoutMasterIdLst>
  <p:sldIdLst>
    <p:sldId id="1597" r:id="rId2"/>
    <p:sldId id="1649" r:id="rId3"/>
    <p:sldId id="1743" r:id="rId4"/>
    <p:sldId id="1744" r:id="rId5"/>
    <p:sldId id="1745" r:id="rId6"/>
    <p:sldId id="1746" r:id="rId7"/>
    <p:sldId id="1747" r:id="rId8"/>
    <p:sldId id="1748" r:id="rId9"/>
    <p:sldId id="1751" r:id="rId10"/>
    <p:sldId id="1752" r:id="rId11"/>
    <p:sldId id="1753" r:id="rId12"/>
    <p:sldId id="1755" r:id="rId13"/>
    <p:sldId id="1754" r:id="rId14"/>
    <p:sldId id="1717" r:id="rId15"/>
    <p:sldId id="1758" r:id="rId16"/>
    <p:sldId id="1759" r:id="rId17"/>
    <p:sldId id="1760" r:id="rId18"/>
    <p:sldId id="1762" r:id="rId19"/>
    <p:sldId id="1761" r:id="rId20"/>
    <p:sldId id="1742" r:id="rId21"/>
    <p:sldId id="1741" r:id="rId22"/>
    <p:sldId id="1756" r:id="rId23"/>
    <p:sldId id="1757" r:id="rId24"/>
    <p:sldId id="1718" r:id="rId25"/>
  </p:sldIdLst>
  <p:sldSz cx="9144000" cy="6858000" type="screen4x3"/>
  <p:notesSz cx="6858000" cy="9296400"/>
  <p:defaultTextStyle>
    <a:defPPr>
      <a:defRPr lang="en-US"/>
    </a:defPPr>
    <a:lvl1pPr algn="l" rtl="0" fontAlgn="base">
      <a:spcBef>
        <a:spcPct val="0"/>
      </a:spcBef>
      <a:spcAft>
        <a:spcPct val="0"/>
      </a:spcAft>
      <a:defRPr sz="1600"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sz="1600"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sz="1600"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sz="1600"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sz="1600" kern="1200">
        <a:solidFill>
          <a:schemeClr val="tx1"/>
        </a:solidFill>
        <a:latin typeface="Arial" pitchFamily="34" charset="0"/>
        <a:ea typeface="MS PGothic" pitchFamily="34" charset="-128"/>
        <a:cs typeface="+mn-cs"/>
      </a:defRPr>
    </a:lvl5pPr>
    <a:lvl6pPr marL="2286000" algn="l" defTabSz="914400" rtl="0" eaLnBrk="1" latinLnBrk="0" hangingPunct="1">
      <a:defRPr sz="1600" kern="1200">
        <a:solidFill>
          <a:schemeClr val="tx1"/>
        </a:solidFill>
        <a:latin typeface="Arial" pitchFamily="34" charset="0"/>
        <a:ea typeface="MS PGothic" pitchFamily="34" charset="-128"/>
        <a:cs typeface="+mn-cs"/>
      </a:defRPr>
    </a:lvl6pPr>
    <a:lvl7pPr marL="2743200" algn="l" defTabSz="914400" rtl="0" eaLnBrk="1" latinLnBrk="0" hangingPunct="1">
      <a:defRPr sz="1600" kern="1200">
        <a:solidFill>
          <a:schemeClr val="tx1"/>
        </a:solidFill>
        <a:latin typeface="Arial" pitchFamily="34" charset="0"/>
        <a:ea typeface="MS PGothic" pitchFamily="34" charset="-128"/>
        <a:cs typeface="+mn-cs"/>
      </a:defRPr>
    </a:lvl7pPr>
    <a:lvl8pPr marL="3200400" algn="l" defTabSz="914400" rtl="0" eaLnBrk="1" latinLnBrk="0" hangingPunct="1">
      <a:defRPr sz="1600" kern="1200">
        <a:solidFill>
          <a:schemeClr val="tx1"/>
        </a:solidFill>
        <a:latin typeface="Arial" pitchFamily="34" charset="0"/>
        <a:ea typeface="MS PGothic" pitchFamily="34" charset="-128"/>
        <a:cs typeface="+mn-cs"/>
      </a:defRPr>
    </a:lvl8pPr>
    <a:lvl9pPr marL="3657600" algn="l" defTabSz="914400" rtl="0" eaLnBrk="1" latinLnBrk="0" hangingPunct="1">
      <a:defRPr sz="1600" kern="1200">
        <a:solidFill>
          <a:schemeClr val="tx1"/>
        </a:solidFill>
        <a:latin typeface="Arial" pitchFamily="34" charset="0"/>
        <a:ea typeface="MS PGothic" pitchFamily="34" charset="-128"/>
        <a:cs typeface="+mn-cs"/>
      </a:defRPr>
    </a:lvl9pPr>
  </p:defaultTextStyle>
  <p:extLst>
    <p:ext uri="{521415D9-36F7-43E2-AB2F-B90AF26B5E84}">
      <p14:sectionLst xmlns:p14="http://schemas.microsoft.com/office/powerpoint/2010/main">
        <p14:section name="Default Section" id="{2A368DA2-28E4-0044-B4DA-B2AF1C0CC8CE}">
          <p14:sldIdLst>
            <p14:sldId id="1597"/>
            <p14:sldId id="1649"/>
            <p14:sldId id="1743"/>
            <p14:sldId id="1744"/>
            <p14:sldId id="1745"/>
            <p14:sldId id="1746"/>
            <p14:sldId id="1747"/>
            <p14:sldId id="1748"/>
            <p14:sldId id="1751"/>
            <p14:sldId id="1752"/>
            <p14:sldId id="1753"/>
            <p14:sldId id="1755"/>
            <p14:sldId id="1754"/>
            <p14:sldId id="1717"/>
            <p14:sldId id="1758"/>
            <p14:sldId id="1759"/>
            <p14:sldId id="1760"/>
            <p14:sldId id="1762"/>
            <p14:sldId id="1761"/>
            <p14:sldId id="1742"/>
            <p14:sldId id="1741"/>
            <p14:sldId id="1756"/>
            <p14:sldId id="1757"/>
            <p14:sldId id="171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CBCB"/>
    <a:srgbClr val="00FF00"/>
    <a:srgbClr val="E7E7E7"/>
    <a:srgbClr val="1C2674"/>
    <a:srgbClr val="000000"/>
    <a:srgbClr val="EAEAEA"/>
    <a:srgbClr val="3399FF"/>
    <a:srgbClr val="CDCDDE"/>
    <a:srgbClr val="FFCFB7"/>
    <a:srgbClr val="7B87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28" autoAdjust="0"/>
    <p:restoredTop sz="91652" autoAdjust="0"/>
  </p:normalViewPr>
  <p:slideViewPr>
    <p:cSldViewPr>
      <p:cViewPr>
        <p:scale>
          <a:sx n="134" d="100"/>
          <a:sy n="134" d="100"/>
        </p:scale>
        <p:origin x="-760" y="800"/>
      </p:cViewPr>
      <p:guideLst>
        <p:guide orient="horz" pos="288"/>
        <p:guide pos="1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9" d="100"/>
          <a:sy n="69" d="100"/>
        </p:scale>
        <p:origin x="-2826" y="-108"/>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cs typeface="+mn-cs"/>
              </a:defRPr>
            </a:lvl1pPr>
          </a:lstStyle>
          <a:p>
            <a:pPr>
              <a:defRPr/>
            </a:pPr>
            <a:endParaRPr lang="en-US" dirty="0"/>
          </a:p>
        </p:txBody>
      </p:sp>
      <p:sp>
        <p:nvSpPr>
          <p:cNvPr id="86019"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128"/>
                <a:cs typeface="+mn-cs"/>
              </a:defRPr>
            </a:lvl1pPr>
          </a:lstStyle>
          <a:p>
            <a:pPr>
              <a:defRPr/>
            </a:pPr>
            <a:fld id="{62EE9054-39B4-47BF-8048-84167109A22F}" type="datetime1">
              <a:rPr lang="en-US"/>
              <a:pPr>
                <a:defRPr/>
              </a:pPr>
              <a:t>5/5/11</a:t>
            </a:fld>
            <a:endParaRPr lang="en-US" dirty="0"/>
          </a:p>
        </p:txBody>
      </p:sp>
      <p:sp>
        <p:nvSpPr>
          <p:cNvPr id="86020"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128"/>
                <a:cs typeface="+mn-cs"/>
              </a:defRPr>
            </a:lvl1pPr>
          </a:lstStyle>
          <a:p>
            <a:pPr>
              <a:defRPr/>
            </a:pPr>
            <a:endParaRPr lang="en-US" dirty="0"/>
          </a:p>
        </p:txBody>
      </p:sp>
      <p:sp>
        <p:nvSpPr>
          <p:cNvPr id="86021"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ＭＳ Ｐゴシック" charset="-128"/>
                <a:cs typeface="+mn-cs"/>
              </a:defRPr>
            </a:lvl1pPr>
          </a:lstStyle>
          <a:p>
            <a:pPr>
              <a:defRPr/>
            </a:pPr>
            <a:fld id="{F5452C08-83EC-48B1-B975-E5E6D2E0311F}" type="slidenum">
              <a:rPr lang="en-US"/>
              <a:pPr>
                <a:defRPr/>
              </a:pPr>
              <a:t>‹#›</a:t>
            </a:fld>
            <a:endParaRPr lang="en-US" dirty="0"/>
          </a:p>
        </p:txBody>
      </p:sp>
    </p:spTree>
    <p:extLst>
      <p:ext uri="{BB962C8B-B14F-4D97-AF65-F5344CB8AC3E}">
        <p14:creationId xmlns:p14="http://schemas.microsoft.com/office/powerpoint/2010/main" val="96930928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cs typeface="+mn-cs"/>
              </a:defRPr>
            </a:lvl1pPr>
          </a:lstStyle>
          <a:p>
            <a:pPr>
              <a:defRPr/>
            </a:pPr>
            <a:endParaRPr lang="en-US" dirty="0"/>
          </a:p>
        </p:txBody>
      </p:sp>
      <p:sp>
        <p:nvSpPr>
          <p:cNvPr id="8195"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128"/>
                <a:cs typeface="+mn-cs"/>
              </a:defRPr>
            </a:lvl1pPr>
          </a:lstStyle>
          <a:p>
            <a:pPr>
              <a:defRPr/>
            </a:pPr>
            <a:fld id="{FC34B3E9-4479-4410-91AC-9371A8BFB104}" type="datetime1">
              <a:rPr lang="en-US"/>
              <a:pPr>
                <a:defRPr/>
              </a:pPr>
              <a:t>5/5/11</a:t>
            </a:fld>
            <a:endParaRPr lang="en-US" dirty="0"/>
          </a:p>
        </p:txBody>
      </p:sp>
      <p:sp>
        <p:nvSpPr>
          <p:cNvPr id="25604"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128"/>
                <a:cs typeface="+mn-cs"/>
              </a:defRPr>
            </a:lvl1pPr>
          </a:lstStyle>
          <a:p>
            <a:pPr>
              <a:defRPr/>
            </a:pPr>
            <a:endParaRPr lang="en-US" dirty="0"/>
          </a:p>
        </p:txBody>
      </p:sp>
      <p:sp>
        <p:nvSpPr>
          <p:cNvPr id="8199"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ＭＳ Ｐゴシック" charset="-128"/>
                <a:cs typeface="+mn-cs"/>
              </a:defRPr>
            </a:lvl1pPr>
          </a:lstStyle>
          <a:p>
            <a:pPr>
              <a:defRPr/>
            </a:pPr>
            <a:fld id="{CB5E382F-74E1-4AEA-A56B-2BFF4D252BA3}" type="slidenum">
              <a:rPr lang="en-US"/>
              <a:pPr>
                <a:defRPr/>
              </a:pPr>
              <a:t>‹#›</a:t>
            </a:fld>
            <a:endParaRPr lang="en-US" dirty="0"/>
          </a:p>
        </p:txBody>
      </p:sp>
    </p:spTree>
    <p:extLst>
      <p:ext uri="{BB962C8B-B14F-4D97-AF65-F5344CB8AC3E}">
        <p14:creationId xmlns:p14="http://schemas.microsoft.com/office/powerpoint/2010/main" val="3105880921"/>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MS PGothic"/>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S PGothic"/>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S PGothic"/>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S PGothic"/>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p:spPr>
        <p:txBody>
          <a:bodyPr/>
          <a:lstStyle/>
          <a:p>
            <a:fld id="{D0B242A8-638B-4FD5-BC12-4C0327762372}" type="slidenum">
              <a:rPr lang="en-US" smtClean="0">
                <a:ea typeface="MS PGothic"/>
                <a:cs typeface="MS PGothic"/>
              </a:rPr>
              <a:pPr/>
              <a:t>1</a:t>
            </a:fld>
            <a:endParaRPr lang="en-US" dirty="0" smtClean="0">
              <a:ea typeface="MS PGothic"/>
              <a:cs typeface="MS PGothic"/>
            </a:endParaRPr>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pPr eaLnBrk="1" hangingPunct="1"/>
            <a:endParaRPr lang="en-US" dirty="0" smtClean="0">
              <a:ea typeface="MS PGothic"/>
            </a:endParaRPr>
          </a:p>
        </p:txBody>
      </p:sp>
      <p:sp>
        <p:nvSpPr>
          <p:cNvPr id="31748" name="Date Placeholder 4"/>
          <p:cNvSpPr>
            <a:spLocks noGrp="1"/>
          </p:cNvSpPr>
          <p:nvPr>
            <p:ph type="dt" sz="quarter" idx="1"/>
          </p:nvPr>
        </p:nvSpPr>
        <p:spPr>
          <a:noFill/>
        </p:spPr>
        <p:txBody>
          <a:bodyPr/>
          <a:lstStyle/>
          <a:p>
            <a:fld id="{43FF69C7-AF68-42D6-8016-1A6C3FA4C708}" type="datetime1">
              <a:rPr lang="en-US" smtClean="0">
                <a:ea typeface="MS PGothic"/>
                <a:cs typeface="MS PGothic"/>
              </a:rPr>
              <a:pPr/>
              <a:t>5/5/11</a:t>
            </a:fld>
            <a:endParaRPr lang="en-US" dirty="0" smtClean="0">
              <a:ea typeface="MS PGothic"/>
              <a:cs typeface="MS PGothic"/>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
        <p:nvSpPr>
          <p:cNvPr id="1946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r>
              <a:rPr lang="en-US"/>
              <a:t>test</a:t>
            </a:r>
          </a:p>
        </p:txBody>
      </p:sp>
      <p:sp>
        <p:nvSpPr>
          <p:cNvPr id="1946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endParaRPr lang="en-US"/>
          </a:p>
        </p:txBody>
      </p:sp>
      <p:sp>
        <p:nvSpPr>
          <p:cNvPr id="1946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r>
              <a:rPr lang="en-US"/>
              <a:t>test</a:t>
            </a:r>
          </a:p>
        </p:txBody>
      </p:sp>
      <p:sp>
        <p:nvSpPr>
          <p:cNvPr id="1946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fld id="{ED024440-8ADC-1847-B9B2-B10AA508C1F3}" type="slidenum">
              <a:rPr lang="en-US"/>
              <a:pPr eaLnBrk="1" hangingPunct="1"/>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
        <p:nvSpPr>
          <p:cNvPr id="1536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r>
              <a:rPr lang="en-US"/>
              <a:t>test</a:t>
            </a:r>
          </a:p>
        </p:txBody>
      </p:sp>
      <p:sp>
        <p:nvSpPr>
          <p:cNvPr id="1536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endParaRPr lang="en-US"/>
          </a:p>
        </p:txBody>
      </p:sp>
      <p:sp>
        <p:nvSpPr>
          <p:cNvPr id="15366"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r>
              <a:rPr lang="en-US"/>
              <a:t>test</a:t>
            </a:r>
          </a:p>
        </p:txBody>
      </p:sp>
      <p:sp>
        <p:nvSpPr>
          <p:cNvPr id="15367"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fld id="{0EBEB5CF-D45D-C94C-BD46-36BD6791486D}" type="slidenum">
              <a:rPr lang="en-US"/>
              <a:pPr eaLnBrk="1" hangingPunct="1"/>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
        <p:nvSpPr>
          <p:cNvPr id="1638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r>
              <a:rPr lang="en-US"/>
              <a:t>test</a:t>
            </a:r>
          </a:p>
        </p:txBody>
      </p:sp>
      <p:sp>
        <p:nvSpPr>
          <p:cNvPr id="1638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endParaRPr lang="en-US"/>
          </a:p>
        </p:txBody>
      </p:sp>
      <p:sp>
        <p:nvSpPr>
          <p:cNvPr id="1639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r>
              <a:rPr lang="en-US"/>
              <a:t>test</a:t>
            </a:r>
          </a:p>
        </p:txBody>
      </p:sp>
      <p:sp>
        <p:nvSpPr>
          <p:cNvPr id="1639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fld id="{B7AC9CE0-E8EB-D848-A802-ED277E8AF335}" type="slidenum">
              <a:rPr lang="en-US"/>
              <a:pPr eaLnBrk="1" hangingPunct="1"/>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
        <p:nvSpPr>
          <p:cNvPr id="1741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r>
              <a:rPr lang="en-US"/>
              <a:t>test</a:t>
            </a:r>
          </a:p>
        </p:txBody>
      </p:sp>
      <p:sp>
        <p:nvSpPr>
          <p:cNvPr id="1741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endParaRPr lang="en-US"/>
          </a:p>
        </p:txBody>
      </p:sp>
      <p:sp>
        <p:nvSpPr>
          <p:cNvPr id="17414"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r>
              <a:rPr lang="en-US"/>
              <a:t>test</a:t>
            </a:r>
          </a:p>
        </p:txBody>
      </p:sp>
      <p:sp>
        <p:nvSpPr>
          <p:cNvPr id="17415"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fld id="{F057C933-B52F-D64E-816F-F011858D6C4D}" type="slidenum">
              <a:rPr lang="en-US"/>
              <a:pPr eaLnBrk="1" hangingPunct="1"/>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
        <p:nvSpPr>
          <p:cNvPr id="1843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r>
              <a:rPr lang="en-US"/>
              <a:t>test</a:t>
            </a:r>
          </a:p>
        </p:txBody>
      </p:sp>
      <p:sp>
        <p:nvSpPr>
          <p:cNvPr id="1843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endParaRPr lang="en-US"/>
          </a:p>
        </p:txBody>
      </p:sp>
      <p:sp>
        <p:nvSpPr>
          <p:cNvPr id="18438"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r>
              <a:rPr lang="en-US"/>
              <a:t>test</a:t>
            </a:r>
          </a:p>
        </p:txBody>
      </p:sp>
      <p:sp>
        <p:nvSpPr>
          <p:cNvPr id="18439"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fld id="{FD2555A3-E0E4-BD44-841B-3E49024286E6}" type="slidenum">
              <a:rPr lang="en-US"/>
              <a:pPr eaLnBrk="1" hangingPunct="1"/>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
        <p:nvSpPr>
          <p:cNvPr id="2048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r>
              <a:rPr lang="en-US"/>
              <a:t>test</a:t>
            </a:r>
          </a:p>
        </p:txBody>
      </p:sp>
      <p:sp>
        <p:nvSpPr>
          <p:cNvPr id="2048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endParaRPr lang="en-US"/>
          </a:p>
        </p:txBody>
      </p:sp>
      <p:sp>
        <p:nvSpPr>
          <p:cNvPr id="20486"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r>
              <a:rPr lang="en-US"/>
              <a:t>test</a:t>
            </a:r>
          </a:p>
        </p:txBody>
      </p:sp>
      <p:sp>
        <p:nvSpPr>
          <p:cNvPr id="20487"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fld id="{2EE17E90-6E7F-D945-A772-666E5937341A}" type="slidenum">
              <a:rPr lang="en-US"/>
              <a:pPr eaLnBrk="1" hangingPunct="1"/>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
        <p:nvSpPr>
          <p:cNvPr id="2150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r>
              <a:rPr lang="en-US"/>
              <a:t>test</a:t>
            </a:r>
          </a:p>
        </p:txBody>
      </p:sp>
      <p:sp>
        <p:nvSpPr>
          <p:cNvPr id="2150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endParaRPr lang="en-US"/>
          </a:p>
        </p:txBody>
      </p:sp>
      <p:sp>
        <p:nvSpPr>
          <p:cNvPr id="2151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r>
              <a:rPr lang="en-US"/>
              <a:t>test</a:t>
            </a:r>
          </a:p>
        </p:txBody>
      </p:sp>
      <p:sp>
        <p:nvSpPr>
          <p:cNvPr id="2151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fld id="{C344C124-B135-5A4C-BD3F-9A4981F4156D}" type="slidenum">
              <a:rPr lang="en-US"/>
              <a:pPr eaLnBrk="1" hangingPunct="1"/>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
        <p:nvSpPr>
          <p:cNvPr id="2253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r>
              <a:rPr lang="en-US"/>
              <a:t>test</a:t>
            </a:r>
          </a:p>
        </p:txBody>
      </p:sp>
      <p:sp>
        <p:nvSpPr>
          <p:cNvPr id="2253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endParaRPr lang="en-US"/>
          </a:p>
        </p:txBody>
      </p:sp>
      <p:sp>
        <p:nvSpPr>
          <p:cNvPr id="22534"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r>
              <a:rPr lang="en-US"/>
              <a:t>test</a:t>
            </a:r>
          </a:p>
        </p:txBody>
      </p:sp>
      <p:sp>
        <p:nvSpPr>
          <p:cNvPr id="22535"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fld id="{DDA16B26-4BF9-3E4A-97BA-B72D7BF646CD}" type="slidenum">
              <a:rPr lang="en-US"/>
              <a:pPr eaLnBrk="1" hangingPunct="1"/>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
        <p:nvSpPr>
          <p:cNvPr id="2355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r>
              <a:rPr lang="en-US"/>
              <a:t>test</a:t>
            </a:r>
          </a:p>
        </p:txBody>
      </p:sp>
      <p:sp>
        <p:nvSpPr>
          <p:cNvPr id="2355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endParaRPr lang="en-US"/>
          </a:p>
        </p:txBody>
      </p:sp>
      <p:sp>
        <p:nvSpPr>
          <p:cNvPr id="23558"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r>
              <a:rPr lang="en-US"/>
              <a:t>test</a:t>
            </a:r>
          </a:p>
        </p:txBody>
      </p:sp>
      <p:sp>
        <p:nvSpPr>
          <p:cNvPr id="23559"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fld id="{C7A785AC-13A8-744D-88A0-76459DA5BB98}" type="slidenum">
              <a:rPr lang="en-US"/>
              <a:pPr eaLnBrk="1" hangingPunct="1"/>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4" name="Picture 8" descr="CBIIT TEMPLATE.pn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 name="TextBox 4"/>
          <p:cNvSpPr txBox="1"/>
          <p:nvPr userDrawn="1"/>
        </p:nvSpPr>
        <p:spPr>
          <a:xfrm>
            <a:off x="8382000" y="6324600"/>
            <a:ext cx="533400" cy="338138"/>
          </a:xfrm>
          <a:prstGeom prst="rect">
            <a:avLst/>
          </a:prstGeom>
          <a:noFill/>
        </p:spPr>
        <p:txBody>
          <a:bodyPr>
            <a:spAutoFit/>
          </a:bodyPr>
          <a:lstStyle/>
          <a:p>
            <a:pPr>
              <a:defRPr/>
            </a:pPr>
            <a:fld id="{6FD9A7E1-87F1-496A-8DDE-395F08A1DC07}" type="slidenum">
              <a:rPr lang="en-US">
                <a:latin typeface="Arial" charset="0"/>
                <a:cs typeface="Arial" charset="0"/>
              </a:rPr>
              <a:pPr>
                <a:defRPr/>
              </a:pPr>
              <a:t>‹#›</a:t>
            </a:fld>
            <a:endParaRPr lang="en-US" dirty="0">
              <a:latin typeface="Arial" charset="0"/>
              <a:cs typeface="Arial" charset="0"/>
            </a:endParaRPr>
          </a:p>
        </p:txBody>
      </p:sp>
      <p:sp>
        <p:nvSpPr>
          <p:cNvPr id="4098" name="Rectangle 2"/>
          <p:cNvSpPr>
            <a:spLocks noGrp="1" noChangeArrowheads="1"/>
          </p:cNvSpPr>
          <p:nvPr>
            <p:ph type="ctrTitle"/>
          </p:nvPr>
        </p:nvSpPr>
        <p:spPr>
          <a:xfrm>
            <a:off x="4953000" y="2133600"/>
            <a:ext cx="3810000" cy="609600"/>
          </a:xfrm>
          <a:prstGeom prst="rect">
            <a:avLst/>
          </a:prstGeom>
        </p:spPr>
        <p:txBody>
          <a:bodyPr anchor="t"/>
          <a:lstStyle>
            <a:lvl1pPr algn="r">
              <a:defRPr sz="4000" b="0">
                <a:latin typeface="Arial Black" charset="0"/>
              </a:defRPr>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5486400" y="4191000"/>
            <a:ext cx="3200400" cy="457200"/>
          </a:xfrm>
          <a:prstGeom prst="rect">
            <a:avLst/>
          </a:prstGeom>
        </p:spPr>
        <p:txBody>
          <a:bodyPr/>
          <a:lstStyle>
            <a:lvl1pPr marL="0" indent="0" algn="r">
              <a:buFontTx/>
              <a:buNone/>
              <a:defRPr sz="2000" i="1"/>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41A9BE4-90C4-496E-8985-E6C8F5D6B821}" type="datetime3">
              <a:rPr lang="en-US"/>
              <a:pPr>
                <a:defRPr/>
              </a:pPr>
              <a:t>5 May 2011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621D43F-0AF7-46D9-B469-9CABD415CCE6}"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E724129-E6A3-474E-9E6C-9CE9E0F6F75E}" type="datetime3">
              <a:rPr lang="en-US"/>
              <a:pPr>
                <a:defRPr/>
              </a:pPr>
              <a:t>5 May 2011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A720E60-AB05-418B-A6DC-86FFA5FC2372}"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189037"/>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0D05909-A677-48DB-8DFF-A243D175632C}" type="datetime3">
              <a:rPr lang="en-US"/>
              <a:pPr>
                <a:defRPr/>
              </a:pPr>
              <a:t>5 May 2011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FB9CE3B-C05C-4B78-ABB5-37837B691BFD}"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E1189FE-FA5A-4BF2-AB31-40D229D2ED2C}" type="datetime3">
              <a:rPr lang="en-US"/>
              <a:pPr>
                <a:defRPr/>
              </a:pPr>
              <a:t>5 May 2011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E20F1EA-0709-43CB-9B51-773DB9849EFE}"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2BC82576-7BA9-4AA1-97DC-C0B7FFB23DA3}" type="datetime3">
              <a:rPr lang="en-US"/>
              <a:pPr>
                <a:defRPr/>
              </a:pPr>
              <a:t>5 May 2011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BFF3788-FC2A-40DC-8B6F-329796CE05E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F28F9E3-9E3C-46B9-B83A-4F3D8FC6B64A}" type="datetime3">
              <a:rPr lang="en-US"/>
              <a:pPr>
                <a:defRPr/>
              </a:pPr>
              <a:t>5 May 2011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FD57B23-51C3-458D-8DEC-584AE3E06153}"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FA6F644-A768-43C2-8200-693DD5BEBAB7}" type="datetime3">
              <a:rPr lang="en-US"/>
              <a:pPr>
                <a:defRPr/>
              </a:pPr>
              <a:t>5 May 2011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1D316D88-C624-43AC-B380-368550BC15B5}"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1BF5FD0-320A-498B-842B-CC412EA70DDA}" type="datetime3">
              <a:rPr lang="en-US"/>
              <a:pPr>
                <a:defRPr/>
              </a:pPr>
              <a:t>5 May 2011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4314F99-6E71-4D94-8FFE-502D209361F1}"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Title 1"/>
          <p:cNvSpPr txBox="1">
            <a:spLocks/>
          </p:cNvSpPr>
          <p:nvPr userDrawn="1"/>
        </p:nvSpPr>
        <p:spPr>
          <a:xfrm>
            <a:off x="76200" y="0"/>
            <a:ext cx="6477000" cy="1143000"/>
          </a:xfrm>
          <a:prstGeom prst="rect">
            <a:avLst/>
          </a:prstGeom>
        </p:spPr>
        <p:txBody>
          <a:bodyPr anchor="ctr">
            <a:normAutofit/>
          </a:bodyPr>
          <a:lstStyle/>
          <a:p>
            <a:pPr fontAlgn="auto">
              <a:spcAft>
                <a:spcPts val="0"/>
              </a:spcAft>
              <a:defRPr/>
            </a:pPr>
            <a:r>
              <a:rPr lang="en-US" sz="3200" b="1" dirty="0">
                <a:solidFill>
                  <a:srgbClr val="1C2674"/>
                </a:solidFill>
                <a:ea typeface="+mj-ea"/>
                <a:cs typeface="Arial" pitchFamily="34" charset="0"/>
              </a:rPr>
              <a:t>Click to edit Master title style</a:t>
            </a:r>
          </a:p>
        </p:txBody>
      </p:sp>
      <p:sp>
        <p:nvSpPr>
          <p:cNvPr id="2" name="Title 1"/>
          <p:cNvSpPr>
            <a:spLocks noGrp="1"/>
          </p:cNvSpPr>
          <p:nvPr>
            <p:ph type="title"/>
          </p:nvPr>
        </p:nvSpPr>
        <p:spPr>
          <a:xfrm>
            <a:off x="457200" y="121920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219200"/>
            <a:ext cx="5111750" cy="4906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362200"/>
            <a:ext cx="3008313" cy="3763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8A8A95EB-256B-4200-931B-16AE6B0F5492}" type="datetime3">
              <a:rPr lang="en-US"/>
              <a:pPr>
                <a:defRPr/>
              </a:pPr>
              <a:t>5 May 2011</a:t>
            </a:fld>
            <a:endParaRPr lang="en-US" dirty="0"/>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548071EA-D12F-45E8-A1E3-87C47A3EBA7E}"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Title 1"/>
          <p:cNvSpPr txBox="1">
            <a:spLocks/>
          </p:cNvSpPr>
          <p:nvPr userDrawn="1"/>
        </p:nvSpPr>
        <p:spPr>
          <a:xfrm>
            <a:off x="76200" y="0"/>
            <a:ext cx="6477000" cy="1143000"/>
          </a:xfrm>
          <a:prstGeom prst="rect">
            <a:avLst/>
          </a:prstGeom>
        </p:spPr>
        <p:txBody>
          <a:bodyPr anchor="ctr">
            <a:normAutofit/>
          </a:bodyPr>
          <a:lstStyle/>
          <a:p>
            <a:pPr fontAlgn="auto">
              <a:spcAft>
                <a:spcPts val="0"/>
              </a:spcAft>
              <a:defRPr/>
            </a:pPr>
            <a:r>
              <a:rPr lang="en-US" sz="3200" b="1" dirty="0">
                <a:solidFill>
                  <a:srgbClr val="1C2674"/>
                </a:solidFill>
                <a:ea typeface="+mj-ea"/>
                <a:cs typeface="Arial" pitchFamily="34" charset="0"/>
              </a:rPr>
              <a:t>Click to edit Master title style</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219199"/>
            <a:ext cx="5486400" cy="35083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B5113932-B6B7-4292-A612-E44D78A53CF4}" type="datetime3">
              <a:rPr lang="en-US"/>
              <a:pPr>
                <a:defRPr/>
              </a:pPr>
              <a:t>5 May 2011</a:t>
            </a:fld>
            <a:endParaRPr lang="en-US" dirty="0"/>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CE6518F5-9DAB-4EA5-BCBC-4AF7C46348F3}"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0" name="Picture 19" descr="INSIDE"/>
          <p:cNvPicPr>
            <a:picLocks noChangeAspect="1" noChangeArrowheads="1"/>
          </p:cNvPicPr>
          <p:nvPr userDrawn="1"/>
        </p:nvPicPr>
        <p:blipFill>
          <a:blip r:embed="rId13"/>
          <a:srcRect/>
          <a:stretch>
            <a:fillRect/>
          </a:stretch>
        </p:blipFill>
        <p:spPr bwMode="auto">
          <a:xfrm>
            <a:off x="0" y="0"/>
            <a:ext cx="9144000" cy="6858000"/>
          </a:xfrm>
          <a:prstGeom prst="rect">
            <a:avLst/>
          </a:prstGeom>
          <a:noFill/>
          <a:ln w="9525">
            <a:noFill/>
            <a:miter lim="800000"/>
            <a:headEnd/>
            <a:tailEnd/>
          </a:ln>
        </p:spPr>
      </p:pic>
      <p:sp>
        <p:nvSpPr>
          <p:cNvPr id="8" name="Rectangle 7"/>
          <p:cNvSpPr/>
          <p:nvPr userDrawn="1"/>
        </p:nvSpPr>
        <p:spPr>
          <a:xfrm>
            <a:off x="7315200" y="6400800"/>
            <a:ext cx="1752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052" name="Title Placeholder 1"/>
          <p:cNvSpPr>
            <a:spLocks noGrp="1"/>
          </p:cNvSpPr>
          <p:nvPr>
            <p:ph type="title"/>
          </p:nvPr>
        </p:nvSpPr>
        <p:spPr bwMode="auto">
          <a:xfrm>
            <a:off x="76200" y="0"/>
            <a:ext cx="6477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3" name="Text Placeholder 2"/>
          <p:cNvSpPr>
            <a:spLocks noGrp="1"/>
          </p:cNvSpPr>
          <p:nvPr>
            <p:ph type="body" idx="1"/>
          </p:nvPr>
        </p:nvSpPr>
        <p:spPr bwMode="auto">
          <a:xfrm>
            <a:off x="457200" y="1219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US" dirty="0"/>
          </a:p>
        </p:txBody>
      </p:sp>
      <p:sp>
        <p:nvSpPr>
          <p:cNvPr id="6" name="Slide Number Placeholder 5"/>
          <p:cNvSpPr>
            <a:spLocks noGrp="1"/>
          </p:cNvSpPr>
          <p:nvPr>
            <p:ph type="sldNum" sz="quarter" idx="4"/>
          </p:nvPr>
        </p:nvSpPr>
        <p:spPr>
          <a:xfrm>
            <a:off x="6629400" y="632460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Arial" charset="0"/>
              </a:defRPr>
            </a:lvl1pPr>
          </a:lstStyle>
          <a:p>
            <a:pPr>
              <a:defRPr/>
            </a:pPr>
            <a:fld id="{EE4A03FF-B0C8-481F-B1A0-876C5EBBB92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995" r:id="rId1"/>
    <p:sldLayoutId id="2147484987" r:id="rId2"/>
    <p:sldLayoutId id="2147484988" r:id="rId3"/>
    <p:sldLayoutId id="2147484989" r:id="rId4"/>
    <p:sldLayoutId id="2147484990" r:id="rId5"/>
    <p:sldLayoutId id="2147484991" r:id="rId6"/>
    <p:sldLayoutId id="2147484992" r:id="rId7"/>
    <p:sldLayoutId id="2147484996" r:id="rId8"/>
    <p:sldLayoutId id="2147484997" r:id="rId9"/>
    <p:sldLayoutId id="2147484993" r:id="rId10"/>
    <p:sldLayoutId id="2147484994" r:id="rId11"/>
  </p:sldLayoutIdLst>
  <p:timing>
    <p:tnLst>
      <p:par>
        <p:cTn xmlns:p14="http://schemas.microsoft.com/office/powerpoint/2010/main" id="1" dur="indefinite" restart="never" nodeType="tmRoot"/>
      </p:par>
    </p:tnLst>
  </p:timing>
  <p:hf hdr="0" ftr="0"/>
  <p:txStyles>
    <p:titleStyle>
      <a:lvl1pPr algn="l" rtl="0" eaLnBrk="0" fontAlgn="base" hangingPunct="0">
        <a:spcBef>
          <a:spcPct val="0"/>
        </a:spcBef>
        <a:spcAft>
          <a:spcPct val="0"/>
        </a:spcAft>
        <a:defRPr sz="3200" b="1" kern="1200">
          <a:solidFill>
            <a:srgbClr val="1C2674"/>
          </a:solidFill>
          <a:latin typeface="Arial" pitchFamily="34" charset="0"/>
          <a:ea typeface="+mj-ea"/>
          <a:cs typeface="Arial" pitchFamily="34" charset="0"/>
        </a:defRPr>
      </a:lvl1pPr>
      <a:lvl2pPr algn="l" rtl="0" eaLnBrk="0" fontAlgn="base" hangingPunct="0">
        <a:spcBef>
          <a:spcPct val="0"/>
        </a:spcBef>
        <a:spcAft>
          <a:spcPct val="0"/>
        </a:spcAft>
        <a:defRPr sz="3200" b="1">
          <a:solidFill>
            <a:srgbClr val="1C2674"/>
          </a:solidFill>
          <a:latin typeface="Arial" charset="0"/>
          <a:cs typeface="Arial" charset="0"/>
        </a:defRPr>
      </a:lvl2pPr>
      <a:lvl3pPr algn="l" rtl="0" eaLnBrk="0" fontAlgn="base" hangingPunct="0">
        <a:spcBef>
          <a:spcPct val="0"/>
        </a:spcBef>
        <a:spcAft>
          <a:spcPct val="0"/>
        </a:spcAft>
        <a:defRPr sz="3200" b="1">
          <a:solidFill>
            <a:srgbClr val="1C2674"/>
          </a:solidFill>
          <a:latin typeface="Arial" charset="0"/>
          <a:cs typeface="Arial" charset="0"/>
        </a:defRPr>
      </a:lvl3pPr>
      <a:lvl4pPr algn="l" rtl="0" eaLnBrk="0" fontAlgn="base" hangingPunct="0">
        <a:spcBef>
          <a:spcPct val="0"/>
        </a:spcBef>
        <a:spcAft>
          <a:spcPct val="0"/>
        </a:spcAft>
        <a:defRPr sz="3200" b="1">
          <a:solidFill>
            <a:srgbClr val="1C2674"/>
          </a:solidFill>
          <a:latin typeface="Arial" charset="0"/>
          <a:cs typeface="Arial" charset="0"/>
        </a:defRPr>
      </a:lvl4pPr>
      <a:lvl5pPr algn="l" rtl="0" eaLnBrk="0" fontAlgn="base" hangingPunct="0">
        <a:spcBef>
          <a:spcPct val="0"/>
        </a:spcBef>
        <a:spcAft>
          <a:spcPct val="0"/>
        </a:spcAft>
        <a:defRPr sz="3200" b="1">
          <a:solidFill>
            <a:srgbClr val="1C2674"/>
          </a:solidFill>
          <a:latin typeface="Arial" charset="0"/>
          <a:cs typeface="Arial" charset="0"/>
        </a:defRPr>
      </a:lvl5pPr>
      <a:lvl6pPr marL="457200" algn="l" rtl="0" fontAlgn="base">
        <a:spcBef>
          <a:spcPct val="0"/>
        </a:spcBef>
        <a:spcAft>
          <a:spcPct val="0"/>
        </a:spcAft>
        <a:defRPr sz="3200" b="1">
          <a:solidFill>
            <a:srgbClr val="1C2674"/>
          </a:solidFill>
          <a:latin typeface="Arial" charset="0"/>
          <a:cs typeface="Arial" charset="0"/>
        </a:defRPr>
      </a:lvl6pPr>
      <a:lvl7pPr marL="914400" algn="l" rtl="0" fontAlgn="base">
        <a:spcBef>
          <a:spcPct val="0"/>
        </a:spcBef>
        <a:spcAft>
          <a:spcPct val="0"/>
        </a:spcAft>
        <a:defRPr sz="3200" b="1">
          <a:solidFill>
            <a:srgbClr val="1C2674"/>
          </a:solidFill>
          <a:latin typeface="Arial" charset="0"/>
          <a:cs typeface="Arial" charset="0"/>
        </a:defRPr>
      </a:lvl7pPr>
      <a:lvl8pPr marL="1371600" algn="l" rtl="0" fontAlgn="base">
        <a:spcBef>
          <a:spcPct val="0"/>
        </a:spcBef>
        <a:spcAft>
          <a:spcPct val="0"/>
        </a:spcAft>
        <a:defRPr sz="3200" b="1">
          <a:solidFill>
            <a:srgbClr val="1C2674"/>
          </a:solidFill>
          <a:latin typeface="Arial" charset="0"/>
          <a:cs typeface="Arial" charset="0"/>
        </a:defRPr>
      </a:lvl8pPr>
      <a:lvl9pPr marL="1828800" algn="l" rtl="0" fontAlgn="base">
        <a:spcBef>
          <a:spcPct val="0"/>
        </a:spcBef>
        <a:spcAft>
          <a:spcPct val="0"/>
        </a:spcAft>
        <a:defRPr sz="3200" b="1">
          <a:solidFill>
            <a:srgbClr val="1C2674"/>
          </a:solidFill>
          <a:latin typeface="Arial" charset="0"/>
          <a:cs typeface="Arial" charset="0"/>
        </a:defRPr>
      </a:lvl9pPr>
    </p:titleStyle>
    <p:bodyStyle>
      <a:lvl1pPr marL="342900" indent="-342900" algn="l" rtl="0" eaLnBrk="0" fontAlgn="base" hangingPunct="0">
        <a:spcBef>
          <a:spcPct val="20000"/>
        </a:spcBef>
        <a:spcAft>
          <a:spcPct val="0"/>
        </a:spcAft>
        <a:buClr>
          <a:srgbClr val="1C2674"/>
        </a:buClr>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1C2674"/>
        </a:buClr>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1C2674"/>
        </a:buClr>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1C2674"/>
        </a:buClr>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1C2674"/>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ctrTitle"/>
          </p:nvPr>
        </p:nvSpPr>
        <p:spPr>
          <a:xfrm>
            <a:off x="4038600" y="2635250"/>
            <a:ext cx="4876800" cy="1708150"/>
          </a:xfrm>
        </p:spPr>
        <p:txBody>
          <a:bodyPr/>
          <a:lstStyle/>
          <a:p>
            <a:pPr eaLnBrk="1" hangingPunct="1"/>
            <a:r>
              <a:rPr lang="en-US" sz="2800" dirty="0" smtClean="0">
                <a:latin typeface="Arial Black" pitchFamily="34" charset="0"/>
                <a:cs typeface="Arial" charset="0"/>
              </a:rPr>
              <a:t>caBIG® Clinical   Information Suite</a:t>
            </a:r>
            <a:r>
              <a:rPr lang="en-US" sz="3200" dirty="0" smtClean="0">
                <a:latin typeface="Arial Black" pitchFamily="34" charset="0"/>
                <a:cs typeface="Arial" charset="0"/>
              </a:rPr>
              <a:t/>
            </a:r>
            <a:br>
              <a:rPr lang="en-US" sz="3200" dirty="0" smtClean="0">
                <a:latin typeface="Arial Black" pitchFamily="34" charset="0"/>
                <a:cs typeface="Arial" charset="0"/>
              </a:rPr>
            </a:br>
            <a:r>
              <a:rPr lang="en-US" sz="2800" b="1" dirty="0" smtClean="0">
                <a:latin typeface="Arial" charset="0"/>
                <a:cs typeface="Arial" charset="0"/>
              </a:rPr>
              <a:t>Revised Solution </a:t>
            </a:r>
            <a:br>
              <a:rPr lang="en-US" sz="2800" b="1" dirty="0" smtClean="0">
                <a:latin typeface="Arial" charset="0"/>
                <a:cs typeface="Arial" charset="0"/>
              </a:rPr>
            </a:br>
            <a:r>
              <a:rPr lang="en-US" sz="2800" b="1" dirty="0" smtClean="0">
                <a:latin typeface="Arial" charset="0"/>
                <a:cs typeface="Arial" charset="0"/>
              </a:rPr>
              <a:t>Presentation</a:t>
            </a:r>
            <a:r>
              <a:rPr lang="en-US" sz="2000" dirty="0" smtClean="0">
                <a:latin typeface="Arial Black" pitchFamily="34" charset="0"/>
                <a:cs typeface="Arial" charset="0"/>
              </a:rPr>
              <a:t/>
            </a:r>
            <a:br>
              <a:rPr lang="en-US" sz="2000" dirty="0" smtClean="0">
                <a:latin typeface="Arial Black" pitchFamily="34" charset="0"/>
                <a:cs typeface="Arial" charset="0"/>
              </a:rPr>
            </a:br>
            <a:r>
              <a:rPr lang="en-US" sz="1800" dirty="0" smtClean="0">
                <a:latin typeface="Arial Black" pitchFamily="34" charset="0"/>
                <a:cs typeface="Arial" charset="0"/>
              </a:rPr>
              <a:t/>
            </a:r>
            <a:br>
              <a:rPr lang="en-US" sz="1800" dirty="0" smtClean="0">
                <a:latin typeface="Arial Black" pitchFamily="34" charset="0"/>
                <a:cs typeface="Arial" charset="0"/>
              </a:rPr>
            </a:br>
            <a:r>
              <a:rPr lang="en-US" sz="1800" dirty="0" smtClean="0">
                <a:latin typeface="Arial Black" pitchFamily="34" charset="0"/>
                <a:cs typeface="Arial" charset="0"/>
              </a:rPr>
              <a:t>Rockville MD</a:t>
            </a:r>
            <a:br>
              <a:rPr lang="en-US" sz="1800" dirty="0" smtClean="0">
                <a:latin typeface="Arial Black" pitchFamily="34" charset="0"/>
                <a:cs typeface="Arial" charset="0"/>
              </a:rPr>
            </a:br>
            <a:r>
              <a:rPr lang="en-US" sz="1800" dirty="0" smtClean="0">
                <a:latin typeface="Arial Black" pitchFamily="34" charset="0"/>
                <a:cs typeface="Arial" charset="0"/>
              </a:rPr>
              <a:t>Thursday May 5, 2011</a:t>
            </a:r>
            <a:br>
              <a:rPr lang="en-US" sz="1800" dirty="0" smtClean="0">
                <a:latin typeface="Arial Black" pitchFamily="34" charset="0"/>
                <a:cs typeface="Arial" charset="0"/>
              </a:rPr>
            </a:br>
            <a:r>
              <a:rPr lang="en-US" sz="1800" dirty="0" smtClean="0">
                <a:latin typeface="Arial Black" pitchFamily="34" charset="0"/>
                <a:cs typeface="Arial" charset="0"/>
              </a:rPr>
              <a:t/>
            </a:r>
            <a:br>
              <a:rPr lang="en-US" sz="1800" dirty="0" smtClean="0">
                <a:latin typeface="Arial Black" pitchFamily="34" charset="0"/>
                <a:cs typeface="Arial" charset="0"/>
              </a:rPr>
            </a:br>
            <a:r>
              <a:rPr lang="en-US" sz="1800" dirty="0" smtClean="0"/>
              <a:t>Where: 2115 E Jefferson, Suite 5001 and </a:t>
            </a:r>
            <a:r>
              <a:rPr lang="en-US" sz="1800" dirty="0" err="1" smtClean="0"/>
              <a:t>Tcon</a:t>
            </a:r>
            <a:r>
              <a:rPr lang="en-US" sz="1800" dirty="0" smtClean="0"/>
              <a:t> 800-366-7242  Part code: 6801959</a:t>
            </a:r>
            <a:br>
              <a:rPr lang="en-US" sz="1800" dirty="0" smtClean="0"/>
            </a:br>
            <a:r>
              <a:rPr lang="en-US" sz="1800" dirty="0" smtClean="0">
                <a:latin typeface="Arial Black" pitchFamily="34" charset="0"/>
                <a:cs typeface="Arial" charset="0"/>
              </a:rPr>
              <a:t/>
            </a:r>
            <a:br>
              <a:rPr lang="en-US" sz="1800" dirty="0" smtClean="0">
                <a:latin typeface="Arial Black" pitchFamily="34" charset="0"/>
                <a:cs typeface="Arial" charset="0"/>
              </a:rPr>
            </a:br>
            <a:r>
              <a:rPr lang="en-US" sz="1800" dirty="0" smtClean="0">
                <a:latin typeface="Arial Black" pitchFamily="34" charset="0"/>
                <a:cs typeface="Arial" charset="0"/>
              </a:rPr>
              <a:t/>
            </a:r>
            <a:br>
              <a:rPr lang="en-US" sz="1800" dirty="0" smtClean="0">
                <a:latin typeface="Arial Black" pitchFamily="34" charset="0"/>
                <a:cs typeface="Arial" charset="0"/>
              </a:rPr>
            </a:br>
            <a:endParaRPr lang="en-US" dirty="0" smtClean="0">
              <a:latin typeface="Arial Black" pitchFamily="34" charset="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1"/>
          <p:cNvSpPr>
            <a:spLocks noGrp="1"/>
          </p:cNvSpPr>
          <p:nvPr>
            <p:ph idx="1"/>
          </p:nvPr>
        </p:nvSpPr>
        <p:spPr/>
        <p:txBody>
          <a:bodyPr/>
          <a:lstStyle/>
          <a:p>
            <a:r>
              <a:rPr lang="en-US" sz="2000" dirty="0">
                <a:latin typeface="Arial" charset="0"/>
              </a:rPr>
              <a:t>Local user authorization &amp; authentication</a:t>
            </a:r>
          </a:p>
          <a:p>
            <a:pPr lvl="1"/>
            <a:r>
              <a:rPr lang="en-US" sz="1800" dirty="0">
                <a:latin typeface="Arial" charset="0"/>
              </a:rPr>
              <a:t>Users will authenticate to their local clinical applications</a:t>
            </a:r>
          </a:p>
          <a:p>
            <a:pPr lvl="1"/>
            <a:r>
              <a:rPr lang="en-US" sz="1800" dirty="0">
                <a:latin typeface="Arial" charset="0"/>
              </a:rPr>
              <a:t>Authorization to access data sharing (send/receive) and any other functions will be managed by the application</a:t>
            </a:r>
          </a:p>
          <a:p>
            <a:endParaRPr lang="en-US" sz="2000" dirty="0">
              <a:latin typeface="Arial" charset="0"/>
            </a:endParaRPr>
          </a:p>
          <a:p>
            <a:r>
              <a:rPr lang="en-CA" sz="2000" dirty="0">
                <a:latin typeface="Arial" charset="0"/>
              </a:rPr>
              <a:t>Encrypted data store</a:t>
            </a:r>
          </a:p>
          <a:p>
            <a:pPr lvl="1"/>
            <a:r>
              <a:rPr lang="en-CA" sz="1800" dirty="0">
                <a:latin typeface="Arial" charset="0"/>
              </a:rPr>
              <a:t>Provided using the database level encryption feature of </a:t>
            </a:r>
            <a:r>
              <a:rPr lang="en-CA" sz="1800" dirty="0" err="1">
                <a:latin typeface="Arial" charset="0"/>
              </a:rPr>
              <a:t>Postgres</a:t>
            </a:r>
            <a:endParaRPr lang="en-CA" sz="1800" dirty="0">
              <a:latin typeface="Arial" charset="0"/>
            </a:endParaRPr>
          </a:p>
          <a:p>
            <a:pPr lvl="1"/>
            <a:r>
              <a:rPr lang="en-CA" sz="1800" dirty="0">
                <a:latin typeface="Arial" charset="0"/>
              </a:rPr>
              <a:t>All the data that is stored within the database layer of the integration solution will be encrypted</a:t>
            </a:r>
          </a:p>
          <a:p>
            <a:pPr lvl="1"/>
            <a:r>
              <a:rPr lang="en-CA" sz="1800" dirty="0">
                <a:latin typeface="Arial" charset="0"/>
              </a:rPr>
              <a:t>This provides protection against unauthorized access by system administrators and database administrators</a:t>
            </a:r>
          </a:p>
          <a:p>
            <a:pPr lvl="1"/>
            <a:endParaRPr lang="en-CA" sz="1800" dirty="0">
              <a:latin typeface="Arial" charset="0"/>
            </a:endParaRPr>
          </a:p>
          <a:p>
            <a:r>
              <a:rPr lang="en-US" sz="2000" dirty="0">
                <a:latin typeface="Arial" charset="0"/>
              </a:rPr>
              <a:t>Data logging via IHE</a:t>
            </a:r>
            <a:r>
              <a:rPr lang="ja-JP" altLang="en-US" sz="2000" dirty="0">
                <a:latin typeface="Arial" charset="0"/>
              </a:rPr>
              <a:t>’</a:t>
            </a:r>
            <a:r>
              <a:rPr lang="en-US" sz="2000" dirty="0">
                <a:latin typeface="Arial" charset="0"/>
              </a:rPr>
              <a:t>s Audit Trail and Node Authentication</a:t>
            </a:r>
          </a:p>
          <a:p>
            <a:pPr lvl="1"/>
            <a:r>
              <a:rPr lang="en-US" sz="1800" dirty="0">
                <a:latin typeface="Arial" charset="0"/>
              </a:rPr>
              <a:t>Will identify requesting user (if any) as passed from local system, date, and what exchange was requested or performed</a:t>
            </a:r>
          </a:p>
          <a:p>
            <a:pPr lvl="1"/>
            <a:endParaRPr lang="en-CA" sz="1800" dirty="0">
              <a:latin typeface="Arial" charset="0"/>
            </a:endParaRPr>
          </a:p>
        </p:txBody>
      </p:sp>
      <p:sp>
        <p:nvSpPr>
          <p:cNvPr id="10243" name="Title 2"/>
          <p:cNvSpPr>
            <a:spLocks noGrp="1"/>
          </p:cNvSpPr>
          <p:nvPr>
            <p:ph type="title"/>
          </p:nvPr>
        </p:nvSpPr>
        <p:spPr/>
        <p:txBody>
          <a:bodyPr/>
          <a:lstStyle/>
          <a:p>
            <a:r>
              <a:rPr lang="en-US">
                <a:latin typeface="Arial" charset="0"/>
              </a:rPr>
              <a:t>Security solution – Authentication &amp; authorization</a:t>
            </a:r>
            <a:endParaRPr lang="en-CA">
              <a:latin typeface="Arial" charset="0"/>
            </a:endParaRPr>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fld id="{3AC09E81-674A-6745-8352-D30480122949}" type="slidenum">
              <a:rPr lang="en-CA">
                <a:solidFill>
                  <a:srgbClr val="898989"/>
                </a:solidFill>
              </a:rPr>
              <a:pPr eaLnBrk="1" hangingPunct="1"/>
              <a:t>10</a:t>
            </a:fld>
            <a:endParaRPr lang="en-CA">
              <a:solidFill>
                <a:srgbClr val="898989"/>
              </a:solidFill>
            </a:endParaRPr>
          </a:p>
        </p:txBody>
      </p:sp>
    </p:spTree>
    <p:extLst>
      <p:ext uri="{BB962C8B-B14F-4D97-AF65-F5344CB8AC3E}">
        <p14:creationId xmlns:p14="http://schemas.microsoft.com/office/powerpoint/2010/main" val="2114849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
          <p:cNvSpPr>
            <a:spLocks noGrp="1"/>
          </p:cNvSpPr>
          <p:nvPr>
            <p:ph idx="1"/>
          </p:nvPr>
        </p:nvSpPr>
        <p:spPr/>
        <p:txBody>
          <a:bodyPr/>
          <a:lstStyle/>
          <a:p>
            <a:r>
              <a:rPr lang="en-US" sz="2400" dirty="0">
                <a:latin typeface="Arial" charset="0"/>
              </a:rPr>
              <a:t>Will support secure transmission in two ways</a:t>
            </a:r>
          </a:p>
          <a:p>
            <a:pPr lvl="1"/>
            <a:r>
              <a:rPr lang="en-CA" sz="2000" dirty="0">
                <a:latin typeface="Arial" charset="0"/>
              </a:rPr>
              <a:t>Secure email following the S/MIME protocol for direct to patient/provider</a:t>
            </a:r>
          </a:p>
          <a:p>
            <a:pPr lvl="2"/>
            <a:r>
              <a:rPr lang="en-CA" sz="1800" dirty="0">
                <a:latin typeface="Arial" charset="0"/>
              </a:rPr>
              <a:t>Both sender and receiver need digital certificates for signature and encryption</a:t>
            </a:r>
          </a:p>
          <a:p>
            <a:pPr lvl="2"/>
            <a:r>
              <a:rPr lang="en-CA" sz="1800" dirty="0">
                <a:latin typeface="Arial" charset="0"/>
              </a:rPr>
              <a:t>Transmitted documents encrypted using receiver’s certificate so only the receiver can open the document</a:t>
            </a:r>
          </a:p>
          <a:p>
            <a:pPr lvl="2"/>
            <a:r>
              <a:rPr lang="en-CA" sz="1800" dirty="0">
                <a:latin typeface="Arial" charset="0"/>
              </a:rPr>
              <a:t>Documents are signed using the sender’s certificate to allow identity verification</a:t>
            </a:r>
          </a:p>
          <a:p>
            <a:pPr lvl="2"/>
            <a:r>
              <a:rPr lang="en-US" sz="1800" dirty="0">
                <a:latin typeface="Arial" charset="0"/>
              </a:rPr>
              <a:t>Provides </a:t>
            </a:r>
            <a:r>
              <a:rPr lang="ja-JP" altLang="en-US" sz="1800" dirty="0">
                <a:latin typeface="Arial" charset="0"/>
              </a:rPr>
              <a:t>“</a:t>
            </a:r>
            <a:r>
              <a:rPr lang="en-US" sz="1800" dirty="0">
                <a:latin typeface="Arial" charset="0"/>
              </a:rPr>
              <a:t>message-level</a:t>
            </a:r>
            <a:r>
              <a:rPr lang="ja-JP" altLang="en-US" sz="1800" dirty="0">
                <a:latin typeface="Arial" charset="0"/>
              </a:rPr>
              <a:t>”</a:t>
            </a:r>
            <a:r>
              <a:rPr lang="en-US" sz="1800" dirty="0">
                <a:latin typeface="Arial" charset="0"/>
              </a:rPr>
              <a:t> security</a:t>
            </a:r>
          </a:p>
          <a:p>
            <a:pPr lvl="2"/>
            <a:endParaRPr lang="en-CA" sz="1800" dirty="0">
              <a:latin typeface="Arial" charset="0"/>
            </a:endParaRPr>
          </a:p>
          <a:p>
            <a:pPr lvl="1"/>
            <a:r>
              <a:rPr lang="en-US" sz="2000" dirty="0">
                <a:latin typeface="Arial" charset="0"/>
              </a:rPr>
              <a:t>Node to node web services using IHE</a:t>
            </a:r>
            <a:r>
              <a:rPr lang="ja-JP" altLang="en-US" sz="2000" dirty="0">
                <a:latin typeface="Arial" charset="0"/>
              </a:rPr>
              <a:t>’</a:t>
            </a:r>
            <a:r>
              <a:rPr lang="en-US" sz="2000" dirty="0">
                <a:latin typeface="Arial" charset="0"/>
              </a:rPr>
              <a:t>s ATNA standard</a:t>
            </a:r>
          </a:p>
          <a:p>
            <a:pPr lvl="2"/>
            <a:r>
              <a:rPr lang="en-US" sz="1800" dirty="0">
                <a:latin typeface="Arial" charset="0"/>
              </a:rPr>
              <a:t>Data encrypted over a TLS pipe</a:t>
            </a:r>
          </a:p>
          <a:p>
            <a:pPr lvl="2"/>
            <a:r>
              <a:rPr lang="en-US" sz="1800" dirty="0">
                <a:latin typeface="Arial" charset="0"/>
              </a:rPr>
              <a:t>Each node authenticated with a digital certificate</a:t>
            </a:r>
          </a:p>
          <a:p>
            <a:pPr lvl="2"/>
            <a:r>
              <a:rPr lang="en-US" sz="1800" dirty="0">
                <a:latin typeface="Arial" charset="0"/>
              </a:rPr>
              <a:t>Transmitter as well as receiver must be a secured node – Must have appropriate policies for authentication, authorization, etc.</a:t>
            </a:r>
            <a:endParaRPr lang="en-CA" sz="1800" dirty="0">
              <a:latin typeface="Arial" charset="0"/>
            </a:endParaRPr>
          </a:p>
        </p:txBody>
      </p:sp>
      <p:sp>
        <p:nvSpPr>
          <p:cNvPr id="11267" name="Title 2"/>
          <p:cNvSpPr>
            <a:spLocks noGrp="1"/>
          </p:cNvSpPr>
          <p:nvPr>
            <p:ph type="title"/>
          </p:nvPr>
        </p:nvSpPr>
        <p:spPr/>
        <p:txBody>
          <a:bodyPr/>
          <a:lstStyle/>
          <a:p>
            <a:r>
              <a:rPr lang="en-CA">
                <a:latin typeface="Arial" charset="0"/>
              </a:rPr>
              <a:t>Security solution - Transmission</a:t>
            </a:r>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fld id="{69348DA2-FDB6-EB40-B404-4680E9FB951C}" type="slidenum">
              <a:rPr lang="en-CA">
                <a:solidFill>
                  <a:srgbClr val="898989"/>
                </a:solidFill>
              </a:rPr>
              <a:pPr eaLnBrk="1" hangingPunct="1"/>
              <a:t>11</a:t>
            </a:fld>
            <a:endParaRPr lang="en-CA">
              <a:solidFill>
                <a:srgbClr val="898989"/>
              </a:solidFill>
            </a:endParaRPr>
          </a:p>
        </p:txBody>
      </p:sp>
    </p:spTree>
    <p:extLst>
      <p:ext uri="{BB962C8B-B14F-4D97-AF65-F5344CB8AC3E}">
        <p14:creationId xmlns:p14="http://schemas.microsoft.com/office/powerpoint/2010/main" val="4012868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1"/>
          <p:cNvSpPr>
            <a:spLocks noGrp="1"/>
          </p:cNvSpPr>
          <p:nvPr>
            <p:ph idx="1"/>
          </p:nvPr>
        </p:nvSpPr>
        <p:spPr/>
        <p:txBody>
          <a:bodyPr/>
          <a:lstStyle/>
          <a:p>
            <a:r>
              <a:rPr lang="en-US" sz="2400" dirty="0">
                <a:latin typeface="Arial" charset="0"/>
              </a:rPr>
              <a:t>The Team assessed the feasibility of using both </a:t>
            </a:r>
            <a:r>
              <a:rPr lang="en-US" sz="2400" dirty="0" err="1">
                <a:latin typeface="Arial" charset="0"/>
              </a:rPr>
              <a:t>caGrid</a:t>
            </a:r>
            <a:r>
              <a:rPr lang="en-US" sz="2400" dirty="0">
                <a:latin typeface="Arial" charset="0"/>
              </a:rPr>
              <a:t> 1.0 and </a:t>
            </a:r>
            <a:r>
              <a:rPr lang="en-US" sz="2400" dirty="0" err="1">
                <a:latin typeface="Arial" charset="0"/>
              </a:rPr>
              <a:t>caGrid</a:t>
            </a:r>
            <a:r>
              <a:rPr lang="en-US" sz="2400" dirty="0">
                <a:latin typeface="Arial" charset="0"/>
              </a:rPr>
              <a:t> 2.0 for the proposed solution</a:t>
            </a:r>
          </a:p>
          <a:p>
            <a:endParaRPr lang="en-US" sz="2400" dirty="0">
              <a:latin typeface="Arial" charset="0"/>
            </a:endParaRPr>
          </a:p>
          <a:p>
            <a:r>
              <a:rPr lang="en-US" sz="2400" dirty="0">
                <a:latin typeface="Arial" charset="0"/>
              </a:rPr>
              <a:t>Current requirements and use-cases can be satisfied without using any </a:t>
            </a:r>
            <a:r>
              <a:rPr lang="en-US" sz="2400" dirty="0" err="1">
                <a:latin typeface="Arial" charset="0"/>
              </a:rPr>
              <a:t>caGrid</a:t>
            </a:r>
            <a:r>
              <a:rPr lang="en-US" sz="2400" dirty="0">
                <a:latin typeface="Arial" charset="0"/>
              </a:rPr>
              <a:t> security components</a:t>
            </a:r>
          </a:p>
          <a:p>
            <a:endParaRPr lang="en-US" sz="2400" dirty="0">
              <a:latin typeface="Arial" charset="0"/>
            </a:endParaRPr>
          </a:p>
          <a:p>
            <a:r>
              <a:rPr lang="en-US" sz="2400" dirty="0">
                <a:latin typeface="Arial" charset="0"/>
              </a:rPr>
              <a:t>The solution provides the flexibility to leverage caGrid components in the future – as use-cases are </a:t>
            </a:r>
            <a:r>
              <a:rPr lang="en-US" sz="2400" dirty="0" smtClean="0">
                <a:latin typeface="Arial" charset="0"/>
              </a:rPr>
              <a:t>identified</a:t>
            </a:r>
            <a:endParaRPr lang="en-US" sz="2400" dirty="0">
              <a:latin typeface="Arial" charset="0"/>
            </a:endParaRPr>
          </a:p>
          <a:p>
            <a:endParaRPr lang="en-US" sz="2400" dirty="0">
              <a:latin typeface="Arial" charset="0"/>
            </a:endParaRPr>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fld id="{C384ECA7-10F7-2A47-A330-2E09454123C6}" type="slidenum">
              <a:rPr lang="en-CA">
                <a:solidFill>
                  <a:srgbClr val="898989"/>
                </a:solidFill>
              </a:rPr>
              <a:pPr eaLnBrk="1" hangingPunct="1"/>
              <a:t>12</a:t>
            </a:fld>
            <a:endParaRPr lang="en-CA">
              <a:solidFill>
                <a:srgbClr val="898989"/>
              </a:solidFill>
            </a:endParaRPr>
          </a:p>
        </p:txBody>
      </p:sp>
      <p:sp>
        <p:nvSpPr>
          <p:cNvPr id="12292" name="Title 2"/>
          <p:cNvSpPr>
            <a:spLocks noGrp="1"/>
          </p:cNvSpPr>
          <p:nvPr>
            <p:ph type="title"/>
          </p:nvPr>
        </p:nvSpPr>
        <p:spPr/>
        <p:txBody>
          <a:bodyPr/>
          <a:lstStyle/>
          <a:p>
            <a:r>
              <a:rPr lang="en-CA">
                <a:latin typeface="Arial" charset="0"/>
              </a:rPr>
              <a:t>Security solution -  caGrid Review</a:t>
            </a:r>
          </a:p>
        </p:txBody>
      </p:sp>
    </p:spTree>
    <p:extLst>
      <p:ext uri="{BB962C8B-B14F-4D97-AF65-F5344CB8AC3E}">
        <p14:creationId xmlns:p14="http://schemas.microsoft.com/office/powerpoint/2010/main" val="3114599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1"/>
          <p:cNvSpPr>
            <a:spLocks noGrp="1"/>
          </p:cNvSpPr>
          <p:nvPr>
            <p:ph idx="1"/>
          </p:nvPr>
        </p:nvSpPr>
        <p:spPr>
          <a:xfrm>
            <a:off x="304800" y="1219200"/>
            <a:ext cx="8458200" cy="5334000"/>
          </a:xfrm>
        </p:spPr>
        <p:txBody>
          <a:bodyPr/>
          <a:lstStyle/>
          <a:p>
            <a:r>
              <a:rPr lang="en-US" sz="1800" dirty="0">
                <a:latin typeface="Arial" charset="0"/>
              </a:rPr>
              <a:t>Based on widely used industry standards</a:t>
            </a:r>
          </a:p>
          <a:p>
            <a:pPr lvl="1"/>
            <a:r>
              <a:rPr lang="en-US" sz="1600" dirty="0">
                <a:latin typeface="Arial" charset="0"/>
              </a:rPr>
              <a:t>Reduced implementation costs</a:t>
            </a:r>
          </a:p>
          <a:p>
            <a:pPr lvl="1"/>
            <a:r>
              <a:rPr lang="en-US" sz="1600" dirty="0">
                <a:latin typeface="Arial" charset="0"/>
              </a:rPr>
              <a:t>Likelihood of enhanced uptake by clinical community</a:t>
            </a:r>
          </a:p>
          <a:p>
            <a:endParaRPr lang="en-US" sz="1800" dirty="0">
              <a:latin typeface="Arial" charset="0"/>
            </a:endParaRPr>
          </a:p>
          <a:p>
            <a:r>
              <a:rPr lang="en-US" sz="1800" dirty="0">
                <a:latin typeface="Arial" charset="0"/>
              </a:rPr>
              <a:t>Minimizes expectations on participating clinical applications</a:t>
            </a:r>
          </a:p>
          <a:p>
            <a:pPr lvl="1"/>
            <a:r>
              <a:rPr lang="en-US" sz="1600" dirty="0">
                <a:latin typeface="Arial" charset="0"/>
              </a:rPr>
              <a:t>Reduces barriers to participation</a:t>
            </a:r>
          </a:p>
          <a:p>
            <a:endParaRPr lang="en-US" sz="1800" dirty="0">
              <a:latin typeface="Arial" charset="0"/>
            </a:endParaRPr>
          </a:p>
          <a:p>
            <a:r>
              <a:rPr lang="en-US" sz="1800" dirty="0">
                <a:latin typeface="Arial" charset="0"/>
              </a:rPr>
              <a:t>Easily extensible</a:t>
            </a:r>
          </a:p>
          <a:p>
            <a:pPr lvl="1"/>
            <a:r>
              <a:rPr lang="en-US" sz="1600" dirty="0">
                <a:latin typeface="Arial" charset="0"/>
              </a:rPr>
              <a:t>New exchange transforms can be easily introduced</a:t>
            </a:r>
          </a:p>
          <a:p>
            <a:pPr lvl="1"/>
            <a:r>
              <a:rPr lang="en-US" sz="1600" dirty="0">
                <a:latin typeface="Arial" charset="0"/>
              </a:rPr>
              <a:t>Canonical can be extended to support additional data elements</a:t>
            </a:r>
          </a:p>
          <a:p>
            <a:pPr lvl="2"/>
            <a:r>
              <a:rPr lang="en-US" sz="1400" dirty="0">
                <a:latin typeface="Arial" charset="0"/>
              </a:rPr>
              <a:t>as CDA sections, and when required as RIM extensions</a:t>
            </a:r>
          </a:p>
          <a:p>
            <a:endParaRPr lang="en-US" sz="1800" dirty="0">
              <a:latin typeface="Arial" charset="0"/>
            </a:endParaRPr>
          </a:p>
          <a:p>
            <a:r>
              <a:rPr lang="en-US" sz="1800" dirty="0">
                <a:latin typeface="Arial" charset="0"/>
              </a:rPr>
              <a:t>Leverages off-the-shelf open-source components</a:t>
            </a:r>
          </a:p>
          <a:p>
            <a:pPr lvl="1"/>
            <a:r>
              <a:rPr lang="en-US" sz="1600" dirty="0">
                <a:latin typeface="Arial" charset="0"/>
              </a:rPr>
              <a:t>Open XDS (XDS, NAV and ATNA implementation)</a:t>
            </a:r>
          </a:p>
          <a:p>
            <a:pPr lvl="1"/>
            <a:r>
              <a:rPr lang="en-US" sz="1600" dirty="0">
                <a:latin typeface="Arial" charset="0"/>
              </a:rPr>
              <a:t>Open e-Health (orchestration)</a:t>
            </a:r>
          </a:p>
          <a:p>
            <a:pPr lvl="1"/>
            <a:r>
              <a:rPr lang="en-US" sz="1600" dirty="0">
                <a:latin typeface="Arial" charset="0"/>
              </a:rPr>
              <a:t>Mirth Connect (transformation)</a:t>
            </a:r>
          </a:p>
          <a:p>
            <a:endParaRPr lang="en-CA" sz="1800" dirty="0">
              <a:latin typeface="Arial" charset="0"/>
            </a:endParaRPr>
          </a:p>
        </p:txBody>
      </p:sp>
      <p:sp>
        <p:nvSpPr>
          <p:cNvPr id="8195" name="Title 2"/>
          <p:cNvSpPr>
            <a:spLocks noGrp="1"/>
          </p:cNvSpPr>
          <p:nvPr>
            <p:ph type="title"/>
          </p:nvPr>
        </p:nvSpPr>
        <p:spPr/>
        <p:txBody>
          <a:bodyPr/>
          <a:lstStyle/>
          <a:p>
            <a:r>
              <a:rPr lang="en-US">
                <a:latin typeface="Arial" charset="0"/>
              </a:rPr>
              <a:t>Solution Benefits</a:t>
            </a:r>
            <a:endParaRPr lang="en-CA">
              <a:latin typeface="Arial" charset="0"/>
            </a:endParaRPr>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fld id="{3D8F20A6-F896-AC4C-BAC0-EDD78E9BDF5C}" type="slidenum">
              <a:rPr lang="en-CA">
                <a:solidFill>
                  <a:srgbClr val="898989"/>
                </a:solidFill>
              </a:rPr>
              <a:pPr eaLnBrk="1" hangingPunct="1"/>
              <a:t>13</a:t>
            </a:fld>
            <a:endParaRPr lang="en-CA">
              <a:solidFill>
                <a:srgbClr val="898989"/>
              </a:solidFill>
            </a:endParaRPr>
          </a:p>
        </p:txBody>
      </p:sp>
    </p:spTree>
    <p:extLst>
      <p:ext uri="{BB962C8B-B14F-4D97-AF65-F5344CB8AC3E}">
        <p14:creationId xmlns:p14="http://schemas.microsoft.com/office/powerpoint/2010/main" val="4102894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8200" y="2133600"/>
            <a:ext cx="4114800" cy="609600"/>
          </a:xfrm>
        </p:spPr>
        <p:txBody>
          <a:bodyPr/>
          <a:lstStyle/>
          <a:p>
            <a:r>
              <a:rPr lang="en-US" dirty="0" smtClean="0"/>
              <a:t>Project Assumptions, Risks and Constraints</a:t>
            </a:r>
            <a:endParaRPr lang="en-US" dirty="0"/>
          </a:p>
        </p:txBody>
      </p:sp>
      <p:sp>
        <p:nvSpPr>
          <p:cNvPr id="3" name="Subtitle 2"/>
          <p:cNvSpPr>
            <a:spLocks noGrp="1"/>
          </p:cNvSpPr>
          <p:nvPr>
            <p:ph type="subTitle" idx="1"/>
          </p:nvPr>
        </p:nvSpPr>
        <p:spPr>
          <a:xfrm>
            <a:off x="5486400" y="5791200"/>
            <a:ext cx="3200400" cy="457200"/>
          </a:xfrm>
        </p:spPr>
        <p:txBody>
          <a:bodyPr/>
          <a:lstStyle/>
          <a:p>
            <a:endParaRPr lang="en-US" dirty="0"/>
          </a:p>
        </p:txBody>
      </p:sp>
    </p:spTree>
    <p:extLst>
      <p:ext uri="{BB962C8B-B14F-4D97-AF65-F5344CB8AC3E}">
        <p14:creationId xmlns:p14="http://schemas.microsoft.com/office/powerpoint/2010/main" val="1598275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Assumptions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19626018"/>
              </p:ext>
            </p:extLst>
          </p:nvPr>
        </p:nvGraphicFramePr>
        <p:xfrm>
          <a:off x="76200" y="1281134"/>
          <a:ext cx="9014414" cy="5150146"/>
        </p:xfrm>
        <a:graphic>
          <a:graphicData uri="http://schemas.openxmlformats.org/drawingml/2006/table">
            <a:tbl>
              <a:tblPr firstRow="1">
                <a:tableStyleId>{3C2FFA5D-87B4-456A-9821-1D502468CF0F}</a:tableStyleId>
              </a:tblPr>
              <a:tblGrid>
                <a:gridCol w="9014414"/>
              </a:tblGrid>
              <a:tr h="319066">
                <a:tc>
                  <a:txBody>
                    <a:bodyPr/>
                    <a:lstStyle/>
                    <a:p>
                      <a:pPr algn="ctr" fontAlgn="b"/>
                      <a:r>
                        <a:rPr lang="en-US" sz="2400" u="none" strike="noStrike" dirty="0">
                          <a:effectLst/>
                        </a:rPr>
                        <a:t>Assumptions</a:t>
                      </a:r>
                      <a:endParaRPr lang="en-US" sz="2400" b="1" i="0" u="none" strike="noStrike" dirty="0">
                        <a:solidFill>
                          <a:srgbClr val="000000"/>
                        </a:solidFill>
                        <a:effectLst/>
                        <a:latin typeface="Calibri"/>
                      </a:endParaRPr>
                    </a:p>
                  </a:txBody>
                  <a:tcPr marL="10642" marR="10642" marT="10642" marB="0" anchor="b"/>
                </a:tc>
              </a:tr>
              <a:tr h="1460813">
                <a:tc>
                  <a:txBody>
                    <a:bodyPr/>
                    <a:lstStyle/>
                    <a:p>
                      <a:pPr marL="115888" indent="0" algn="l" fontAlgn="ctr"/>
                      <a:r>
                        <a:rPr lang="en-US" sz="1600" u="none" strike="noStrike" dirty="0">
                          <a:effectLst/>
                        </a:rPr>
                        <a:t> Any patient-specific consent-based constraints on what data may be shared with other systems or imported from other systems will be enforced by the EHR systems being integrated (in this case the </a:t>
                      </a:r>
                      <a:r>
                        <a:rPr lang="en-US" sz="1600" u="none" strike="noStrike" dirty="0" err="1">
                          <a:effectLst/>
                        </a:rPr>
                        <a:t>Tolven</a:t>
                      </a:r>
                      <a:r>
                        <a:rPr lang="en-US" sz="1600" u="none" strike="noStrike" dirty="0">
                          <a:effectLst/>
                        </a:rPr>
                        <a:t> instances).  The Semantic Adaptor and Integration Platform will have no responsibility in this area.  Any changes needed to the </a:t>
                      </a:r>
                      <a:r>
                        <a:rPr lang="en-US" sz="1600" u="none" strike="noStrike" dirty="0" err="1">
                          <a:effectLst/>
                        </a:rPr>
                        <a:t>Tolven</a:t>
                      </a:r>
                      <a:r>
                        <a:rPr lang="en-US" sz="1600" u="none" strike="noStrike" dirty="0">
                          <a:effectLst/>
                        </a:rPr>
                        <a:t> instance to support consent policies fall outside the scope of this project.</a:t>
                      </a:r>
                      <a:endParaRPr lang="en-US" sz="1600" b="0" i="0" u="none" strike="noStrike" dirty="0">
                        <a:solidFill>
                          <a:srgbClr val="000000"/>
                        </a:solidFill>
                        <a:effectLst/>
                        <a:latin typeface="Times New Roman"/>
                      </a:endParaRPr>
                    </a:p>
                  </a:txBody>
                  <a:tcPr marL="10642" marR="10642" marT="10642" marB="0" anchor="ctr"/>
                </a:tc>
              </a:tr>
              <a:tr h="756506">
                <a:tc>
                  <a:txBody>
                    <a:bodyPr/>
                    <a:lstStyle/>
                    <a:p>
                      <a:pPr marL="115888" indent="0" algn="l" fontAlgn="ctr"/>
                      <a:r>
                        <a:rPr lang="en-US" sz="1600" u="none" strike="noStrike" dirty="0">
                          <a:effectLst/>
                        </a:rPr>
                        <a:t>The creation of the business associate agreements required by legislation (e.g. HIPPA) to allow for the exchange and storage of personally identifiable healthcare information is outside the scope of this project.</a:t>
                      </a:r>
                      <a:endParaRPr lang="en-US" sz="1600" b="0" i="0" u="none" strike="noStrike" dirty="0">
                        <a:solidFill>
                          <a:srgbClr val="000000"/>
                        </a:solidFill>
                        <a:effectLst/>
                        <a:latin typeface="Times New Roman"/>
                      </a:endParaRPr>
                    </a:p>
                  </a:txBody>
                  <a:tcPr marL="10642" marR="10642" marT="10642" marB="0" anchor="ctr"/>
                </a:tc>
              </a:tr>
              <a:tr h="730407">
                <a:tc>
                  <a:txBody>
                    <a:bodyPr/>
                    <a:lstStyle/>
                    <a:p>
                      <a:pPr marL="115888" indent="0" algn="l" fontAlgn="ctr"/>
                      <a:r>
                        <a:rPr lang="en-US" sz="1600" u="none" strike="noStrike" dirty="0">
                          <a:effectLst/>
                        </a:rPr>
                        <a:t> Automated configuration of communication paths between EHR applications via publish/subscribe or similar mechanism is out of scope.</a:t>
                      </a:r>
                      <a:endParaRPr lang="en-US" sz="1600" b="0" i="0" u="none" strike="noStrike" dirty="0">
                        <a:solidFill>
                          <a:srgbClr val="000000"/>
                        </a:solidFill>
                        <a:effectLst/>
                        <a:latin typeface="Times New Roman"/>
                      </a:endParaRPr>
                    </a:p>
                  </a:txBody>
                  <a:tcPr marL="10642" marR="10642" marT="10642" marB="0" anchor="ctr"/>
                </a:tc>
              </a:tr>
              <a:tr h="1095611">
                <a:tc>
                  <a:txBody>
                    <a:bodyPr/>
                    <a:lstStyle/>
                    <a:p>
                      <a:pPr marL="115888" indent="0" algn="l" fontAlgn="ctr">
                        <a:tabLst/>
                      </a:pPr>
                      <a:r>
                        <a:rPr lang="en-US" sz="1600" u="none" strike="noStrike" dirty="0">
                          <a:effectLst/>
                        </a:rPr>
                        <a:t>HL7 v2 exchanges will be treated as “documents” that just happen to be expressed in v2 syntax.  I.e. There will be no HL7 workflow functionality required in terms of real-time transmission in response to trigger events or to deal with acknowledgement messages.</a:t>
                      </a:r>
                      <a:endParaRPr lang="en-US" sz="1600" b="0" i="0" u="none" strike="noStrike" dirty="0">
                        <a:solidFill>
                          <a:srgbClr val="000000"/>
                        </a:solidFill>
                        <a:effectLst/>
                        <a:latin typeface="Times New Roman"/>
                      </a:endParaRPr>
                    </a:p>
                  </a:txBody>
                  <a:tcPr marL="10642" marR="10642" marT="10642" marB="0" anchor="ctr"/>
                </a:tc>
              </a:tr>
              <a:tr h="730407">
                <a:tc>
                  <a:txBody>
                    <a:bodyPr/>
                    <a:lstStyle/>
                    <a:p>
                      <a:pPr marL="115888" indent="0" algn="l" fontAlgn="ctr"/>
                      <a:r>
                        <a:rPr lang="en-US" sz="1600" u="none" strike="noStrike" dirty="0">
                          <a:effectLst/>
                        </a:rPr>
                        <a:t>While audit log sharing is supported by the underlying technology, audit logs will be stored locally by each Integration Platform instance and will not be shared.</a:t>
                      </a:r>
                      <a:endParaRPr lang="en-US" sz="1600" b="0" i="0" u="none" strike="noStrike" dirty="0">
                        <a:solidFill>
                          <a:srgbClr val="000000"/>
                        </a:solidFill>
                        <a:effectLst/>
                        <a:latin typeface="Times New Roman"/>
                      </a:endParaRPr>
                    </a:p>
                  </a:txBody>
                  <a:tcPr marL="10642" marR="10642" marT="10642" marB="0" anchor="ctr"/>
                </a:tc>
              </a:tr>
            </a:tbl>
          </a:graphicData>
        </a:graphic>
      </p:graphicFrame>
      <p:sp>
        <p:nvSpPr>
          <p:cNvPr id="5" name="Slide Number Placeholder 3"/>
          <p:cNvSpPr>
            <a:spLocks noGrp="1"/>
          </p:cNvSpPr>
          <p:nvPr>
            <p:ph type="sldNum" sz="quarter" idx="10"/>
          </p:nvPr>
        </p:nvSpPr>
        <p:spPr>
          <a:xfrm>
            <a:off x="457200" y="6356350"/>
            <a:ext cx="2133600" cy="365125"/>
          </a:xfrm>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fld id="{122D27AE-3264-164F-ABA2-8719959E37A5}" type="slidenum">
              <a:rPr lang="en-CA">
                <a:solidFill>
                  <a:srgbClr val="898989"/>
                </a:solidFill>
              </a:rPr>
              <a:pPr eaLnBrk="1" hangingPunct="1"/>
              <a:t>15</a:t>
            </a:fld>
            <a:endParaRPr lang="en-CA">
              <a:solidFill>
                <a:srgbClr val="898989"/>
              </a:solidFill>
            </a:endParaRPr>
          </a:p>
        </p:txBody>
      </p:sp>
    </p:spTree>
    <p:extLst>
      <p:ext uri="{BB962C8B-B14F-4D97-AF65-F5344CB8AC3E}">
        <p14:creationId xmlns:p14="http://schemas.microsoft.com/office/powerpoint/2010/main" val="116880742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Assumptions (Cont.)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45453397"/>
              </p:ext>
            </p:extLst>
          </p:nvPr>
        </p:nvGraphicFramePr>
        <p:xfrm>
          <a:off x="152400" y="1370386"/>
          <a:ext cx="8839200" cy="4497014"/>
        </p:xfrm>
        <a:graphic>
          <a:graphicData uri="http://schemas.openxmlformats.org/drawingml/2006/table">
            <a:tbl>
              <a:tblPr firstRow="1">
                <a:tableStyleId>{3C2FFA5D-87B4-456A-9821-1D502468CF0F}</a:tableStyleId>
              </a:tblPr>
              <a:tblGrid>
                <a:gridCol w="8839200"/>
              </a:tblGrid>
              <a:tr h="304800">
                <a:tc>
                  <a:txBody>
                    <a:bodyPr/>
                    <a:lstStyle/>
                    <a:p>
                      <a:pPr marL="115888" marR="0" lvl="0" indent="0" algn="ctr" defTabSz="914400" rtl="0" eaLnBrk="1" fontAlgn="ctr" latinLnBrk="0" hangingPunct="1">
                        <a:lnSpc>
                          <a:spcPct val="100000"/>
                        </a:lnSpc>
                        <a:spcBef>
                          <a:spcPts val="0"/>
                        </a:spcBef>
                        <a:spcAft>
                          <a:spcPts val="0"/>
                        </a:spcAft>
                        <a:buClrTx/>
                        <a:buSzTx/>
                        <a:buFontTx/>
                        <a:buNone/>
                        <a:tabLst/>
                        <a:defRPr/>
                      </a:pPr>
                      <a:r>
                        <a:rPr lang="en-US" sz="1800" u="none" strike="noStrike" dirty="0" smtClean="0">
                          <a:effectLst/>
                        </a:rPr>
                        <a:t>Assumptions</a:t>
                      </a:r>
                      <a:endParaRPr lang="en-US" sz="1800" b="1" i="0" u="none" strike="noStrike" dirty="0" smtClean="0">
                        <a:solidFill>
                          <a:srgbClr val="000000"/>
                        </a:solidFill>
                        <a:effectLst/>
                        <a:latin typeface="+mn-lt"/>
                      </a:endParaRPr>
                    </a:p>
                  </a:txBody>
                  <a:tcPr marL="10642" marR="10642" marT="10642" marB="0" anchor="ctr"/>
                </a:tc>
              </a:tr>
              <a:tr h="693530">
                <a:tc>
                  <a:txBody>
                    <a:bodyPr/>
                    <a:lstStyle/>
                    <a:p>
                      <a:pPr marL="115888" lvl="0" indent="0" algn="l" fontAlgn="ctr"/>
                      <a:r>
                        <a:rPr lang="en-US" sz="1400" u="none" strike="noStrike" dirty="0">
                          <a:effectLst/>
                        </a:rPr>
                        <a:t>User authentication and permissions, including permissions related to the sharing and/or importing of data, will remain the responsibility of the communicating applications and will not be part of the functionality of the Semantic Adaptor or Integration Platform components.</a:t>
                      </a:r>
                      <a:endParaRPr lang="en-US" sz="1400" b="0" i="0" u="none" strike="noStrike" dirty="0">
                        <a:solidFill>
                          <a:srgbClr val="000000"/>
                        </a:solidFill>
                        <a:effectLst/>
                        <a:latin typeface="Times New Roman"/>
                      </a:endParaRPr>
                    </a:p>
                  </a:txBody>
                  <a:tcPr marL="10642" marR="10642" marT="10642" marB="0" anchor="ctr"/>
                </a:tc>
              </a:tr>
              <a:tr h="693530">
                <a:tc>
                  <a:txBody>
                    <a:bodyPr/>
                    <a:lstStyle/>
                    <a:p>
                      <a:pPr marL="115888" lvl="0" indent="0" algn="l" fontAlgn="ctr"/>
                      <a:r>
                        <a:rPr lang="en-US" sz="1400" u="none" strike="noStrike" dirty="0">
                          <a:effectLst/>
                        </a:rPr>
                        <a:t>The TRANSCEND </a:t>
                      </a:r>
                      <a:r>
                        <a:rPr lang="en-US" sz="1400" u="none" strike="noStrike" dirty="0" err="1">
                          <a:effectLst/>
                        </a:rPr>
                        <a:t>Tolven</a:t>
                      </a:r>
                      <a:r>
                        <a:rPr lang="en-US" sz="1400" u="none" strike="noStrike" dirty="0">
                          <a:effectLst/>
                        </a:rPr>
                        <a:t> instance will be modified as necessary to allow the user to initiate the export of data and invoke the service call on the Semantic Adaptor.  The making of these modifications is out of scope for the project team.</a:t>
                      </a:r>
                      <a:endParaRPr lang="en-US" sz="1400" b="0" i="0" u="none" strike="noStrike" dirty="0">
                        <a:solidFill>
                          <a:srgbClr val="000000"/>
                        </a:solidFill>
                        <a:effectLst/>
                        <a:latin typeface="Times New Roman"/>
                      </a:endParaRPr>
                    </a:p>
                  </a:txBody>
                  <a:tcPr marL="10642" marR="10642" marT="10642" marB="0" anchor="ctr"/>
                </a:tc>
              </a:tr>
              <a:tr h="472698">
                <a:tc>
                  <a:txBody>
                    <a:bodyPr/>
                    <a:lstStyle/>
                    <a:p>
                      <a:pPr marL="115888" lvl="0" indent="0" algn="l" fontAlgn="ctr">
                        <a:tabLst/>
                      </a:pPr>
                      <a:r>
                        <a:rPr lang="en-US" sz="1400" u="none" strike="noStrike" dirty="0">
                          <a:effectLst/>
                        </a:rPr>
                        <a:t>All exports will be treated as “snapshot”, conveying the complete set of data needed to populate the Canonical format.  There will be no support for “partial” exports.</a:t>
                      </a:r>
                      <a:endParaRPr lang="en-US" sz="1400" b="0" i="0" u="none" strike="noStrike" dirty="0">
                        <a:solidFill>
                          <a:srgbClr val="000000"/>
                        </a:solidFill>
                        <a:effectLst/>
                        <a:latin typeface="Times New Roman"/>
                      </a:endParaRPr>
                    </a:p>
                  </a:txBody>
                  <a:tcPr marL="10642" marR="10642" marT="10642" marB="0" anchor="ctr"/>
                </a:tc>
              </a:tr>
              <a:tr h="693530">
                <a:tc>
                  <a:txBody>
                    <a:bodyPr/>
                    <a:lstStyle/>
                    <a:p>
                      <a:pPr marL="115888" lvl="0" indent="0" algn="l" fontAlgn="ctr"/>
                      <a:r>
                        <a:rPr lang="en-US" sz="1400" u="none" strike="noStrike" dirty="0">
                          <a:effectLst/>
                        </a:rPr>
                        <a:t>The XDS persistent store and the ATNA log files will be stored within the linked clinical application’s “trusted” data area.  Similarly, communication between the clinical applications, the Semantic Adaptor and the local Integration Platform will occur within a secure network environment.</a:t>
                      </a:r>
                      <a:endParaRPr lang="en-US" sz="1400" b="0" i="0" u="none" strike="noStrike" dirty="0">
                        <a:solidFill>
                          <a:srgbClr val="000000"/>
                        </a:solidFill>
                        <a:effectLst/>
                        <a:latin typeface="Times New Roman"/>
                      </a:endParaRPr>
                    </a:p>
                  </a:txBody>
                  <a:tcPr marL="10642" marR="10642" marT="10642" marB="0" anchor="ctr"/>
                </a:tc>
              </a:tr>
              <a:tr h="472698">
                <a:tc>
                  <a:txBody>
                    <a:bodyPr/>
                    <a:lstStyle/>
                    <a:p>
                      <a:pPr marL="115888" lvl="0" indent="0" algn="l" fontAlgn="ctr"/>
                      <a:r>
                        <a:rPr lang="en-US" sz="1400" u="none" strike="noStrike" dirty="0">
                          <a:effectLst/>
                        </a:rPr>
                        <a:t>PCO stakeholders will define requirements (e.g., business rules for entering, viewing and amending PCO data, data-sharing triggers, etc.) on a timely basis.</a:t>
                      </a:r>
                      <a:endParaRPr lang="en-US" sz="1400" b="0" i="0" u="none" strike="noStrike" dirty="0">
                        <a:solidFill>
                          <a:srgbClr val="000000"/>
                        </a:solidFill>
                        <a:effectLst/>
                        <a:latin typeface="Times New Roman"/>
                      </a:endParaRPr>
                    </a:p>
                  </a:txBody>
                  <a:tcPr marL="10642" marR="10642" marT="10642" marB="0" anchor="ctr"/>
                </a:tc>
              </a:tr>
              <a:tr h="472698">
                <a:tc>
                  <a:txBody>
                    <a:bodyPr/>
                    <a:lstStyle/>
                    <a:p>
                      <a:pPr marL="115888" lvl="0" indent="0" algn="l" fontAlgn="ctr"/>
                      <a:r>
                        <a:rPr lang="en-US" sz="1400" u="none" strike="noStrike" dirty="0">
                          <a:effectLst/>
                        </a:rPr>
                        <a:t>The HL7 v2 exchange format will be treated as a “proof of concept” and will not be designed to satisfy the particular v2 interface requirements of any particular consumer.</a:t>
                      </a:r>
                      <a:endParaRPr lang="en-US" sz="1400" b="0" i="0" u="none" strike="noStrike" dirty="0">
                        <a:solidFill>
                          <a:srgbClr val="000000"/>
                        </a:solidFill>
                        <a:effectLst/>
                        <a:latin typeface="Times New Roman"/>
                      </a:endParaRPr>
                    </a:p>
                  </a:txBody>
                  <a:tcPr marL="10642" marR="10642" marT="10642" marB="0" anchor="ctr"/>
                </a:tc>
              </a:tr>
              <a:tr h="693530">
                <a:tc>
                  <a:txBody>
                    <a:bodyPr/>
                    <a:lstStyle/>
                    <a:p>
                      <a:pPr marL="115888" lvl="0" indent="0" algn="l" fontAlgn="b"/>
                      <a:r>
                        <a:rPr lang="en-US" sz="1400" u="none" strike="noStrike" dirty="0">
                          <a:effectLst/>
                        </a:rPr>
                        <a:t>PCO will be deployed into a stage environment within the Amazon EC2 cloud and have the capability to be deployed into a production environment, however the </a:t>
                      </a:r>
                      <a:r>
                        <a:rPr lang="en-US" sz="1400" u="none" strike="noStrike" dirty="0" err="1">
                          <a:effectLst/>
                        </a:rPr>
                        <a:t>caCIS</a:t>
                      </a:r>
                      <a:r>
                        <a:rPr lang="en-US" sz="1400" u="none" strike="noStrike" dirty="0">
                          <a:effectLst/>
                        </a:rPr>
                        <a:t> team will not deploy the PCO instance to a production environment during the life cycle of this project. </a:t>
                      </a:r>
                      <a:endParaRPr lang="en-US" sz="1400" b="0" i="0" u="none" strike="noStrike" dirty="0">
                        <a:solidFill>
                          <a:srgbClr val="000000"/>
                        </a:solidFill>
                        <a:effectLst/>
                        <a:latin typeface="Times New Roman"/>
                      </a:endParaRPr>
                    </a:p>
                  </a:txBody>
                  <a:tcPr marL="10642" marR="10642" marT="10642" marB="0" anchor="b"/>
                </a:tc>
              </a:tr>
            </a:tbl>
          </a:graphicData>
        </a:graphic>
      </p:graphicFrame>
      <p:sp>
        <p:nvSpPr>
          <p:cNvPr id="7" name="Slide Number Placeholder 3"/>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0"/>
                <a:cs typeface="Arial" charset="0"/>
              </a:defRPr>
            </a:lvl1pPr>
            <a:lvl2pPr marL="742950" indent="-285750" algn="l" rtl="0" eaLnBrk="0" fontAlgn="base" hangingPunct="0">
              <a:spcBef>
                <a:spcPct val="0"/>
              </a:spcBef>
              <a:spcAft>
                <a:spcPct val="0"/>
              </a:spcAft>
              <a:defRPr sz="1600" kern="1200">
                <a:solidFill>
                  <a:schemeClr val="tx1"/>
                </a:solidFill>
                <a:latin typeface="Arial" charset="0"/>
                <a:ea typeface="ＭＳ Ｐゴシック" charset="0"/>
                <a:cs typeface="+mn-cs"/>
              </a:defRPr>
            </a:lvl2pPr>
            <a:lvl3pPr marL="1143000" indent="-228600" algn="l" rtl="0" eaLnBrk="0" fontAlgn="base" hangingPunct="0">
              <a:spcBef>
                <a:spcPct val="0"/>
              </a:spcBef>
              <a:spcAft>
                <a:spcPct val="0"/>
              </a:spcAft>
              <a:defRPr sz="1600" kern="1200">
                <a:solidFill>
                  <a:schemeClr val="tx1"/>
                </a:solidFill>
                <a:latin typeface="Arial" charset="0"/>
                <a:ea typeface="ＭＳ Ｐゴシック" charset="0"/>
                <a:cs typeface="+mn-cs"/>
              </a:defRPr>
            </a:lvl3pPr>
            <a:lvl4pPr marL="1600200" indent="-228600" algn="l" rtl="0" eaLnBrk="0" fontAlgn="base" hangingPunct="0">
              <a:spcBef>
                <a:spcPct val="0"/>
              </a:spcBef>
              <a:spcAft>
                <a:spcPct val="0"/>
              </a:spcAft>
              <a:defRPr sz="1600" kern="1200">
                <a:solidFill>
                  <a:schemeClr val="tx1"/>
                </a:solidFill>
                <a:latin typeface="Arial" charset="0"/>
                <a:ea typeface="ＭＳ Ｐゴシック" charset="0"/>
                <a:cs typeface="+mn-cs"/>
              </a:defRPr>
            </a:lvl4pPr>
            <a:lvl5pPr marL="2057400" indent="-228600" algn="l" rtl="0" eaLnBrk="0" fontAlgn="base" hangingPunct="0">
              <a:spcBef>
                <a:spcPct val="0"/>
              </a:spcBef>
              <a:spcAft>
                <a:spcPct val="0"/>
              </a:spcAft>
              <a:defRPr sz="16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50000"/>
              </a:spcBef>
              <a:spcAft>
                <a:spcPct val="0"/>
              </a:spcAft>
              <a:defRPr sz="16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50000"/>
              </a:spcBef>
              <a:spcAft>
                <a:spcPct val="0"/>
              </a:spcAft>
              <a:defRPr sz="16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50000"/>
              </a:spcBef>
              <a:spcAft>
                <a:spcPct val="0"/>
              </a:spcAft>
              <a:defRPr sz="16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50000"/>
              </a:spcBef>
              <a:spcAft>
                <a:spcPct val="0"/>
              </a:spcAft>
              <a:defRPr sz="1600" kern="1200">
                <a:solidFill>
                  <a:schemeClr val="tx1"/>
                </a:solidFill>
                <a:latin typeface="Arial" charset="0"/>
                <a:ea typeface="ＭＳ Ｐゴシック" charset="0"/>
                <a:cs typeface="+mn-cs"/>
              </a:defRPr>
            </a:lvl9pPr>
          </a:lstStyle>
          <a:p>
            <a:pPr eaLnBrk="1" hangingPunct="1"/>
            <a:fld id="{122D27AE-3264-164F-ABA2-8719959E37A5}" type="slidenum">
              <a:rPr lang="en-CA" smtClean="0">
                <a:solidFill>
                  <a:srgbClr val="898989"/>
                </a:solidFill>
              </a:rPr>
              <a:pPr eaLnBrk="1" hangingPunct="1"/>
              <a:t>16</a:t>
            </a:fld>
            <a:endParaRPr lang="en-CA">
              <a:solidFill>
                <a:srgbClr val="898989"/>
              </a:solidFill>
            </a:endParaRPr>
          </a:p>
        </p:txBody>
      </p:sp>
    </p:spTree>
    <p:extLst>
      <p:ext uri="{BB962C8B-B14F-4D97-AF65-F5344CB8AC3E}">
        <p14:creationId xmlns:p14="http://schemas.microsoft.com/office/powerpoint/2010/main" val="1731887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Excluded Functionality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49628130"/>
              </p:ext>
            </p:extLst>
          </p:nvPr>
        </p:nvGraphicFramePr>
        <p:xfrm>
          <a:off x="228600" y="1371600"/>
          <a:ext cx="8669387" cy="4495846"/>
        </p:xfrm>
        <a:graphic>
          <a:graphicData uri="http://schemas.openxmlformats.org/drawingml/2006/table">
            <a:tbl>
              <a:tblPr firstRow="1">
                <a:tableStyleId>{3C2FFA5D-87B4-456A-9821-1D502468CF0F}</a:tableStyleId>
              </a:tblPr>
              <a:tblGrid>
                <a:gridCol w="8669387"/>
              </a:tblGrid>
              <a:tr h="304752">
                <a:tc>
                  <a:txBody>
                    <a:bodyPr/>
                    <a:lstStyle/>
                    <a:p>
                      <a:pPr algn="ctr" fontAlgn="b"/>
                      <a:r>
                        <a:rPr lang="en-US" sz="1600" u="none" strike="noStrike" dirty="0">
                          <a:effectLst/>
                        </a:rPr>
                        <a:t>Excluded Functionality</a:t>
                      </a:r>
                      <a:endParaRPr lang="en-US" sz="1600" b="1" i="0" u="none" strike="noStrike" dirty="0">
                        <a:solidFill>
                          <a:srgbClr val="000000"/>
                        </a:solidFill>
                        <a:effectLst/>
                        <a:latin typeface="Calibri"/>
                      </a:endParaRPr>
                    </a:p>
                  </a:txBody>
                  <a:tcPr marL="12700" marR="12700" marT="12700" marB="0" anchor="b"/>
                </a:tc>
              </a:tr>
              <a:tr h="594417">
                <a:tc>
                  <a:txBody>
                    <a:bodyPr/>
                    <a:lstStyle/>
                    <a:p>
                      <a:pPr algn="l" fontAlgn="ctr"/>
                      <a:r>
                        <a:rPr lang="en-US" sz="1600" u="none" strike="noStrike">
                          <a:effectLst/>
                        </a:rPr>
                        <a:t>The solution will not support integrating data from multiple sources before generating an exchange instance.</a:t>
                      </a:r>
                      <a:endParaRPr lang="en-US" sz="1600" b="0" i="0" u="none" strike="noStrike">
                        <a:solidFill>
                          <a:srgbClr val="000000"/>
                        </a:solidFill>
                        <a:effectLst/>
                        <a:latin typeface="Times New Roman"/>
                      </a:endParaRPr>
                    </a:p>
                  </a:txBody>
                  <a:tcPr marL="152400" marR="12700" marT="12700" marB="0" anchor="ctr"/>
                </a:tc>
              </a:tr>
              <a:tr h="304752">
                <a:tc>
                  <a:txBody>
                    <a:bodyPr/>
                    <a:lstStyle/>
                    <a:p>
                      <a:pPr algn="l" fontAlgn="ctr"/>
                      <a:r>
                        <a:rPr lang="en-US" sz="1600" u="none" strike="noStrike">
                          <a:effectLst/>
                        </a:rPr>
                        <a:t>The solution will not provide decision support for the applications contributing data.</a:t>
                      </a:r>
                      <a:endParaRPr lang="en-US" sz="1600" b="0" i="0" u="none" strike="noStrike">
                        <a:solidFill>
                          <a:srgbClr val="000000"/>
                        </a:solidFill>
                        <a:effectLst/>
                        <a:latin typeface="Times New Roman"/>
                      </a:endParaRPr>
                    </a:p>
                  </a:txBody>
                  <a:tcPr marL="152400" marR="12700" marT="12700" marB="0" anchor="ctr"/>
                </a:tc>
              </a:tr>
              <a:tr h="594417">
                <a:tc>
                  <a:txBody>
                    <a:bodyPr/>
                    <a:lstStyle/>
                    <a:p>
                      <a:pPr algn="l" fontAlgn="ctr"/>
                      <a:r>
                        <a:rPr lang="en-US" sz="1600" u="none" strike="noStrike" dirty="0" smtClean="0">
                          <a:effectLst/>
                        </a:rPr>
                        <a:t>When communicating system-to-system, the </a:t>
                      </a:r>
                      <a:r>
                        <a:rPr lang="en-US" sz="1600" u="none" strike="noStrike" dirty="0">
                          <a:effectLst/>
                        </a:rPr>
                        <a:t>solution will not encrypt instances directly, but will instead share them across an encrypted point-to-point tunnel.</a:t>
                      </a:r>
                      <a:endParaRPr lang="en-US" sz="1600" b="0" i="0" u="none" strike="noStrike" dirty="0">
                        <a:solidFill>
                          <a:srgbClr val="000000"/>
                        </a:solidFill>
                        <a:effectLst/>
                        <a:latin typeface="Times New Roman"/>
                      </a:endParaRPr>
                    </a:p>
                  </a:txBody>
                  <a:tcPr marL="152400" marR="12700" marT="12700" marB="0" anchor="ctr"/>
                </a:tc>
              </a:tr>
              <a:tr h="304752">
                <a:tc>
                  <a:txBody>
                    <a:bodyPr/>
                    <a:lstStyle/>
                    <a:p>
                      <a:pPr algn="l" fontAlgn="ctr"/>
                      <a:r>
                        <a:rPr lang="en-US" sz="1600" u="none" strike="noStrike">
                          <a:effectLst/>
                        </a:rPr>
                        <a:t>The solution will not provide centralized user authentication or authorization.</a:t>
                      </a:r>
                      <a:endParaRPr lang="en-US" sz="1600" b="0" i="0" u="none" strike="noStrike">
                        <a:solidFill>
                          <a:srgbClr val="000000"/>
                        </a:solidFill>
                        <a:effectLst/>
                        <a:latin typeface="Times New Roman"/>
                      </a:endParaRPr>
                    </a:p>
                  </a:txBody>
                  <a:tcPr marL="152400" marR="12700" marT="12700" marB="0" anchor="ctr"/>
                </a:tc>
              </a:tr>
              <a:tr h="304752">
                <a:tc>
                  <a:txBody>
                    <a:bodyPr/>
                    <a:lstStyle/>
                    <a:p>
                      <a:pPr algn="l" fontAlgn="ctr"/>
                      <a:r>
                        <a:rPr lang="en-US" sz="1600" u="none" strike="noStrike">
                          <a:effectLst/>
                        </a:rPr>
                        <a:t>The solution will not expose registry services (e.g. patient, provider, organization, location, etc.).</a:t>
                      </a:r>
                      <a:endParaRPr lang="en-US" sz="1600" b="0" i="0" u="none" strike="noStrike">
                        <a:solidFill>
                          <a:srgbClr val="000000"/>
                        </a:solidFill>
                        <a:effectLst/>
                        <a:latin typeface="Times New Roman"/>
                      </a:endParaRPr>
                    </a:p>
                  </a:txBody>
                  <a:tcPr marL="152400" marR="12700" marT="12700" marB="0" anchor="ctr"/>
                </a:tc>
              </a:tr>
              <a:tr h="304752">
                <a:tc>
                  <a:txBody>
                    <a:bodyPr/>
                    <a:lstStyle/>
                    <a:p>
                      <a:pPr algn="l" fontAlgn="ctr"/>
                      <a:r>
                        <a:rPr lang="en-US" sz="1600" u="none" strike="noStrike">
                          <a:effectLst/>
                        </a:rPr>
                        <a:t>The solution will not expose a terminology services interface.</a:t>
                      </a:r>
                      <a:endParaRPr lang="en-US" sz="1600" b="0" i="0" u="none" strike="noStrike">
                        <a:solidFill>
                          <a:srgbClr val="000000"/>
                        </a:solidFill>
                        <a:effectLst/>
                        <a:latin typeface="Times New Roman"/>
                      </a:endParaRPr>
                    </a:p>
                  </a:txBody>
                  <a:tcPr marL="152400" marR="12700" marT="12700" marB="0" anchor="ctr"/>
                </a:tc>
              </a:tr>
              <a:tr h="594417">
                <a:tc>
                  <a:txBody>
                    <a:bodyPr/>
                    <a:lstStyle/>
                    <a:p>
                      <a:pPr algn="l" fontAlgn="ctr"/>
                      <a:r>
                        <a:rPr lang="en-US" sz="1600" u="none" strike="noStrike">
                          <a:effectLst/>
                        </a:rPr>
                        <a:t>The system will not pull data from client sources, but will instead rely on each source to “push” data to be shared in a timely and appropriate fashion.</a:t>
                      </a:r>
                      <a:endParaRPr lang="en-US" sz="1600" b="0" i="0" u="none" strike="noStrike">
                        <a:solidFill>
                          <a:srgbClr val="000000"/>
                        </a:solidFill>
                        <a:effectLst/>
                        <a:latin typeface="Times New Roman"/>
                      </a:endParaRPr>
                    </a:p>
                  </a:txBody>
                  <a:tcPr marL="152400" marR="12700" marT="12700" marB="0" anchor="ctr"/>
                </a:tc>
              </a:tr>
              <a:tr h="304752">
                <a:tc>
                  <a:txBody>
                    <a:bodyPr/>
                    <a:lstStyle/>
                    <a:p>
                      <a:pPr algn="l" fontAlgn="ctr"/>
                      <a:r>
                        <a:rPr lang="en-US" sz="1600" u="none" strike="noStrike" dirty="0">
                          <a:effectLst/>
                        </a:rPr>
                        <a:t>The solution will not allow client applications to “query” for what data might be available for </a:t>
                      </a:r>
                      <a:r>
                        <a:rPr lang="en-US" sz="1600" u="none" strike="noStrike" dirty="0" smtClean="0">
                          <a:effectLst/>
                        </a:rPr>
                        <a:t>retrieval.</a:t>
                      </a:r>
                      <a:endParaRPr lang="en-US" sz="1600" b="0" i="0" u="none" strike="noStrike" dirty="0">
                        <a:solidFill>
                          <a:srgbClr val="000000"/>
                        </a:solidFill>
                        <a:effectLst/>
                        <a:latin typeface="Times New Roman"/>
                      </a:endParaRPr>
                    </a:p>
                  </a:txBody>
                  <a:tcPr marL="152400" marR="12700" marT="12700" marB="0" anchor="ctr"/>
                </a:tc>
              </a:tr>
              <a:tr h="884083">
                <a:tc>
                  <a:txBody>
                    <a:bodyPr/>
                    <a:lstStyle/>
                    <a:p>
                      <a:pPr algn="l" fontAlgn="ctr"/>
                      <a:r>
                        <a:rPr lang="en-US" sz="1600" u="none" strike="noStrike" dirty="0">
                          <a:effectLst/>
                        </a:rPr>
                        <a:t>The solution will not allow manipulation of data at a level of granularity smaller than a single patient’s record.  I.e. There will not be distinct service interfaces for different clinical topics such as medications, allergies, etc.</a:t>
                      </a:r>
                      <a:endParaRPr lang="en-US" sz="1600" b="0" i="0" u="none" strike="noStrike" dirty="0">
                        <a:solidFill>
                          <a:srgbClr val="000000"/>
                        </a:solidFill>
                        <a:effectLst/>
                        <a:latin typeface="Times New Roman"/>
                      </a:endParaRPr>
                    </a:p>
                  </a:txBody>
                  <a:tcPr marL="152400" marR="12700" marT="12700" marB="0" anchor="ctr"/>
                </a:tc>
              </a:tr>
            </a:tbl>
          </a:graphicData>
        </a:graphic>
      </p:graphicFrame>
      <p:sp>
        <p:nvSpPr>
          <p:cNvPr id="6" name="Slide Number Placeholder 3"/>
          <p:cNvSpPr>
            <a:spLocks noGrp="1"/>
          </p:cNvSpPr>
          <p:nvPr>
            <p:ph type="sldNum" sz="quarter" idx="10"/>
          </p:nvPr>
        </p:nvSpPr>
        <p:spPr>
          <a:xfrm>
            <a:off x="457200" y="6356350"/>
            <a:ext cx="2133600" cy="365125"/>
          </a:xfrm>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fld id="{122D27AE-3264-164F-ABA2-8719959E37A5}" type="slidenum">
              <a:rPr lang="en-CA">
                <a:solidFill>
                  <a:srgbClr val="898989"/>
                </a:solidFill>
              </a:rPr>
              <a:pPr eaLnBrk="1" hangingPunct="1"/>
              <a:t>17</a:t>
            </a:fld>
            <a:endParaRPr lang="en-CA">
              <a:solidFill>
                <a:srgbClr val="898989"/>
              </a:solidFill>
            </a:endParaRPr>
          </a:p>
        </p:txBody>
      </p:sp>
    </p:spTree>
    <p:extLst>
      <p:ext uri="{BB962C8B-B14F-4D97-AF65-F5344CB8AC3E}">
        <p14:creationId xmlns:p14="http://schemas.microsoft.com/office/powerpoint/2010/main" val="1512600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Risks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91109553"/>
              </p:ext>
            </p:extLst>
          </p:nvPr>
        </p:nvGraphicFramePr>
        <p:xfrm>
          <a:off x="457200" y="1259767"/>
          <a:ext cx="8229600" cy="4912433"/>
        </p:xfrm>
        <a:graphic>
          <a:graphicData uri="http://schemas.openxmlformats.org/drawingml/2006/table">
            <a:tbl>
              <a:tblPr firstRow="1">
                <a:tableStyleId>{3C2FFA5D-87B4-456A-9821-1D502468CF0F}</a:tableStyleId>
              </a:tblPr>
              <a:tblGrid>
                <a:gridCol w="8229600"/>
              </a:tblGrid>
              <a:tr h="372891">
                <a:tc>
                  <a:txBody>
                    <a:bodyPr/>
                    <a:lstStyle/>
                    <a:p>
                      <a:pPr algn="ctr" fontAlgn="b"/>
                      <a:r>
                        <a:rPr lang="en-US" sz="2400" u="none" strike="noStrike" dirty="0" smtClean="0">
                          <a:effectLst/>
                        </a:rPr>
                        <a:t>Risks</a:t>
                      </a:r>
                      <a:endParaRPr lang="en-US" sz="2400" b="1" i="0" u="none" strike="noStrike" dirty="0">
                        <a:solidFill>
                          <a:srgbClr val="000000"/>
                        </a:solidFill>
                        <a:effectLst/>
                        <a:latin typeface="Calibri"/>
                      </a:endParaRPr>
                    </a:p>
                  </a:txBody>
                  <a:tcPr marL="12138" marR="12138" marT="12700" marB="0" anchor="b"/>
                </a:tc>
              </a:tr>
              <a:tr h="1428717">
                <a:tc>
                  <a:txBody>
                    <a:bodyPr/>
                    <a:lstStyle/>
                    <a:p>
                      <a:pPr algn="l" fontAlgn="ctr"/>
                      <a:r>
                        <a:rPr lang="en-US" sz="1800" u="none" strike="noStrike" dirty="0">
                          <a:effectLst/>
                        </a:rPr>
                        <a:t>The initial set of data elements expressed in the Canonical Data Format and the transforms mapping to and from the canonical format will be driven by the data available from TRANSCEND.  Revision will be required for future integrated applications and could be substantial if TRANSCEND is not a representative application in terms of data requirements and capabilities.</a:t>
                      </a:r>
                      <a:endParaRPr lang="en-US" sz="1800" b="0" i="0" u="none" strike="noStrike" dirty="0">
                        <a:solidFill>
                          <a:srgbClr val="000000"/>
                        </a:solidFill>
                        <a:effectLst/>
                        <a:latin typeface="Times New Roman"/>
                      </a:endParaRPr>
                    </a:p>
                  </a:txBody>
                  <a:tcPr marL="145657" marR="12138" marT="12700" marB="0" anchor="ctr"/>
                </a:tc>
              </a:tr>
              <a:tr h="1123342">
                <a:tc>
                  <a:txBody>
                    <a:bodyPr/>
                    <a:lstStyle/>
                    <a:p>
                      <a:pPr algn="l" fontAlgn="ctr"/>
                      <a:r>
                        <a:rPr lang="en-US" sz="1800" u="none" strike="noStrike" dirty="0">
                          <a:effectLst/>
                        </a:rPr>
                        <a:t>There is only one client and one target system to test mapping and data exchange.  This is not very rigorous for a system that is intended to support a wide variety of source and client applications.  Integration issues are therefore likely to surface when introducing new clinical applications.</a:t>
                      </a:r>
                      <a:endParaRPr lang="en-US" sz="1800" b="0" i="0" u="none" strike="noStrike" dirty="0">
                        <a:solidFill>
                          <a:srgbClr val="000000"/>
                        </a:solidFill>
                        <a:effectLst/>
                        <a:latin typeface="Times New Roman"/>
                      </a:endParaRPr>
                    </a:p>
                  </a:txBody>
                  <a:tcPr marL="145657" marR="12138" marT="12700" marB="0" anchor="ctr"/>
                </a:tc>
              </a:tr>
              <a:tr h="568097">
                <a:tc>
                  <a:txBody>
                    <a:bodyPr/>
                    <a:lstStyle/>
                    <a:p>
                      <a:pPr algn="l" fontAlgn="ctr"/>
                      <a:r>
                        <a:rPr lang="en-US" sz="1800" u="none" strike="noStrike">
                          <a:effectLst/>
                        </a:rPr>
                        <a:t>The proposed solution is based on our current understanding of requirements that may be dated or incomplete.</a:t>
                      </a:r>
                      <a:endParaRPr lang="en-US" sz="1800" b="0" i="0" u="none" strike="noStrike">
                        <a:solidFill>
                          <a:srgbClr val="000000"/>
                        </a:solidFill>
                        <a:effectLst/>
                        <a:latin typeface="Times New Roman"/>
                      </a:endParaRPr>
                    </a:p>
                  </a:txBody>
                  <a:tcPr marL="145657" marR="12138" marT="12700" marB="0" anchor="ctr"/>
                </a:tc>
              </a:tr>
              <a:tr h="845720">
                <a:tc>
                  <a:txBody>
                    <a:bodyPr/>
                    <a:lstStyle/>
                    <a:p>
                      <a:pPr algn="l" fontAlgn="ctr"/>
                      <a:r>
                        <a:rPr lang="en-US" sz="1800" u="none" strike="noStrike">
                          <a:effectLst/>
                        </a:rPr>
                        <a:t>The solution relies on the use of several external off-the-shelf components.  This may complicate maintenance due to version management issues as new releases of the off-the-shelf components are produced.</a:t>
                      </a:r>
                      <a:endParaRPr lang="en-US" sz="1800" b="0" i="0" u="none" strike="noStrike">
                        <a:solidFill>
                          <a:srgbClr val="000000"/>
                        </a:solidFill>
                        <a:effectLst/>
                        <a:latin typeface="Times New Roman"/>
                      </a:endParaRPr>
                    </a:p>
                  </a:txBody>
                  <a:tcPr marL="145657" marR="12138" marT="12700" marB="0" anchor="ctr"/>
                </a:tc>
              </a:tr>
              <a:tr h="568097">
                <a:tc>
                  <a:txBody>
                    <a:bodyPr/>
                    <a:lstStyle/>
                    <a:p>
                      <a:pPr algn="l" fontAlgn="ctr"/>
                      <a:r>
                        <a:rPr lang="en-US" sz="1800" u="none" strike="noStrike" dirty="0">
                          <a:effectLst/>
                        </a:rPr>
                        <a:t> TRANSCEND may not be able to make the required changes to integrate with the proposed solution.</a:t>
                      </a:r>
                      <a:endParaRPr lang="en-US" sz="1800" b="0" i="0" u="none" strike="noStrike" dirty="0">
                        <a:solidFill>
                          <a:srgbClr val="000000"/>
                        </a:solidFill>
                        <a:effectLst/>
                        <a:latin typeface="Times New Roman"/>
                      </a:endParaRPr>
                    </a:p>
                  </a:txBody>
                  <a:tcPr marL="145657" marR="12138" marT="12700" marB="0" anchor="ctr"/>
                </a:tc>
              </a:tr>
            </a:tbl>
          </a:graphicData>
        </a:graphic>
      </p:graphicFrame>
      <p:sp>
        <p:nvSpPr>
          <p:cNvPr id="5" name="Slide Number Placeholder 3"/>
          <p:cNvSpPr>
            <a:spLocks noGrp="1"/>
          </p:cNvSpPr>
          <p:nvPr>
            <p:ph type="sldNum" sz="quarter" idx="10"/>
          </p:nvPr>
        </p:nvSpPr>
        <p:spPr>
          <a:xfrm>
            <a:off x="457200" y="6356350"/>
            <a:ext cx="2133600" cy="365125"/>
          </a:xfrm>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fld id="{122D27AE-3264-164F-ABA2-8719959E37A5}" type="slidenum">
              <a:rPr lang="en-CA">
                <a:solidFill>
                  <a:srgbClr val="898989"/>
                </a:solidFill>
              </a:rPr>
              <a:pPr eaLnBrk="1" hangingPunct="1"/>
              <a:t>18</a:t>
            </a:fld>
            <a:endParaRPr lang="en-CA">
              <a:solidFill>
                <a:srgbClr val="898989"/>
              </a:solidFill>
            </a:endParaRPr>
          </a:p>
        </p:txBody>
      </p:sp>
    </p:spTree>
    <p:extLst>
      <p:ext uri="{BB962C8B-B14F-4D97-AF65-F5344CB8AC3E}">
        <p14:creationId xmlns:p14="http://schemas.microsoft.com/office/powerpoint/2010/main" val="343603647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Dependencies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76051464"/>
              </p:ext>
            </p:extLst>
          </p:nvPr>
        </p:nvGraphicFramePr>
        <p:xfrm>
          <a:off x="457200" y="1189038"/>
          <a:ext cx="8305800" cy="2324895"/>
        </p:xfrm>
        <a:graphic>
          <a:graphicData uri="http://schemas.openxmlformats.org/drawingml/2006/table">
            <a:tbl>
              <a:tblPr firstRow="1">
                <a:tableStyleId>{3C2FFA5D-87B4-456A-9821-1D502468CF0F}</a:tableStyleId>
              </a:tblPr>
              <a:tblGrid>
                <a:gridCol w="8305800"/>
              </a:tblGrid>
              <a:tr h="479213">
                <a:tc>
                  <a:txBody>
                    <a:bodyPr/>
                    <a:lstStyle/>
                    <a:p>
                      <a:pPr algn="ctr" fontAlgn="b"/>
                      <a:r>
                        <a:rPr lang="en-US" sz="2400" u="none" strike="noStrike" dirty="0">
                          <a:effectLst/>
                        </a:rPr>
                        <a:t>Dependency</a:t>
                      </a:r>
                      <a:endParaRPr lang="en-US" sz="2400" b="1" i="0" u="none" strike="noStrike" dirty="0">
                        <a:solidFill>
                          <a:srgbClr val="000000"/>
                        </a:solidFill>
                        <a:effectLst/>
                        <a:latin typeface="Calibri"/>
                      </a:endParaRPr>
                    </a:p>
                  </a:txBody>
                  <a:tcPr marL="12700" marR="12700" marT="12700" marB="0" anchor="b"/>
                </a:tc>
              </a:tr>
              <a:tr h="1845682">
                <a:tc>
                  <a:txBody>
                    <a:bodyPr/>
                    <a:lstStyle/>
                    <a:p>
                      <a:pPr algn="l" fontAlgn="ctr"/>
                      <a:r>
                        <a:rPr lang="en-US" sz="1600" u="none" strike="noStrike" dirty="0">
                          <a:effectLst/>
                        </a:rPr>
                        <a:t>Determination of the final Canonical Exchange Format is dependent on NCI sign-off on the list of proposed PCO data elements, the determination of the TRANSCEND data elements to be shared with EPIC and the determination of the list of additional TRANSCEND data elements to be exposed for sharing.</a:t>
                      </a:r>
                      <a:endParaRPr lang="en-US" sz="1600" b="0" i="0" u="none" strike="noStrike" dirty="0">
                        <a:solidFill>
                          <a:srgbClr val="000000"/>
                        </a:solidFill>
                        <a:effectLst/>
                        <a:latin typeface="Times New Roman"/>
                      </a:endParaRPr>
                    </a:p>
                  </a:txBody>
                  <a:tcPr marL="152400" marR="12700" marT="12700" marB="0" anchor="ctr"/>
                </a:tc>
              </a:tr>
            </a:tbl>
          </a:graphicData>
        </a:graphic>
      </p:graphicFrame>
      <p:sp>
        <p:nvSpPr>
          <p:cNvPr id="5" name="Slide Number Placeholder 3"/>
          <p:cNvSpPr>
            <a:spLocks noGrp="1"/>
          </p:cNvSpPr>
          <p:nvPr>
            <p:ph type="sldNum" sz="quarter" idx="10"/>
          </p:nvPr>
        </p:nvSpPr>
        <p:spPr>
          <a:xfrm>
            <a:off x="457200" y="6356350"/>
            <a:ext cx="2133600" cy="365125"/>
          </a:xfrm>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fld id="{122D27AE-3264-164F-ABA2-8719959E37A5}" type="slidenum">
              <a:rPr lang="en-CA">
                <a:solidFill>
                  <a:srgbClr val="898989"/>
                </a:solidFill>
              </a:rPr>
              <a:pPr eaLnBrk="1" hangingPunct="1"/>
              <a:t>19</a:t>
            </a:fld>
            <a:endParaRPr lang="en-CA">
              <a:solidFill>
                <a:srgbClr val="898989"/>
              </a:solidFill>
            </a:endParaRPr>
          </a:p>
        </p:txBody>
      </p:sp>
    </p:spTree>
    <p:extLst>
      <p:ext uri="{BB962C8B-B14F-4D97-AF65-F5344CB8AC3E}">
        <p14:creationId xmlns:p14="http://schemas.microsoft.com/office/powerpoint/2010/main" val="4043760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a:xfrm>
            <a:off x="457200" y="1143000"/>
            <a:ext cx="8229600" cy="4525963"/>
          </a:xfrm>
        </p:spPr>
        <p:txBody>
          <a:bodyPr/>
          <a:lstStyle/>
          <a:p>
            <a:r>
              <a:rPr lang="en-US" sz="2000" dirty="0" smtClean="0"/>
              <a:t>Feedback from Previous Solution Presentation</a:t>
            </a:r>
          </a:p>
          <a:p>
            <a:pPr lvl="1"/>
            <a:r>
              <a:rPr lang="en-US" sz="1600" dirty="0" smtClean="0"/>
              <a:t>Canonical CCD cannot be the constraint for message on the wire and storage</a:t>
            </a:r>
          </a:p>
          <a:p>
            <a:pPr lvl="1"/>
            <a:r>
              <a:rPr lang="en-US" sz="1600" dirty="0" smtClean="0"/>
              <a:t>Security is not an after-thought but needs to be built in from the beginning</a:t>
            </a:r>
          </a:p>
          <a:p>
            <a:pPr lvl="1">
              <a:buNone/>
            </a:pPr>
            <a:endParaRPr lang="en-US" sz="1600" dirty="0" smtClean="0"/>
          </a:p>
          <a:p>
            <a:r>
              <a:rPr lang="en-US" sz="2000" dirty="0" smtClean="0"/>
              <a:t>Recommended Solution</a:t>
            </a:r>
          </a:p>
          <a:p>
            <a:pPr lvl="1"/>
            <a:r>
              <a:rPr lang="en-US" sz="1600" dirty="0" smtClean="0"/>
              <a:t>Key Functional Requirements</a:t>
            </a:r>
          </a:p>
          <a:p>
            <a:pPr lvl="1"/>
            <a:r>
              <a:rPr lang="en-US" sz="1600" dirty="0" smtClean="0"/>
              <a:t>Solution: PCO Application</a:t>
            </a:r>
          </a:p>
          <a:p>
            <a:pPr lvl="1"/>
            <a:r>
              <a:rPr lang="en-US" sz="1600" dirty="0" smtClean="0"/>
              <a:t>Solution: </a:t>
            </a:r>
            <a:r>
              <a:rPr lang="en-US" sz="1600" dirty="0" err="1" smtClean="0"/>
              <a:t>caCIS</a:t>
            </a:r>
            <a:r>
              <a:rPr lang="en-US" sz="1600" dirty="0" smtClean="0"/>
              <a:t> Integration Platform</a:t>
            </a:r>
          </a:p>
          <a:p>
            <a:pPr lvl="1"/>
            <a:r>
              <a:rPr lang="en-US" sz="1600" dirty="0" smtClean="0"/>
              <a:t>Architecture Design</a:t>
            </a:r>
          </a:p>
          <a:p>
            <a:pPr lvl="1"/>
            <a:r>
              <a:rPr lang="en-US" sz="1600" dirty="0" smtClean="0"/>
              <a:t>Security Requirements</a:t>
            </a:r>
          </a:p>
          <a:p>
            <a:pPr lvl="1"/>
            <a:r>
              <a:rPr lang="en-US" sz="1600" dirty="0" smtClean="0"/>
              <a:t>Security Solution</a:t>
            </a:r>
          </a:p>
          <a:p>
            <a:pPr lvl="1"/>
            <a:r>
              <a:rPr lang="en-US" sz="1600" dirty="0" smtClean="0"/>
              <a:t>Solution Benefits</a:t>
            </a:r>
          </a:p>
          <a:p>
            <a:pPr lvl="1">
              <a:buNone/>
            </a:pPr>
            <a:endParaRPr lang="en-US" sz="1600" dirty="0" smtClean="0"/>
          </a:p>
          <a:p>
            <a:r>
              <a:rPr lang="en-US" sz="2000" dirty="0" smtClean="0"/>
              <a:t>Project Assumptions, Risks</a:t>
            </a:r>
            <a:r>
              <a:rPr lang="en-US" sz="2000" dirty="0"/>
              <a:t> </a:t>
            </a:r>
            <a:r>
              <a:rPr lang="en-US" sz="2000" dirty="0" smtClean="0"/>
              <a:t>and Constraints</a:t>
            </a:r>
          </a:p>
        </p:txBody>
      </p:sp>
      <p:sp>
        <p:nvSpPr>
          <p:cNvPr id="6" name="Slide Number Placeholder 3"/>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0"/>
                <a:cs typeface="Arial" charset="0"/>
              </a:defRPr>
            </a:lvl1pPr>
            <a:lvl2pPr marL="742950" indent="-285750" algn="l" rtl="0" eaLnBrk="0" fontAlgn="base" hangingPunct="0">
              <a:spcBef>
                <a:spcPct val="0"/>
              </a:spcBef>
              <a:spcAft>
                <a:spcPct val="0"/>
              </a:spcAft>
              <a:defRPr sz="1600" kern="1200">
                <a:solidFill>
                  <a:schemeClr val="tx1"/>
                </a:solidFill>
                <a:latin typeface="Arial" charset="0"/>
                <a:ea typeface="ＭＳ Ｐゴシック" charset="0"/>
                <a:cs typeface="+mn-cs"/>
              </a:defRPr>
            </a:lvl2pPr>
            <a:lvl3pPr marL="1143000" indent="-228600" algn="l" rtl="0" eaLnBrk="0" fontAlgn="base" hangingPunct="0">
              <a:spcBef>
                <a:spcPct val="0"/>
              </a:spcBef>
              <a:spcAft>
                <a:spcPct val="0"/>
              </a:spcAft>
              <a:defRPr sz="1600" kern="1200">
                <a:solidFill>
                  <a:schemeClr val="tx1"/>
                </a:solidFill>
                <a:latin typeface="Arial" charset="0"/>
                <a:ea typeface="ＭＳ Ｐゴシック" charset="0"/>
                <a:cs typeface="+mn-cs"/>
              </a:defRPr>
            </a:lvl3pPr>
            <a:lvl4pPr marL="1600200" indent="-228600" algn="l" rtl="0" eaLnBrk="0" fontAlgn="base" hangingPunct="0">
              <a:spcBef>
                <a:spcPct val="0"/>
              </a:spcBef>
              <a:spcAft>
                <a:spcPct val="0"/>
              </a:spcAft>
              <a:defRPr sz="1600" kern="1200">
                <a:solidFill>
                  <a:schemeClr val="tx1"/>
                </a:solidFill>
                <a:latin typeface="Arial" charset="0"/>
                <a:ea typeface="ＭＳ Ｐゴシック" charset="0"/>
                <a:cs typeface="+mn-cs"/>
              </a:defRPr>
            </a:lvl4pPr>
            <a:lvl5pPr marL="2057400" indent="-228600" algn="l" rtl="0" eaLnBrk="0" fontAlgn="base" hangingPunct="0">
              <a:spcBef>
                <a:spcPct val="0"/>
              </a:spcBef>
              <a:spcAft>
                <a:spcPct val="0"/>
              </a:spcAft>
              <a:defRPr sz="16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50000"/>
              </a:spcBef>
              <a:spcAft>
                <a:spcPct val="0"/>
              </a:spcAft>
              <a:defRPr sz="16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50000"/>
              </a:spcBef>
              <a:spcAft>
                <a:spcPct val="0"/>
              </a:spcAft>
              <a:defRPr sz="16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50000"/>
              </a:spcBef>
              <a:spcAft>
                <a:spcPct val="0"/>
              </a:spcAft>
              <a:defRPr sz="16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50000"/>
              </a:spcBef>
              <a:spcAft>
                <a:spcPct val="0"/>
              </a:spcAft>
              <a:defRPr sz="1600" kern="1200">
                <a:solidFill>
                  <a:schemeClr val="tx1"/>
                </a:solidFill>
                <a:latin typeface="Arial" charset="0"/>
                <a:ea typeface="ＭＳ Ｐゴシック" charset="0"/>
                <a:cs typeface="+mn-cs"/>
              </a:defRPr>
            </a:lvl9pPr>
          </a:lstStyle>
          <a:p>
            <a:pPr eaLnBrk="1" hangingPunct="1"/>
            <a:fld id="{122D27AE-3264-164F-ABA2-8719959E37A5}" type="slidenum">
              <a:rPr lang="en-CA" smtClean="0">
                <a:solidFill>
                  <a:srgbClr val="898989"/>
                </a:solidFill>
              </a:rPr>
              <a:pPr eaLnBrk="1" hangingPunct="1"/>
              <a:t>2</a:t>
            </a:fld>
            <a:endParaRPr lang="en-CA">
              <a:solidFill>
                <a:srgbClr val="898989"/>
              </a:solidFill>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Solution Architecture and Approach</a:t>
            </a:r>
          </a:p>
          <a:p>
            <a:pPr lvl="1"/>
            <a:r>
              <a:rPr lang="en-US" dirty="0" smtClean="0"/>
              <a:t>Approval to move forward</a:t>
            </a:r>
          </a:p>
          <a:p>
            <a:pPr lvl="1"/>
            <a:r>
              <a:rPr lang="en-US" dirty="0" smtClean="0"/>
              <a:t>Approval with considerations</a:t>
            </a:r>
          </a:p>
          <a:p>
            <a:pPr lvl="1"/>
            <a:endParaRPr lang="en-US" dirty="0"/>
          </a:p>
          <a:p>
            <a:r>
              <a:rPr lang="en-US" dirty="0" smtClean="0"/>
              <a:t>Next Steps</a:t>
            </a:r>
          </a:p>
          <a:p>
            <a:pPr marL="457200" lvl="1" indent="0">
              <a:buNone/>
            </a:pPr>
            <a:endParaRPr lang="en-US" dirty="0" smtClean="0"/>
          </a:p>
          <a:p>
            <a:pPr lvl="1"/>
            <a:endParaRPr lang="en-US" dirty="0"/>
          </a:p>
        </p:txBody>
      </p:sp>
      <p:sp>
        <p:nvSpPr>
          <p:cNvPr id="6" name="Slide Number Placeholder 3"/>
          <p:cNvSpPr txBox="1">
            <a:spLocks/>
          </p:cNvSpPr>
          <p:nvPr/>
        </p:nvSpPr>
        <p:spPr>
          <a:xfrm>
            <a:off x="457200" y="6356350"/>
            <a:ext cx="2133600" cy="365125"/>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0"/>
                <a:cs typeface="Arial" charset="0"/>
              </a:defRPr>
            </a:lvl1pPr>
            <a:lvl2pPr marL="742950" indent="-285750" algn="l" rtl="0" eaLnBrk="0" fontAlgn="base" hangingPunct="0">
              <a:spcBef>
                <a:spcPct val="0"/>
              </a:spcBef>
              <a:spcAft>
                <a:spcPct val="0"/>
              </a:spcAft>
              <a:defRPr sz="1600" kern="1200">
                <a:solidFill>
                  <a:schemeClr val="tx1"/>
                </a:solidFill>
                <a:latin typeface="Arial" charset="0"/>
                <a:ea typeface="ＭＳ Ｐゴシック" charset="0"/>
                <a:cs typeface="+mn-cs"/>
              </a:defRPr>
            </a:lvl2pPr>
            <a:lvl3pPr marL="1143000" indent="-228600" algn="l" rtl="0" eaLnBrk="0" fontAlgn="base" hangingPunct="0">
              <a:spcBef>
                <a:spcPct val="0"/>
              </a:spcBef>
              <a:spcAft>
                <a:spcPct val="0"/>
              </a:spcAft>
              <a:defRPr sz="1600" kern="1200">
                <a:solidFill>
                  <a:schemeClr val="tx1"/>
                </a:solidFill>
                <a:latin typeface="Arial" charset="0"/>
                <a:ea typeface="ＭＳ Ｐゴシック" charset="0"/>
                <a:cs typeface="+mn-cs"/>
              </a:defRPr>
            </a:lvl3pPr>
            <a:lvl4pPr marL="1600200" indent="-228600" algn="l" rtl="0" eaLnBrk="0" fontAlgn="base" hangingPunct="0">
              <a:spcBef>
                <a:spcPct val="0"/>
              </a:spcBef>
              <a:spcAft>
                <a:spcPct val="0"/>
              </a:spcAft>
              <a:defRPr sz="1600" kern="1200">
                <a:solidFill>
                  <a:schemeClr val="tx1"/>
                </a:solidFill>
                <a:latin typeface="Arial" charset="0"/>
                <a:ea typeface="ＭＳ Ｐゴシック" charset="0"/>
                <a:cs typeface="+mn-cs"/>
              </a:defRPr>
            </a:lvl4pPr>
            <a:lvl5pPr marL="2057400" indent="-228600" algn="l" rtl="0" eaLnBrk="0" fontAlgn="base" hangingPunct="0">
              <a:spcBef>
                <a:spcPct val="0"/>
              </a:spcBef>
              <a:spcAft>
                <a:spcPct val="0"/>
              </a:spcAft>
              <a:defRPr sz="16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50000"/>
              </a:spcBef>
              <a:spcAft>
                <a:spcPct val="0"/>
              </a:spcAft>
              <a:defRPr sz="16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50000"/>
              </a:spcBef>
              <a:spcAft>
                <a:spcPct val="0"/>
              </a:spcAft>
              <a:defRPr sz="16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50000"/>
              </a:spcBef>
              <a:spcAft>
                <a:spcPct val="0"/>
              </a:spcAft>
              <a:defRPr sz="16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50000"/>
              </a:spcBef>
              <a:spcAft>
                <a:spcPct val="0"/>
              </a:spcAft>
              <a:defRPr sz="1600" kern="1200">
                <a:solidFill>
                  <a:schemeClr val="tx1"/>
                </a:solidFill>
                <a:latin typeface="Arial" charset="0"/>
                <a:ea typeface="ＭＳ Ｐゴシック" charset="0"/>
                <a:cs typeface="+mn-cs"/>
              </a:defRPr>
            </a:lvl9pPr>
          </a:lstStyle>
          <a:p>
            <a:pPr eaLnBrk="1" hangingPunct="1"/>
            <a:fld id="{122D27AE-3264-164F-ABA2-8719959E37A5}" type="slidenum">
              <a:rPr lang="en-CA" smtClean="0">
                <a:solidFill>
                  <a:srgbClr val="898989"/>
                </a:solidFill>
              </a:rPr>
              <a:pPr eaLnBrk="1" hangingPunct="1"/>
              <a:t>20</a:t>
            </a:fld>
            <a:endParaRPr lang="en-CA">
              <a:solidFill>
                <a:srgbClr val="898989"/>
              </a:solidFill>
            </a:endParaRPr>
          </a:p>
        </p:txBody>
      </p:sp>
    </p:spTree>
    <p:extLst>
      <p:ext uri="{BB962C8B-B14F-4D97-AF65-F5344CB8AC3E}">
        <p14:creationId xmlns:p14="http://schemas.microsoft.com/office/powerpoint/2010/main" val="2245231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BackUps</a:t>
            </a:r>
            <a:r>
              <a:rPr lang="en-US" dirty="0" smtClean="0"/>
              <a:t>	</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pPr>
              <a:defRPr/>
            </a:pPr>
            <a:fld id="{C0D05909-A677-48DB-8DFF-A243D175632C}" type="datetime3">
              <a:rPr lang="en-US" smtClean="0"/>
              <a:pPr>
                <a:defRPr/>
              </a:pPr>
              <a:t>5 May 2011</a:t>
            </a:fld>
            <a:endParaRPr lang="en-US" dirty="0"/>
          </a:p>
        </p:txBody>
      </p:sp>
      <p:sp>
        <p:nvSpPr>
          <p:cNvPr id="5" name="Slide Number Placeholder 4"/>
          <p:cNvSpPr>
            <a:spLocks noGrp="1"/>
          </p:cNvSpPr>
          <p:nvPr>
            <p:ph type="sldNum" sz="quarter" idx="12"/>
          </p:nvPr>
        </p:nvSpPr>
        <p:spPr/>
        <p:txBody>
          <a:bodyPr/>
          <a:lstStyle/>
          <a:p>
            <a:pPr>
              <a:defRPr/>
            </a:pPr>
            <a:fld id="{7FB9CE3B-C05C-4B78-ABB5-37837B691BFD}" type="slidenum">
              <a:rPr lang="en-US" smtClean="0"/>
              <a:pPr>
                <a:defRPr/>
              </a:pPr>
              <a:t>21</a:t>
            </a:fld>
            <a:endParaRPr lang="en-US" dirty="0"/>
          </a:p>
        </p:txBody>
      </p:sp>
    </p:spTree>
    <p:extLst>
      <p:ext uri="{BB962C8B-B14F-4D97-AF65-F5344CB8AC3E}">
        <p14:creationId xmlns:p14="http://schemas.microsoft.com/office/powerpoint/2010/main" val="1434559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4" name="Content Placeholder 3"/>
          <p:cNvPicPr>
            <a:picLocks noGrp="1" noChangeAspect="1"/>
          </p:cNvPicPr>
          <p:nvPr>
            <p:ph idx="1"/>
          </p:nvPr>
        </p:nvPicPr>
        <p:blipFill rotWithShape="1">
          <a:blip r:embed="rId2"/>
          <a:srcRect l="131" t="-418" r="-718" b="419"/>
          <a:stretch/>
        </p:blipFill>
        <p:spPr>
          <a:xfrm>
            <a:off x="304800" y="1143000"/>
            <a:ext cx="8507896" cy="5278782"/>
          </a:xfrm>
        </p:spPr>
      </p:pic>
      <p:sp>
        <p:nvSpPr>
          <p:cNvPr id="5" name="Slide Number Placeholder 5"/>
          <p:cNvSpPr>
            <a:spLocks noGrp="1"/>
          </p:cNvSpPr>
          <p:nvPr>
            <p:ph type="sldNum" sz="quarter" idx="4294967295"/>
          </p:nvPr>
        </p:nvSpPr>
        <p:spPr>
          <a:xfrm>
            <a:off x="6629400" y="632460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Arial" charset="0"/>
              </a:defRPr>
            </a:lvl1pPr>
          </a:lstStyle>
          <a:p>
            <a:pPr>
              <a:defRPr/>
            </a:pPr>
            <a:fld id="{EE4A03FF-B0C8-481F-B1A0-876C5EBBB92C}" type="slidenum">
              <a:rPr lang="en-US"/>
              <a:pPr>
                <a:defRPr/>
              </a:pPr>
              <a:t>22</a:t>
            </a:fld>
            <a:endParaRPr lang="en-US" dirty="0"/>
          </a:p>
        </p:txBody>
      </p:sp>
    </p:spTree>
    <p:extLst>
      <p:ext uri="{BB962C8B-B14F-4D97-AF65-F5344CB8AC3E}">
        <p14:creationId xmlns:p14="http://schemas.microsoft.com/office/powerpoint/2010/main" val="3758976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Architecture</a:t>
            </a:r>
            <a:endParaRPr lang="en-US" dirty="0"/>
          </a:p>
        </p:txBody>
      </p:sp>
      <p:pic>
        <p:nvPicPr>
          <p:cNvPr id="4" name="Content Placeholder 3"/>
          <p:cNvPicPr>
            <a:picLocks noGrp="1" noChangeAspect="1"/>
          </p:cNvPicPr>
          <p:nvPr>
            <p:ph idx="1"/>
          </p:nvPr>
        </p:nvPicPr>
        <p:blipFill rotWithShape="1">
          <a:blip r:embed="rId2"/>
          <a:srcRect r="371"/>
          <a:stretch/>
        </p:blipFill>
        <p:spPr>
          <a:xfrm>
            <a:off x="132522" y="1219200"/>
            <a:ext cx="8878956" cy="4953000"/>
          </a:xfrm>
        </p:spPr>
      </p:pic>
      <p:sp>
        <p:nvSpPr>
          <p:cNvPr id="5" name="Slide Number Placeholder 5"/>
          <p:cNvSpPr>
            <a:spLocks noGrp="1"/>
          </p:cNvSpPr>
          <p:nvPr>
            <p:ph type="sldNum" sz="quarter" idx="4294967295"/>
          </p:nvPr>
        </p:nvSpPr>
        <p:spPr>
          <a:xfrm>
            <a:off x="6629400" y="632460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Arial" charset="0"/>
              </a:defRPr>
            </a:lvl1pPr>
          </a:lstStyle>
          <a:p>
            <a:pPr>
              <a:defRPr/>
            </a:pPr>
            <a:fld id="{EE4A03FF-B0C8-481F-B1A0-876C5EBBB92C}" type="slidenum">
              <a:rPr lang="en-US"/>
              <a:pPr>
                <a:defRPr/>
              </a:pPr>
              <a:t>23</a:t>
            </a:fld>
            <a:endParaRPr lang="en-US" dirty="0"/>
          </a:p>
        </p:txBody>
      </p:sp>
    </p:spTree>
    <p:extLst>
      <p:ext uri="{BB962C8B-B14F-4D97-AF65-F5344CB8AC3E}">
        <p14:creationId xmlns:p14="http://schemas.microsoft.com/office/powerpoint/2010/main" val="112072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Milestones Supporting Project</a:t>
            </a:r>
            <a:endParaRPr lang="en-US" dirty="0"/>
          </a:p>
        </p:txBody>
      </p:sp>
      <p:pic>
        <p:nvPicPr>
          <p:cNvPr id="5" name="Content Placeholder 4" descr="milestone_table.jpg"/>
          <p:cNvPicPr>
            <a:picLocks noGrp="1" noChangeAspect="1"/>
          </p:cNvPicPr>
          <p:nvPr>
            <p:ph idx="1"/>
          </p:nvPr>
        </p:nvPicPr>
        <p:blipFill rotWithShape="1">
          <a:blip r:embed="rId2">
            <a:extLst>
              <a:ext uri="{28A0092B-C50C-407E-A947-70E740481C1C}">
                <a14:useLocalDpi xmlns:a14="http://schemas.microsoft.com/office/drawing/2010/main" val="0"/>
              </a:ext>
            </a:extLst>
          </a:blip>
          <a:srcRect l="989" r="-433"/>
          <a:stretch/>
        </p:blipFill>
        <p:spPr>
          <a:xfrm>
            <a:off x="88899" y="1143000"/>
            <a:ext cx="8943331" cy="4953000"/>
          </a:xfrm>
        </p:spPr>
      </p:pic>
      <p:sp>
        <p:nvSpPr>
          <p:cNvPr id="4" name="Rectangle 3"/>
          <p:cNvSpPr/>
          <p:nvPr/>
        </p:nvSpPr>
        <p:spPr>
          <a:xfrm>
            <a:off x="0" y="6019800"/>
            <a:ext cx="8297333" cy="276999"/>
          </a:xfrm>
          <a:prstGeom prst="rect">
            <a:avLst/>
          </a:prstGeom>
        </p:spPr>
        <p:txBody>
          <a:bodyPr wrap="square">
            <a:spAutoFit/>
          </a:bodyPr>
          <a:lstStyle/>
          <a:p>
            <a:r>
              <a:rPr lang="en-US" sz="1200" dirty="0" smtClean="0"/>
              <a:t>The following list of milestones will be dated and updated after proposed solution approval expected by 5/5. </a:t>
            </a:r>
          </a:p>
        </p:txBody>
      </p:sp>
      <p:sp>
        <p:nvSpPr>
          <p:cNvPr id="6" name="Slide Number Placeholder 5"/>
          <p:cNvSpPr>
            <a:spLocks noGrp="1"/>
          </p:cNvSpPr>
          <p:nvPr>
            <p:ph type="sldNum" sz="quarter" idx="4294967295"/>
          </p:nvPr>
        </p:nvSpPr>
        <p:spPr>
          <a:xfrm>
            <a:off x="6629400" y="632460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Arial" charset="0"/>
              </a:defRPr>
            </a:lvl1pPr>
          </a:lstStyle>
          <a:p>
            <a:pPr>
              <a:defRPr/>
            </a:pPr>
            <a:fld id="{EE4A03FF-B0C8-481F-B1A0-876C5EBBB92C}" type="slidenum">
              <a:rPr lang="en-US"/>
              <a:pPr>
                <a:defRPr/>
              </a:pPr>
              <a:t>24</a:t>
            </a:fld>
            <a:endParaRPr lang="en-US" dirty="0"/>
          </a:p>
        </p:txBody>
      </p:sp>
    </p:spTree>
    <p:extLst>
      <p:ext uri="{BB962C8B-B14F-4D97-AF65-F5344CB8AC3E}">
        <p14:creationId xmlns:p14="http://schemas.microsoft.com/office/powerpoint/2010/main" val="3650327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7200" y="2133600"/>
            <a:ext cx="4495800" cy="609600"/>
          </a:xfrm>
        </p:spPr>
        <p:txBody>
          <a:bodyPr/>
          <a:lstStyle/>
          <a:p>
            <a:r>
              <a:rPr lang="en-US" dirty="0" smtClean="0"/>
              <a:t>Recommended Solution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62998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1"/>
          <p:cNvSpPr>
            <a:spLocks noGrp="1"/>
          </p:cNvSpPr>
          <p:nvPr>
            <p:ph idx="1"/>
          </p:nvPr>
        </p:nvSpPr>
        <p:spPr>
          <a:xfrm>
            <a:off x="304800" y="1447800"/>
            <a:ext cx="8458200" cy="4953000"/>
          </a:xfrm>
        </p:spPr>
        <p:txBody>
          <a:bodyPr/>
          <a:lstStyle/>
          <a:p>
            <a:r>
              <a:rPr lang="en-US" sz="2000" dirty="0">
                <a:latin typeface="Arial" charset="0"/>
              </a:rPr>
              <a:t>Create a Patient Centric Outcomes application capable of receiving, sharing, and creating/editing PCO data</a:t>
            </a:r>
          </a:p>
          <a:p>
            <a:pPr lvl="1"/>
            <a:r>
              <a:rPr lang="en-US" sz="1800" dirty="0">
                <a:latin typeface="Arial" charset="0"/>
              </a:rPr>
              <a:t>Goal is to develop a platform that can be extended.</a:t>
            </a:r>
          </a:p>
          <a:p>
            <a:pPr lvl="2"/>
            <a:endParaRPr lang="en-US" sz="1600" dirty="0">
              <a:latin typeface="Arial" charset="0"/>
            </a:endParaRPr>
          </a:p>
          <a:p>
            <a:r>
              <a:rPr lang="en-US" sz="2000" dirty="0">
                <a:latin typeface="Arial" charset="0"/>
              </a:rPr>
              <a:t>Create a data-sharing solution that can be leveraged by many clinical applications to share data securely via pre-defined standardized formats</a:t>
            </a:r>
          </a:p>
          <a:p>
            <a:pPr lvl="1"/>
            <a:r>
              <a:rPr lang="en-US" sz="1800" dirty="0">
                <a:latin typeface="Arial" charset="0"/>
              </a:rPr>
              <a:t>Solution has to be reusable, and cannot be scoped to TRANSCEND alone</a:t>
            </a:r>
          </a:p>
          <a:p>
            <a:pPr lvl="1"/>
            <a:r>
              <a:rPr lang="en-US" sz="1800" dirty="0">
                <a:latin typeface="Arial" charset="0"/>
              </a:rPr>
              <a:t>Support for multiple standardized formats with the flexibility to extend/accommodate new formats in the future.</a:t>
            </a:r>
          </a:p>
          <a:p>
            <a:pPr lvl="1"/>
            <a:r>
              <a:rPr lang="en-US" sz="1800" dirty="0">
                <a:latin typeface="Arial" charset="0"/>
              </a:rPr>
              <a:t>Support data-sharing between applications as well as applications and providers/patients</a:t>
            </a:r>
          </a:p>
          <a:p>
            <a:pPr lvl="1"/>
            <a:r>
              <a:rPr lang="en-US" sz="1800" dirty="0">
                <a:latin typeface="Arial" charset="0"/>
              </a:rPr>
              <a:t>Support both </a:t>
            </a:r>
            <a:r>
              <a:rPr lang="ja-JP" altLang="en-US" sz="1800" dirty="0">
                <a:latin typeface="Arial" charset="0"/>
              </a:rPr>
              <a:t>“</a:t>
            </a:r>
            <a:r>
              <a:rPr lang="en-US" sz="1800" dirty="0">
                <a:latin typeface="Arial" charset="0"/>
              </a:rPr>
              <a:t>push</a:t>
            </a:r>
            <a:r>
              <a:rPr lang="ja-JP" altLang="en-US" sz="1800" dirty="0">
                <a:latin typeface="Arial" charset="0"/>
              </a:rPr>
              <a:t>”</a:t>
            </a:r>
            <a:r>
              <a:rPr lang="en-US" sz="1800" dirty="0">
                <a:latin typeface="Arial" charset="0"/>
              </a:rPr>
              <a:t> via e-mail and </a:t>
            </a:r>
            <a:r>
              <a:rPr lang="ja-JP" altLang="en-US" sz="1800" dirty="0">
                <a:latin typeface="Arial" charset="0"/>
              </a:rPr>
              <a:t>“</a:t>
            </a:r>
            <a:r>
              <a:rPr lang="en-US" sz="1800" dirty="0">
                <a:latin typeface="Arial" charset="0"/>
              </a:rPr>
              <a:t>pull</a:t>
            </a:r>
            <a:r>
              <a:rPr lang="ja-JP" altLang="en-US" sz="1800" dirty="0">
                <a:latin typeface="Arial" charset="0"/>
              </a:rPr>
              <a:t>”</a:t>
            </a:r>
            <a:r>
              <a:rPr lang="en-US" sz="1800" dirty="0">
                <a:latin typeface="Arial" charset="0"/>
              </a:rPr>
              <a:t> of data through standard interfaces</a:t>
            </a:r>
            <a:r>
              <a:rPr lang="en-US" sz="1800" dirty="0" smtClean="0">
                <a:latin typeface="Arial" charset="0"/>
              </a:rPr>
              <a:t>.</a:t>
            </a:r>
          </a:p>
          <a:p>
            <a:r>
              <a:rPr lang="en-US" sz="2000" dirty="0">
                <a:latin typeface="Arial" charset="0"/>
              </a:rPr>
              <a:t>Security </a:t>
            </a:r>
            <a:r>
              <a:rPr lang="en-US" sz="2000" dirty="0">
                <a:latin typeface="Arial" charset="0"/>
              </a:rPr>
              <a:t>w</a:t>
            </a:r>
            <a:r>
              <a:rPr lang="en-US" sz="2000" dirty="0" smtClean="0">
                <a:latin typeface="Arial" charset="0"/>
              </a:rPr>
              <a:t>ill  </a:t>
            </a:r>
            <a:r>
              <a:rPr lang="en-US" sz="2000" dirty="0" smtClean="0">
                <a:latin typeface="Arial" charset="0"/>
              </a:rPr>
              <a:t>be covered </a:t>
            </a:r>
            <a:r>
              <a:rPr lang="en-US" sz="2000" dirty="0">
                <a:latin typeface="Arial" charset="0"/>
              </a:rPr>
              <a:t>extensively in the security section of this presentation</a:t>
            </a:r>
          </a:p>
          <a:p>
            <a:pPr lvl="1"/>
            <a:endParaRPr lang="en-US" sz="1800" dirty="0">
              <a:latin typeface="Arial" charset="0"/>
            </a:endParaRPr>
          </a:p>
        </p:txBody>
      </p:sp>
      <p:sp>
        <p:nvSpPr>
          <p:cNvPr id="4099" name="Title 2"/>
          <p:cNvSpPr>
            <a:spLocks noGrp="1"/>
          </p:cNvSpPr>
          <p:nvPr>
            <p:ph type="title"/>
          </p:nvPr>
        </p:nvSpPr>
        <p:spPr/>
        <p:txBody>
          <a:bodyPr/>
          <a:lstStyle/>
          <a:p>
            <a:r>
              <a:rPr lang="en-US" dirty="0">
                <a:latin typeface="Arial" charset="0"/>
              </a:rPr>
              <a:t>Key </a:t>
            </a:r>
            <a:r>
              <a:rPr lang="en-US" dirty="0" smtClean="0">
                <a:latin typeface="Arial" charset="0"/>
              </a:rPr>
              <a:t>Functional Requirements</a:t>
            </a:r>
            <a:endParaRPr lang="en-CA" dirty="0">
              <a:latin typeface="Arial" charset="0"/>
            </a:endParaRPr>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fld id="{A1E4E766-0288-2744-808F-6025B16D0A0E}" type="slidenum">
              <a:rPr lang="en-CA">
                <a:solidFill>
                  <a:srgbClr val="898989"/>
                </a:solidFill>
              </a:rPr>
              <a:pPr eaLnBrk="1" hangingPunct="1"/>
              <a:t>4</a:t>
            </a:fld>
            <a:endParaRPr lang="en-CA">
              <a:solidFill>
                <a:srgbClr val="898989"/>
              </a:solidFill>
            </a:endParaRPr>
          </a:p>
        </p:txBody>
      </p:sp>
    </p:spTree>
    <p:extLst>
      <p:ext uri="{BB962C8B-B14F-4D97-AF65-F5344CB8AC3E}">
        <p14:creationId xmlns:p14="http://schemas.microsoft.com/office/powerpoint/2010/main" val="471683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1"/>
          <p:cNvSpPr>
            <a:spLocks noGrp="1"/>
          </p:cNvSpPr>
          <p:nvPr>
            <p:ph idx="1"/>
          </p:nvPr>
        </p:nvSpPr>
        <p:spPr/>
        <p:txBody>
          <a:bodyPr/>
          <a:lstStyle/>
          <a:p>
            <a:r>
              <a:rPr lang="en-US" sz="2800" dirty="0">
                <a:latin typeface="Arial" charset="0"/>
              </a:rPr>
              <a:t>Uses </a:t>
            </a:r>
            <a:r>
              <a:rPr lang="en-US" sz="2800" dirty="0" err="1">
                <a:latin typeface="Arial" charset="0"/>
              </a:rPr>
              <a:t>Tolven</a:t>
            </a:r>
            <a:r>
              <a:rPr lang="en-US" sz="2800" dirty="0">
                <a:latin typeface="Arial" charset="0"/>
              </a:rPr>
              <a:t> as a platform for persistence &amp; user interface</a:t>
            </a:r>
          </a:p>
          <a:p>
            <a:endParaRPr lang="en-US" sz="2800" dirty="0">
              <a:latin typeface="Arial" charset="0"/>
            </a:endParaRPr>
          </a:p>
          <a:p>
            <a:r>
              <a:rPr lang="en-US" sz="2800" dirty="0">
                <a:latin typeface="Arial" charset="0"/>
              </a:rPr>
              <a:t>Leverages data elements </a:t>
            </a:r>
            <a:r>
              <a:rPr lang="en-US" sz="2800" dirty="0" smtClean="0">
                <a:latin typeface="Arial" charset="0"/>
              </a:rPr>
              <a:t>previously </a:t>
            </a:r>
            <a:r>
              <a:rPr lang="en-US" sz="2800" dirty="0">
                <a:latin typeface="Arial" charset="0"/>
              </a:rPr>
              <a:t>identified in PODs/Demo Pilot projects</a:t>
            </a:r>
          </a:p>
          <a:p>
            <a:pPr lvl="1"/>
            <a:r>
              <a:rPr lang="en-US" sz="2400" dirty="0">
                <a:latin typeface="Arial" charset="0"/>
              </a:rPr>
              <a:t>Will seek confirmation from NCI that the selected data elements are appropriate for intended analysis</a:t>
            </a:r>
          </a:p>
          <a:p>
            <a:pPr lvl="1"/>
            <a:endParaRPr lang="en-US" sz="2400" dirty="0">
              <a:latin typeface="Arial" charset="0"/>
            </a:endParaRPr>
          </a:p>
          <a:p>
            <a:r>
              <a:rPr lang="en-US" sz="2800" dirty="0" smtClean="0">
                <a:latin typeface="Arial" charset="0"/>
              </a:rPr>
              <a:t>Initial source </a:t>
            </a:r>
            <a:r>
              <a:rPr lang="en-US" sz="2800" dirty="0">
                <a:latin typeface="Arial" charset="0"/>
              </a:rPr>
              <a:t>data will come from TRANSCEND using the data-sharing solution (</a:t>
            </a:r>
            <a:r>
              <a:rPr lang="en-US" sz="2800" dirty="0" err="1">
                <a:latin typeface="Arial" charset="0"/>
              </a:rPr>
              <a:t>caCIS</a:t>
            </a:r>
            <a:r>
              <a:rPr lang="en-US" sz="2800" dirty="0">
                <a:latin typeface="Arial" charset="0"/>
              </a:rPr>
              <a:t> Integration platform)</a:t>
            </a:r>
          </a:p>
        </p:txBody>
      </p:sp>
      <p:sp>
        <p:nvSpPr>
          <p:cNvPr id="5123" name="Title 2"/>
          <p:cNvSpPr>
            <a:spLocks noGrp="1"/>
          </p:cNvSpPr>
          <p:nvPr>
            <p:ph type="title"/>
          </p:nvPr>
        </p:nvSpPr>
        <p:spPr/>
        <p:txBody>
          <a:bodyPr/>
          <a:lstStyle/>
          <a:p>
            <a:r>
              <a:rPr lang="en-US">
                <a:latin typeface="Arial" charset="0"/>
              </a:rPr>
              <a:t>Solution: PCO application</a:t>
            </a:r>
            <a:endParaRPr lang="en-CA">
              <a:latin typeface="Arial" charset="0"/>
            </a:endParaRPr>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fld id="{8D37B653-DD9B-EB42-9514-85EE9C374F25}" type="slidenum">
              <a:rPr lang="en-CA">
                <a:solidFill>
                  <a:srgbClr val="898989"/>
                </a:solidFill>
              </a:rPr>
              <a:pPr eaLnBrk="1" hangingPunct="1"/>
              <a:t>5</a:t>
            </a:fld>
            <a:endParaRPr lang="en-CA">
              <a:solidFill>
                <a:srgbClr val="898989"/>
              </a:solidFill>
            </a:endParaRPr>
          </a:p>
        </p:txBody>
      </p:sp>
    </p:spTree>
    <p:extLst>
      <p:ext uri="{BB962C8B-B14F-4D97-AF65-F5344CB8AC3E}">
        <p14:creationId xmlns:p14="http://schemas.microsoft.com/office/powerpoint/2010/main" val="3739179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1"/>
          <p:cNvSpPr>
            <a:spLocks noGrp="1"/>
          </p:cNvSpPr>
          <p:nvPr>
            <p:ph idx="1"/>
          </p:nvPr>
        </p:nvSpPr>
        <p:spPr>
          <a:xfrm>
            <a:off x="304800" y="1295400"/>
            <a:ext cx="8458200" cy="5257800"/>
          </a:xfrm>
        </p:spPr>
        <p:txBody>
          <a:bodyPr/>
          <a:lstStyle/>
          <a:p>
            <a:r>
              <a:rPr lang="en-US" sz="2400" dirty="0">
                <a:latin typeface="Arial" charset="0"/>
              </a:rPr>
              <a:t>Two-phase conversion process</a:t>
            </a:r>
          </a:p>
          <a:p>
            <a:pPr lvl="1"/>
            <a:r>
              <a:rPr lang="en-US" sz="2000" dirty="0">
                <a:latin typeface="Arial" charset="0"/>
              </a:rPr>
              <a:t>Native to Canonical via Semantic Adapter component</a:t>
            </a:r>
          </a:p>
          <a:p>
            <a:pPr lvl="1"/>
            <a:r>
              <a:rPr lang="en-US" sz="2000" dirty="0">
                <a:latin typeface="Arial" charset="0"/>
              </a:rPr>
              <a:t>Canonical to Exchange syntax</a:t>
            </a:r>
          </a:p>
          <a:p>
            <a:pPr lvl="2"/>
            <a:r>
              <a:rPr lang="en-US" sz="1800" dirty="0">
                <a:latin typeface="Arial" charset="0"/>
              </a:rPr>
              <a:t>Initially: Full CCD, PCO CCD, Clinical Note CCD, XML ITS, HL7 </a:t>
            </a:r>
            <a:r>
              <a:rPr lang="en-US" sz="1800" dirty="0" smtClean="0">
                <a:latin typeface="Arial" charset="0"/>
              </a:rPr>
              <a:t>v2</a:t>
            </a:r>
          </a:p>
          <a:p>
            <a:pPr lvl="1"/>
            <a:r>
              <a:rPr lang="en-US" sz="2000" dirty="0" smtClean="0">
                <a:latin typeface="Arial" charset="0"/>
              </a:rPr>
              <a:t>CDA subsumed into CCD (CCD allows all CDA sections)</a:t>
            </a:r>
            <a:endParaRPr lang="en-US" sz="2000" dirty="0">
              <a:latin typeface="Arial" charset="0"/>
            </a:endParaRPr>
          </a:p>
          <a:p>
            <a:endParaRPr lang="en-US" sz="2400" dirty="0" smtClean="0">
              <a:latin typeface="Arial" charset="0"/>
            </a:endParaRPr>
          </a:p>
          <a:p>
            <a:r>
              <a:rPr lang="en-US" sz="2400" dirty="0" smtClean="0">
                <a:latin typeface="Arial" charset="0"/>
              </a:rPr>
              <a:t>Canonical will be a RIM structure using CDA organization</a:t>
            </a:r>
          </a:p>
          <a:p>
            <a:pPr lvl="1"/>
            <a:r>
              <a:rPr lang="en-US" sz="1800" dirty="0" smtClean="0">
                <a:latin typeface="Arial" charset="0"/>
              </a:rPr>
              <a:t>Leverage CCD-defined sections where possible</a:t>
            </a:r>
          </a:p>
          <a:p>
            <a:pPr lvl="1"/>
            <a:r>
              <a:rPr lang="en-US" sz="1800" dirty="0" smtClean="0">
                <a:latin typeface="Arial" charset="0"/>
              </a:rPr>
              <a:t>Leverage CDA-defined templates for additional sections where possible</a:t>
            </a:r>
          </a:p>
          <a:p>
            <a:pPr lvl="1"/>
            <a:r>
              <a:rPr lang="en-US" sz="1800" dirty="0" smtClean="0">
                <a:latin typeface="Arial" charset="0"/>
              </a:rPr>
              <a:t>Use RIM-based extensions where content does </a:t>
            </a:r>
            <a:r>
              <a:rPr lang="en-US" sz="1800" smtClean="0">
                <a:latin typeface="Arial" charset="0"/>
              </a:rPr>
              <a:t>not </a:t>
            </a:r>
            <a:r>
              <a:rPr lang="en-US" sz="1800" smtClean="0">
                <a:latin typeface="Arial" charset="0"/>
              </a:rPr>
              <a:t>fit</a:t>
            </a:r>
            <a:endParaRPr lang="en-US" sz="1800" dirty="0" smtClean="0">
              <a:latin typeface="Arial" charset="0"/>
            </a:endParaRPr>
          </a:p>
        </p:txBody>
      </p:sp>
      <p:sp>
        <p:nvSpPr>
          <p:cNvPr id="6147" name="Title 2"/>
          <p:cNvSpPr>
            <a:spLocks noGrp="1"/>
          </p:cNvSpPr>
          <p:nvPr>
            <p:ph type="title"/>
          </p:nvPr>
        </p:nvSpPr>
        <p:spPr/>
        <p:txBody>
          <a:bodyPr/>
          <a:lstStyle/>
          <a:p>
            <a:r>
              <a:rPr lang="en-US" dirty="0">
                <a:latin typeface="Arial" charset="0"/>
              </a:rPr>
              <a:t>Solution: caCIS Integration Platform</a:t>
            </a:r>
            <a:endParaRPr lang="en-CA" dirty="0">
              <a:latin typeface="Arial" charset="0"/>
            </a:endParaRPr>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fld id="{122D27AE-3264-164F-ABA2-8719959E37A5}" type="slidenum">
              <a:rPr lang="en-CA">
                <a:solidFill>
                  <a:srgbClr val="898989"/>
                </a:solidFill>
              </a:rPr>
              <a:pPr eaLnBrk="1" hangingPunct="1"/>
              <a:t>6</a:t>
            </a:fld>
            <a:endParaRPr lang="en-CA">
              <a:solidFill>
                <a:srgbClr val="898989"/>
              </a:solidFill>
            </a:endParaRPr>
          </a:p>
        </p:txBody>
      </p:sp>
    </p:spTree>
    <p:extLst>
      <p:ext uri="{BB962C8B-B14F-4D97-AF65-F5344CB8AC3E}">
        <p14:creationId xmlns:p14="http://schemas.microsoft.com/office/powerpoint/2010/main" val="4050904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r>
              <a:rPr lang="en-US" dirty="0" err="1" smtClean="0"/>
              <a:t>caCIS</a:t>
            </a:r>
            <a:r>
              <a:rPr lang="en-US" dirty="0" smtClean="0"/>
              <a:t> Integration Platform (cont’d)</a:t>
            </a:r>
            <a:endParaRPr lang="en-CA" dirty="0"/>
          </a:p>
        </p:txBody>
      </p:sp>
      <p:sp>
        <p:nvSpPr>
          <p:cNvPr id="3" name="Content Placeholder 2"/>
          <p:cNvSpPr>
            <a:spLocks noGrp="1"/>
          </p:cNvSpPr>
          <p:nvPr>
            <p:ph idx="1"/>
          </p:nvPr>
        </p:nvSpPr>
        <p:spPr/>
        <p:txBody>
          <a:bodyPr/>
          <a:lstStyle/>
          <a:p>
            <a:r>
              <a:rPr lang="en-US" sz="2400" dirty="0" smtClean="0">
                <a:latin typeface="Arial" charset="0"/>
              </a:rPr>
              <a:t>Uses XDS and NAV as system-to-system transfer mechanism</a:t>
            </a:r>
          </a:p>
          <a:p>
            <a:pPr lvl="1"/>
            <a:r>
              <a:rPr lang="en-US" sz="2000" dirty="0" smtClean="0">
                <a:latin typeface="Arial" charset="0"/>
              </a:rPr>
              <a:t>ATNA as security (dual-end authentication and TLS)</a:t>
            </a:r>
          </a:p>
          <a:p>
            <a:pPr lvl="1"/>
            <a:r>
              <a:rPr lang="en-US" sz="2000" dirty="0" smtClean="0">
                <a:latin typeface="Arial" charset="0"/>
              </a:rPr>
              <a:t>Canonical stored in encrypted XDS repository for retrieval at the convenience of receiving app and (in the future) for query</a:t>
            </a:r>
          </a:p>
          <a:p>
            <a:endParaRPr lang="en-US" sz="2400" dirty="0" smtClean="0">
              <a:latin typeface="Arial" charset="0"/>
            </a:endParaRPr>
          </a:p>
          <a:p>
            <a:r>
              <a:rPr lang="en-US" sz="2400" dirty="0" smtClean="0">
                <a:latin typeface="Arial" charset="0"/>
              </a:rPr>
              <a:t>Uses secure e-mail for system to provider/patient delivery</a:t>
            </a:r>
          </a:p>
          <a:p>
            <a:endParaRPr lang="en-US" sz="2400" dirty="0" smtClean="0">
              <a:latin typeface="Arial" charset="0"/>
            </a:endParaRPr>
          </a:p>
          <a:p>
            <a:r>
              <a:rPr lang="en-US" sz="2400" dirty="0" smtClean="0">
                <a:latin typeface="Arial" charset="0"/>
              </a:rPr>
              <a:t>Usable by any clinical application that configures a semantic adapter to support their native format</a:t>
            </a:r>
          </a:p>
          <a:p>
            <a:pPr lvl="1"/>
            <a:r>
              <a:rPr lang="en-US" sz="2000" dirty="0" smtClean="0">
                <a:latin typeface="Arial" charset="0"/>
              </a:rPr>
              <a:t>Transcend will be an implementation of this platform.</a:t>
            </a:r>
          </a:p>
          <a:p>
            <a:endParaRPr lang="en-CA" dirty="0"/>
          </a:p>
        </p:txBody>
      </p:sp>
      <p:sp>
        <p:nvSpPr>
          <p:cNvPr id="6" name="Slide Number Placeholder 3"/>
          <p:cNvSpPr>
            <a:spLocks noGrp="1"/>
          </p:cNvSpPr>
          <p:nvPr>
            <p:ph type="sldNum" sz="quarter" idx="10"/>
          </p:nvPr>
        </p:nvSpPr>
        <p:spPr>
          <a:xfrm>
            <a:off x="457200" y="6356350"/>
            <a:ext cx="2133600" cy="365125"/>
          </a:xfrm>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fld id="{122D27AE-3264-164F-ABA2-8719959E37A5}" type="slidenum">
              <a:rPr lang="en-CA">
                <a:solidFill>
                  <a:srgbClr val="898989"/>
                </a:solidFill>
              </a:rPr>
              <a:pPr eaLnBrk="1" hangingPunct="1"/>
              <a:t>7</a:t>
            </a:fld>
            <a:endParaRPr lang="en-CA">
              <a:solidFill>
                <a:srgbClr val="898989"/>
              </a:solidFill>
            </a:endParaRPr>
          </a:p>
        </p:txBody>
      </p:sp>
    </p:spTree>
    <p:extLst>
      <p:ext uri="{BB962C8B-B14F-4D97-AF65-F5344CB8AC3E}">
        <p14:creationId xmlns:p14="http://schemas.microsoft.com/office/powerpoint/2010/main" val="3860940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atin typeface="Arial" charset="0"/>
              </a:rPr>
              <a:t>High-level Design</a:t>
            </a:r>
            <a:endParaRPr lang="en-CA">
              <a:latin typeface="Arial" charset="0"/>
            </a:endParaRPr>
          </a:p>
        </p:txBody>
      </p:sp>
      <p:sp>
        <p:nvSpPr>
          <p:cNvPr id="4" name="Rounded Rectangle 3"/>
          <p:cNvSpPr>
            <a:spLocks noChangeArrowheads="1"/>
          </p:cNvSpPr>
          <p:nvPr/>
        </p:nvSpPr>
        <p:spPr bwMode="auto">
          <a:xfrm>
            <a:off x="838200" y="1219200"/>
            <a:ext cx="1752600" cy="817563"/>
          </a:xfrm>
          <a:prstGeom prst="roundRect">
            <a:avLst>
              <a:gd name="adj" fmla="val 16667"/>
            </a:avLst>
          </a:prstGeom>
          <a:gradFill rotWithShape="1">
            <a:gsLst>
              <a:gs pos="0">
                <a:srgbClr val="A8A8EA"/>
              </a:gs>
              <a:gs pos="35001">
                <a:srgbClr val="C3C3EF"/>
              </a:gs>
              <a:gs pos="100000">
                <a:srgbClr val="E8E8FA"/>
              </a:gs>
            </a:gsLst>
            <a:lin ang="16200000" scaled="1"/>
          </a:gradFill>
          <a:ln w="9525">
            <a:solidFill>
              <a:srgbClr val="2F2F98"/>
            </a:solidFill>
            <a:round/>
            <a:headEnd/>
            <a:tailEnd/>
          </a:ln>
          <a:effectLst>
            <a:outerShdw blurRad="63500" dist="20000" dir="5400000" rotWithShape="0">
              <a:srgbClr val="000000">
                <a:alpha val="37999"/>
              </a:srgbClr>
            </a:outerShdw>
          </a:effectLst>
        </p:spPr>
        <p:txBody>
          <a:bodyPr>
            <a:spAutoFit/>
          </a:bodyPr>
          <a:lstStyle/>
          <a:p>
            <a:pPr algn="ctr">
              <a:defRPr/>
            </a:pPr>
            <a:r>
              <a:rPr lang="en-US" dirty="0">
                <a:latin typeface="+mn-lt"/>
                <a:ea typeface="+mn-ea"/>
              </a:rPr>
              <a:t>Clinical App 1 </a:t>
            </a:r>
            <a:r>
              <a:rPr lang="en-US" sz="1200" dirty="0">
                <a:latin typeface="+mn-lt"/>
                <a:ea typeface="+mn-ea"/>
              </a:rPr>
              <a:t>(e.g. TRANSCEND Tolven)</a:t>
            </a:r>
            <a:endParaRPr lang="en-CA" dirty="0">
              <a:latin typeface="+mn-lt"/>
              <a:ea typeface="+mn-ea"/>
            </a:endParaRPr>
          </a:p>
        </p:txBody>
      </p:sp>
      <p:sp>
        <p:nvSpPr>
          <p:cNvPr id="6" name="Up-Down Arrow 5"/>
          <p:cNvSpPr>
            <a:spLocks noChangeArrowheads="1"/>
          </p:cNvSpPr>
          <p:nvPr/>
        </p:nvSpPr>
        <p:spPr bwMode="auto">
          <a:xfrm>
            <a:off x="522288" y="2286000"/>
            <a:ext cx="2438400" cy="2490788"/>
          </a:xfrm>
          <a:prstGeom prst="upDownArrow">
            <a:avLst>
              <a:gd name="adj1" fmla="val 55593"/>
              <a:gd name="adj2" fmla="val 32801"/>
            </a:avLst>
          </a:prstGeom>
          <a:gradFill rotWithShape="1">
            <a:gsLst>
              <a:gs pos="0">
                <a:srgbClr val="CFFFFF"/>
              </a:gs>
              <a:gs pos="35001">
                <a:srgbClr val="DDFEFF"/>
              </a:gs>
              <a:gs pos="100000">
                <a:srgbClr val="F0FFFF"/>
              </a:gs>
            </a:gsLst>
            <a:lin ang="16200000" scaled="1"/>
          </a:gradFill>
          <a:ln w="9525">
            <a:solidFill>
              <a:srgbClr val="B6DCDF"/>
            </a:solidFill>
            <a:miter lim="800000"/>
            <a:headEnd/>
            <a:tailEnd/>
          </a:ln>
          <a:effectLst>
            <a:outerShdw blurRad="63500" dist="20000" dir="5400000" rotWithShape="0">
              <a:srgbClr val="000000">
                <a:alpha val="37999"/>
              </a:srgbClr>
            </a:outerShdw>
          </a:effectLst>
        </p:spPr>
        <p:txBody>
          <a:bodyPr>
            <a:spAutoFit/>
          </a:bodyPr>
          <a:lstStyle/>
          <a:p>
            <a:pPr algn="ctr">
              <a:defRPr/>
            </a:pPr>
            <a:endParaRPr lang="en-US" dirty="0">
              <a:latin typeface="+mn-lt"/>
              <a:ea typeface="+mn-ea"/>
            </a:endParaRPr>
          </a:p>
          <a:p>
            <a:pPr algn="ctr">
              <a:defRPr/>
            </a:pPr>
            <a:r>
              <a:rPr lang="en-US" dirty="0">
                <a:latin typeface="+mn-lt"/>
                <a:ea typeface="+mn-ea"/>
              </a:rPr>
              <a:t>Semantic </a:t>
            </a:r>
          </a:p>
          <a:p>
            <a:pPr algn="ctr">
              <a:defRPr/>
            </a:pPr>
            <a:r>
              <a:rPr lang="en-US" dirty="0">
                <a:latin typeface="+mn-lt"/>
                <a:ea typeface="+mn-ea"/>
              </a:rPr>
              <a:t>Adapter</a:t>
            </a:r>
          </a:p>
          <a:p>
            <a:pPr algn="ctr">
              <a:defRPr/>
            </a:pPr>
            <a:endParaRPr lang="en-CA" dirty="0">
              <a:latin typeface="+mn-lt"/>
              <a:ea typeface="+mn-ea"/>
            </a:endParaRPr>
          </a:p>
        </p:txBody>
      </p:sp>
      <p:sp>
        <p:nvSpPr>
          <p:cNvPr id="7" name="Flowchart: Document 6"/>
          <p:cNvSpPr>
            <a:spLocks noChangeArrowheads="1"/>
          </p:cNvSpPr>
          <p:nvPr/>
        </p:nvSpPr>
        <p:spPr bwMode="auto">
          <a:xfrm>
            <a:off x="1046163" y="4330700"/>
            <a:ext cx="1336675" cy="735717"/>
          </a:xfrm>
          <a:prstGeom prst="flowChartDocument">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blurRad="63500" dist="20000" dir="5400000" rotWithShape="0">
              <a:srgbClr val="000000">
                <a:alpha val="37999"/>
              </a:srgbClr>
            </a:outerShdw>
          </a:effectLst>
        </p:spPr>
        <p:txBody>
          <a:bodyPr>
            <a:spAutoFit/>
          </a:bodyPr>
          <a:lstStyle/>
          <a:p>
            <a:pPr algn="ctr">
              <a:spcBef>
                <a:spcPts val="300"/>
              </a:spcBef>
              <a:defRPr/>
            </a:pPr>
            <a:r>
              <a:rPr lang="en-US" dirty="0">
                <a:latin typeface="+mn-lt"/>
                <a:ea typeface="+mn-ea"/>
              </a:rPr>
              <a:t>Canonical</a:t>
            </a:r>
          </a:p>
          <a:p>
            <a:pPr algn="ctr">
              <a:spcBef>
                <a:spcPts val="300"/>
              </a:spcBef>
              <a:defRPr/>
            </a:pPr>
            <a:r>
              <a:rPr lang="en-US" sz="1400" dirty="0" smtClean="0">
                <a:solidFill>
                  <a:schemeClr val="dk1"/>
                </a:solidFill>
                <a:latin typeface="+mn-lt"/>
                <a:ea typeface="+mn-ea"/>
              </a:rPr>
              <a:t> </a:t>
            </a:r>
            <a:endParaRPr lang="en-CA" sz="1400" dirty="0">
              <a:latin typeface="+mn-lt"/>
              <a:ea typeface="+mn-ea"/>
            </a:endParaRPr>
          </a:p>
        </p:txBody>
      </p:sp>
      <p:sp>
        <p:nvSpPr>
          <p:cNvPr id="8" name="Flowchart: Document 7"/>
          <p:cNvSpPr>
            <a:spLocks noChangeArrowheads="1"/>
          </p:cNvSpPr>
          <p:nvPr/>
        </p:nvSpPr>
        <p:spPr bwMode="auto">
          <a:xfrm>
            <a:off x="1073150" y="2132013"/>
            <a:ext cx="1336675" cy="744537"/>
          </a:xfrm>
          <a:prstGeom prst="flowChartDocument">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blurRad="63500" dist="20000" dir="5400000" rotWithShape="0">
              <a:srgbClr val="000000">
                <a:alpha val="37999"/>
              </a:srgbClr>
            </a:outerShdw>
          </a:effectLst>
        </p:spPr>
        <p:txBody>
          <a:bodyPr>
            <a:spAutoFit/>
          </a:bodyPr>
          <a:lstStyle/>
          <a:p>
            <a:pPr algn="ctr">
              <a:defRPr/>
            </a:pPr>
            <a:r>
              <a:rPr lang="en-US" dirty="0">
                <a:latin typeface="+mn-lt"/>
                <a:ea typeface="+mn-ea"/>
              </a:rPr>
              <a:t>Native</a:t>
            </a:r>
          </a:p>
          <a:p>
            <a:pPr algn="ctr">
              <a:defRPr/>
            </a:pPr>
            <a:r>
              <a:rPr lang="en-US" sz="1000" dirty="0">
                <a:latin typeface="+mn-lt"/>
                <a:ea typeface="+mn-ea"/>
              </a:rPr>
              <a:t>(e.g. TRIM)</a:t>
            </a:r>
          </a:p>
        </p:txBody>
      </p:sp>
      <p:sp>
        <p:nvSpPr>
          <p:cNvPr id="10" name="Rounded Rectangle 9"/>
          <p:cNvSpPr>
            <a:spLocks noChangeArrowheads="1"/>
          </p:cNvSpPr>
          <p:nvPr/>
        </p:nvSpPr>
        <p:spPr bwMode="auto">
          <a:xfrm>
            <a:off x="6781800" y="1219200"/>
            <a:ext cx="1752600" cy="714375"/>
          </a:xfrm>
          <a:prstGeom prst="roundRect">
            <a:avLst>
              <a:gd name="adj" fmla="val 16667"/>
            </a:avLst>
          </a:prstGeom>
          <a:gradFill rotWithShape="1">
            <a:gsLst>
              <a:gs pos="0">
                <a:srgbClr val="A8A8EA"/>
              </a:gs>
              <a:gs pos="35001">
                <a:srgbClr val="C3C3EF"/>
              </a:gs>
              <a:gs pos="100000">
                <a:srgbClr val="E8E8FA"/>
              </a:gs>
            </a:gsLst>
            <a:lin ang="16200000" scaled="1"/>
          </a:gradFill>
          <a:ln w="9525">
            <a:solidFill>
              <a:srgbClr val="2F2F98"/>
            </a:solidFill>
            <a:round/>
            <a:headEnd/>
            <a:tailEnd/>
          </a:ln>
          <a:effectLst>
            <a:outerShdw blurRad="63500" dist="20000" dir="5400000" rotWithShape="0">
              <a:srgbClr val="000000">
                <a:alpha val="37999"/>
              </a:srgbClr>
            </a:outerShdw>
          </a:effectLst>
        </p:spPr>
        <p:txBody>
          <a:bodyPr>
            <a:spAutoFit/>
          </a:bodyPr>
          <a:lstStyle/>
          <a:p>
            <a:pPr algn="ctr">
              <a:defRPr/>
            </a:pPr>
            <a:r>
              <a:rPr lang="en-US" dirty="0">
                <a:latin typeface="+mn-lt"/>
                <a:ea typeface="+mn-ea"/>
              </a:rPr>
              <a:t>Clinical App 2</a:t>
            </a:r>
          </a:p>
          <a:p>
            <a:pPr algn="ctr">
              <a:defRPr/>
            </a:pPr>
            <a:r>
              <a:rPr lang="en-US" sz="1200" dirty="0">
                <a:latin typeface="+mn-lt"/>
                <a:ea typeface="+mn-ea"/>
              </a:rPr>
              <a:t>(e.g. PCO Tolven)</a:t>
            </a:r>
            <a:endParaRPr lang="en-CA" dirty="0">
              <a:latin typeface="+mn-lt"/>
              <a:ea typeface="+mn-ea"/>
            </a:endParaRPr>
          </a:p>
        </p:txBody>
      </p:sp>
      <p:sp>
        <p:nvSpPr>
          <p:cNvPr id="11" name="Up-Down Arrow 10"/>
          <p:cNvSpPr>
            <a:spLocks noChangeArrowheads="1"/>
          </p:cNvSpPr>
          <p:nvPr/>
        </p:nvSpPr>
        <p:spPr bwMode="auto">
          <a:xfrm>
            <a:off x="6465888" y="2286000"/>
            <a:ext cx="2438400" cy="2490788"/>
          </a:xfrm>
          <a:prstGeom prst="upDownArrow">
            <a:avLst>
              <a:gd name="adj1" fmla="val 55593"/>
              <a:gd name="adj2" fmla="val 32801"/>
            </a:avLst>
          </a:prstGeom>
          <a:gradFill rotWithShape="1">
            <a:gsLst>
              <a:gs pos="0">
                <a:srgbClr val="CFFFFF"/>
              </a:gs>
              <a:gs pos="35001">
                <a:srgbClr val="DDFEFF"/>
              </a:gs>
              <a:gs pos="100000">
                <a:srgbClr val="F0FFFF"/>
              </a:gs>
            </a:gsLst>
            <a:lin ang="16200000" scaled="1"/>
          </a:gradFill>
          <a:ln w="9525">
            <a:solidFill>
              <a:srgbClr val="B6DCDF"/>
            </a:solidFill>
            <a:miter lim="800000"/>
            <a:headEnd/>
            <a:tailEnd/>
          </a:ln>
          <a:effectLst>
            <a:outerShdw blurRad="63500" dist="20000" dir="5400000" rotWithShape="0">
              <a:srgbClr val="000000">
                <a:alpha val="37999"/>
              </a:srgbClr>
            </a:outerShdw>
          </a:effectLst>
        </p:spPr>
        <p:txBody>
          <a:bodyPr>
            <a:spAutoFit/>
          </a:bodyPr>
          <a:lstStyle/>
          <a:p>
            <a:pPr algn="ctr">
              <a:defRPr/>
            </a:pPr>
            <a:endParaRPr lang="en-US" dirty="0">
              <a:latin typeface="+mn-lt"/>
              <a:ea typeface="+mn-ea"/>
            </a:endParaRPr>
          </a:p>
          <a:p>
            <a:pPr algn="ctr">
              <a:defRPr/>
            </a:pPr>
            <a:r>
              <a:rPr lang="en-US" dirty="0">
                <a:latin typeface="+mn-lt"/>
                <a:ea typeface="+mn-ea"/>
              </a:rPr>
              <a:t>Semantic </a:t>
            </a:r>
          </a:p>
          <a:p>
            <a:pPr algn="ctr">
              <a:defRPr/>
            </a:pPr>
            <a:r>
              <a:rPr lang="en-US" dirty="0">
                <a:latin typeface="+mn-lt"/>
                <a:ea typeface="+mn-ea"/>
              </a:rPr>
              <a:t>Adapter</a:t>
            </a:r>
          </a:p>
          <a:p>
            <a:pPr algn="ctr">
              <a:defRPr/>
            </a:pPr>
            <a:endParaRPr lang="en-CA" dirty="0">
              <a:latin typeface="+mn-lt"/>
              <a:ea typeface="+mn-ea"/>
            </a:endParaRPr>
          </a:p>
        </p:txBody>
      </p:sp>
      <p:sp>
        <p:nvSpPr>
          <p:cNvPr id="12" name="Flowchart: Document 11"/>
          <p:cNvSpPr>
            <a:spLocks noChangeArrowheads="1"/>
          </p:cNvSpPr>
          <p:nvPr/>
        </p:nvSpPr>
        <p:spPr bwMode="auto">
          <a:xfrm>
            <a:off x="6989763" y="4330700"/>
            <a:ext cx="1336675" cy="735717"/>
          </a:xfrm>
          <a:prstGeom prst="flowChartDocument">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blurRad="63500" dist="20000" dir="5400000" rotWithShape="0">
              <a:srgbClr val="000000">
                <a:alpha val="37999"/>
              </a:srgbClr>
            </a:outerShdw>
          </a:effectLst>
        </p:spPr>
        <p:txBody>
          <a:bodyPr>
            <a:spAutoFit/>
          </a:bodyPr>
          <a:lstStyle/>
          <a:p>
            <a:pPr algn="ctr">
              <a:spcBef>
                <a:spcPts val="300"/>
              </a:spcBef>
              <a:defRPr/>
            </a:pPr>
            <a:r>
              <a:rPr lang="en-US" dirty="0">
                <a:latin typeface="+mn-lt"/>
                <a:ea typeface="+mn-ea"/>
              </a:rPr>
              <a:t>Canonical</a:t>
            </a:r>
          </a:p>
          <a:p>
            <a:pPr algn="ctr">
              <a:spcBef>
                <a:spcPts val="300"/>
              </a:spcBef>
              <a:defRPr/>
            </a:pPr>
            <a:r>
              <a:rPr lang="en-US" sz="1400" dirty="0" smtClean="0">
                <a:solidFill>
                  <a:schemeClr val="dk1"/>
                </a:solidFill>
                <a:latin typeface="+mn-lt"/>
                <a:ea typeface="+mn-ea"/>
              </a:rPr>
              <a:t> </a:t>
            </a:r>
            <a:endParaRPr lang="en-CA" sz="1400" dirty="0">
              <a:latin typeface="+mn-lt"/>
              <a:ea typeface="+mn-ea"/>
            </a:endParaRPr>
          </a:p>
        </p:txBody>
      </p:sp>
      <p:sp>
        <p:nvSpPr>
          <p:cNvPr id="13" name="Flowchart: Document 12"/>
          <p:cNvSpPr>
            <a:spLocks noChangeArrowheads="1"/>
          </p:cNvSpPr>
          <p:nvPr/>
        </p:nvSpPr>
        <p:spPr bwMode="auto">
          <a:xfrm>
            <a:off x="7016750" y="2014538"/>
            <a:ext cx="1336675" cy="744537"/>
          </a:xfrm>
          <a:prstGeom prst="flowChartDocument">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blurRad="63500" dist="20000" dir="5400000" rotWithShape="0">
              <a:srgbClr val="000000">
                <a:alpha val="37999"/>
              </a:srgbClr>
            </a:outerShdw>
          </a:effectLst>
        </p:spPr>
        <p:txBody>
          <a:bodyPr>
            <a:spAutoFit/>
          </a:bodyPr>
          <a:lstStyle/>
          <a:p>
            <a:pPr algn="ctr">
              <a:defRPr/>
            </a:pPr>
            <a:r>
              <a:rPr lang="en-US" dirty="0">
                <a:latin typeface="+mn-lt"/>
                <a:ea typeface="+mn-ea"/>
              </a:rPr>
              <a:t>Native</a:t>
            </a:r>
          </a:p>
          <a:p>
            <a:pPr algn="ctr">
              <a:defRPr/>
            </a:pPr>
            <a:r>
              <a:rPr lang="en-US" sz="1000" dirty="0">
                <a:latin typeface="+mn-lt"/>
                <a:ea typeface="+mn-ea"/>
              </a:rPr>
              <a:t>(e.g. TRIM)</a:t>
            </a:r>
          </a:p>
        </p:txBody>
      </p:sp>
      <p:sp>
        <p:nvSpPr>
          <p:cNvPr id="15" name="Flowchart: Multidocument 14"/>
          <p:cNvSpPr>
            <a:spLocks noChangeArrowheads="1"/>
          </p:cNvSpPr>
          <p:nvPr/>
        </p:nvSpPr>
        <p:spPr bwMode="auto">
          <a:xfrm>
            <a:off x="3429000" y="5499100"/>
            <a:ext cx="1676400" cy="808851"/>
          </a:xfrm>
          <a:prstGeom prst="flowChartMultidocument">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blurRad="63500" dist="20000" dir="5400000" rotWithShape="0">
              <a:srgbClr val="000000">
                <a:alpha val="37999"/>
              </a:srgbClr>
            </a:outerShdw>
          </a:effectLst>
        </p:spPr>
        <p:txBody>
          <a:bodyPr>
            <a:spAutoFit/>
          </a:bodyPr>
          <a:lstStyle/>
          <a:p>
            <a:pPr>
              <a:defRPr/>
            </a:pPr>
            <a:r>
              <a:rPr lang="en-US" sz="1200" dirty="0">
                <a:latin typeface="+mn-lt"/>
                <a:ea typeface="+mn-ea"/>
              </a:rPr>
              <a:t>CCD, v2,</a:t>
            </a:r>
          </a:p>
          <a:p>
            <a:pPr>
              <a:defRPr/>
            </a:pPr>
            <a:r>
              <a:rPr lang="en-US" sz="1200" dirty="0" smtClean="0">
                <a:solidFill>
                  <a:schemeClr val="dk1"/>
                </a:solidFill>
                <a:latin typeface="+mn-lt"/>
                <a:ea typeface="+mn-ea"/>
              </a:rPr>
              <a:t>RIM ITS </a:t>
            </a:r>
            <a:r>
              <a:rPr lang="en-US" sz="1200" dirty="0">
                <a:solidFill>
                  <a:schemeClr val="dk1"/>
                </a:solidFill>
                <a:latin typeface="+mn-lt"/>
                <a:ea typeface="+mn-ea"/>
              </a:rPr>
              <a:t>XML,</a:t>
            </a:r>
          </a:p>
          <a:p>
            <a:pPr>
              <a:defRPr/>
            </a:pPr>
            <a:r>
              <a:rPr lang="en-US" sz="1200" dirty="0">
                <a:latin typeface="+mn-lt"/>
                <a:ea typeface="+mn-ea"/>
              </a:rPr>
              <a:t>etc.</a:t>
            </a:r>
            <a:endParaRPr lang="en-CA" sz="1200" dirty="0">
              <a:latin typeface="+mn-lt"/>
              <a:ea typeface="+mn-ea"/>
            </a:endParaRPr>
          </a:p>
        </p:txBody>
      </p:sp>
      <p:cxnSp>
        <p:nvCxnSpPr>
          <p:cNvPr id="7180" name="Elbow Connector 16"/>
          <p:cNvCxnSpPr>
            <a:cxnSpLocks noChangeShapeType="1"/>
          </p:cNvCxnSpPr>
          <p:nvPr/>
        </p:nvCxnSpPr>
        <p:spPr bwMode="auto">
          <a:xfrm flipV="1">
            <a:off x="2617788" y="5389563"/>
            <a:ext cx="4200525" cy="0"/>
          </a:xfrm>
          <a:prstGeom prst="bentConnector3">
            <a:avLst>
              <a:gd name="adj1" fmla="val 50000"/>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7181" name="TextBox 20"/>
          <p:cNvSpPr txBox="1">
            <a:spLocks noChangeArrowheads="1"/>
          </p:cNvSpPr>
          <p:nvPr/>
        </p:nvSpPr>
        <p:spPr bwMode="auto">
          <a:xfrm>
            <a:off x="4610100" y="4779963"/>
            <a:ext cx="18557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r>
              <a:rPr lang="en-US" sz="1400" dirty="0"/>
              <a:t>XDS /</a:t>
            </a:r>
          </a:p>
          <a:p>
            <a:pPr eaLnBrk="1" hangingPunct="1"/>
            <a:r>
              <a:rPr lang="en-US" sz="1400" dirty="0" smtClean="0"/>
              <a:t>NAV over ATNA</a:t>
            </a:r>
            <a:endParaRPr lang="en-CA" sz="1400" dirty="0"/>
          </a:p>
        </p:txBody>
      </p:sp>
      <p:sp>
        <p:nvSpPr>
          <p:cNvPr id="25" name="Slide Number Placeholder 24"/>
          <p:cNvSpPr>
            <a:spLocks noGrp="1"/>
          </p:cNvSpPr>
          <p:nvPr>
            <p:ph type="sldNum" sz="quarter" idx="10"/>
          </p:nvPr>
        </p:nvSpPr>
        <p:spPr>
          <a:xfrm>
            <a:off x="457200" y="6280150"/>
            <a:ext cx="2133600" cy="365125"/>
          </a:xfrm>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fld id="{E894F00F-2A3B-5243-A8C9-433AA17C2A0C}" type="slidenum">
              <a:rPr lang="en-CA">
                <a:solidFill>
                  <a:srgbClr val="898989"/>
                </a:solidFill>
              </a:rPr>
              <a:pPr eaLnBrk="1" hangingPunct="1"/>
              <a:t>8</a:t>
            </a:fld>
            <a:endParaRPr lang="en-CA">
              <a:solidFill>
                <a:srgbClr val="898989"/>
              </a:solidFill>
            </a:endParaRPr>
          </a:p>
        </p:txBody>
      </p:sp>
      <p:sp>
        <p:nvSpPr>
          <p:cNvPr id="2" name="Cloud 1"/>
          <p:cNvSpPr/>
          <p:nvPr/>
        </p:nvSpPr>
        <p:spPr bwMode="auto">
          <a:xfrm>
            <a:off x="3657600" y="1536700"/>
            <a:ext cx="1905000" cy="1264980"/>
          </a:xfrm>
          <a:prstGeom prst="cloud">
            <a:avLst/>
          </a:prstGeom>
          <a:noFill/>
          <a:ln w="9525" cap="flat" cmpd="sng" algn="ctr">
            <a:solidFill>
              <a:schemeClr val="tx1"/>
            </a:solidFill>
            <a:prstDash val="solid"/>
            <a:round/>
            <a:headEnd type="none" w="med" len="med"/>
            <a:tailEnd type="none" w="med" len="med"/>
          </a:ln>
          <a:effectLst/>
        </p:spPr>
        <p:txBody>
          <a:bodyPr>
            <a:spAutoFit/>
          </a:bodyPr>
          <a:lstStyle/>
          <a:p>
            <a:pPr>
              <a:defRPr/>
            </a:pPr>
            <a:r>
              <a:rPr lang="en-US" dirty="0">
                <a:latin typeface="Arial" pitchFamily="34" charset="0"/>
                <a:ea typeface="+mn-ea"/>
              </a:rPr>
              <a:t>Other</a:t>
            </a:r>
          </a:p>
          <a:p>
            <a:pPr>
              <a:defRPr/>
            </a:pPr>
            <a:r>
              <a:rPr lang="en-US" dirty="0" smtClean="0">
                <a:latin typeface="Arial" pitchFamily="34" charset="0"/>
                <a:ea typeface="+mn-ea"/>
              </a:rPr>
              <a:t>Systems &amp; People</a:t>
            </a:r>
            <a:endParaRPr lang="en-CA" dirty="0">
              <a:latin typeface="Arial" pitchFamily="34" charset="0"/>
              <a:ea typeface="+mn-ea"/>
            </a:endParaRPr>
          </a:p>
        </p:txBody>
      </p:sp>
      <p:sp>
        <p:nvSpPr>
          <p:cNvPr id="3" name="Flowchart: Magnetic Disk 2"/>
          <p:cNvSpPr>
            <a:spLocks noChangeArrowheads="1"/>
          </p:cNvSpPr>
          <p:nvPr/>
        </p:nvSpPr>
        <p:spPr bwMode="auto">
          <a:xfrm>
            <a:off x="381000" y="5667375"/>
            <a:ext cx="533400" cy="733425"/>
          </a:xfrm>
          <a:prstGeom prst="flowChartMagneticDisk">
            <a:avLst/>
          </a:prstGeom>
          <a:gradFill rotWithShape="1">
            <a:gsLst>
              <a:gs pos="0">
                <a:srgbClr val="CFFFFF"/>
              </a:gs>
              <a:gs pos="35001">
                <a:srgbClr val="DDFEFF"/>
              </a:gs>
              <a:gs pos="100000">
                <a:srgbClr val="F0FFFF"/>
              </a:gs>
            </a:gsLst>
            <a:lin ang="16200000" scaled="1"/>
          </a:gradFill>
          <a:ln w="9525">
            <a:solidFill>
              <a:srgbClr val="B6DCDF"/>
            </a:solidFill>
            <a:round/>
            <a:headEnd/>
            <a:tailEnd/>
          </a:ln>
          <a:effectLst>
            <a:outerShdw blurRad="63500" dist="20000" dir="5400000" rotWithShape="0">
              <a:srgbClr val="000000">
                <a:alpha val="37999"/>
              </a:srgbClr>
            </a:outerShdw>
          </a:effectLst>
        </p:spPr>
        <p:txBody>
          <a:bodyPr>
            <a:spAutoFit/>
          </a:bodyPr>
          <a:lstStyle/>
          <a:p>
            <a:pPr>
              <a:defRPr/>
            </a:pPr>
            <a:r>
              <a:rPr lang="en-US" sz="1200" dirty="0">
                <a:latin typeface="+mn-lt"/>
                <a:ea typeface="+mn-ea"/>
              </a:rPr>
              <a:t>XDS</a:t>
            </a:r>
            <a:endParaRPr lang="en-CA" sz="1200" dirty="0">
              <a:solidFill>
                <a:schemeClr val="dk1"/>
              </a:solidFill>
              <a:latin typeface="+mn-lt"/>
              <a:ea typeface="+mn-ea"/>
            </a:endParaRPr>
          </a:p>
          <a:p>
            <a:pPr>
              <a:defRPr/>
            </a:pPr>
            <a:endParaRPr lang="en-US" sz="400" dirty="0">
              <a:latin typeface="+mn-lt"/>
              <a:ea typeface="+mn-ea"/>
            </a:endParaRPr>
          </a:p>
        </p:txBody>
      </p:sp>
      <p:sp>
        <p:nvSpPr>
          <p:cNvPr id="9" name="Rounded Rectangle 8"/>
          <p:cNvSpPr>
            <a:spLocks noChangeArrowheads="1"/>
          </p:cNvSpPr>
          <p:nvPr/>
        </p:nvSpPr>
        <p:spPr bwMode="auto">
          <a:xfrm>
            <a:off x="865188" y="5102225"/>
            <a:ext cx="1752600" cy="1147763"/>
          </a:xfrm>
          <a:prstGeom prst="roundRect">
            <a:avLst>
              <a:gd name="adj" fmla="val 16667"/>
            </a:avLst>
          </a:prstGeom>
          <a:gradFill rotWithShape="1">
            <a:gsLst>
              <a:gs pos="0">
                <a:srgbClr val="A8A8EA"/>
              </a:gs>
              <a:gs pos="35001">
                <a:srgbClr val="C3C3EF"/>
              </a:gs>
              <a:gs pos="100000">
                <a:srgbClr val="E8E8FA"/>
              </a:gs>
            </a:gsLst>
            <a:lin ang="16200000" scaled="1"/>
          </a:gradFill>
          <a:ln w="9525">
            <a:solidFill>
              <a:srgbClr val="2F2F98"/>
            </a:solidFill>
            <a:round/>
            <a:headEnd/>
            <a:tailEnd/>
          </a:ln>
          <a:effectLst>
            <a:outerShdw blurRad="63500" dist="20000" dir="5400000" rotWithShape="0">
              <a:srgbClr val="000000">
                <a:alpha val="37999"/>
              </a:srgbClr>
            </a:outerShdw>
          </a:effectLst>
        </p:spPr>
        <p:txBody>
          <a:bodyPr>
            <a:spAutoFit/>
          </a:bodyPr>
          <a:lstStyle/>
          <a:p>
            <a:pPr algn="ctr">
              <a:spcBef>
                <a:spcPts val="0"/>
              </a:spcBef>
              <a:defRPr/>
            </a:pPr>
            <a:endParaRPr lang="en-US" sz="300" dirty="0">
              <a:latin typeface="+mn-lt"/>
              <a:ea typeface="+mn-ea"/>
            </a:endParaRPr>
          </a:p>
          <a:p>
            <a:pPr algn="ctr">
              <a:defRPr/>
            </a:pPr>
            <a:r>
              <a:rPr lang="en-US" dirty="0">
                <a:latin typeface="+mn-lt"/>
                <a:ea typeface="+mn-ea"/>
              </a:rPr>
              <a:t>Integration Platform</a:t>
            </a:r>
          </a:p>
          <a:p>
            <a:pPr algn="ctr">
              <a:defRPr/>
            </a:pPr>
            <a:endParaRPr lang="en-CA" sz="900" dirty="0">
              <a:latin typeface="+mn-lt"/>
              <a:ea typeface="+mn-ea"/>
            </a:endParaRPr>
          </a:p>
        </p:txBody>
      </p:sp>
      <p:sp>
        <p:nvSpPr>
          <p:cNvPr id="20" name="Flowchart: Magnetic Disk 19"/>
          <p:cNvSpPr>
            <a:spLocks noChangeArrowheads="1"/>
          </p:cNvSpPr>
          <p:nvPr/>
        </p:nvSpPr>
        <p:spPr bwMode="auto">
          <a:xfrm>
            <a:off x="6324600" y="5715000"/>
            <a:ext cx="533400" cy="733425"/>
          </a:xfrm>
          <a:prstGeom prst="flowChartMagneticDisk">
            <a:avLst/>
          </a:prstGeom>
          <a:gradFill rotWithShape="1">
            <a:gsLst>
              <a:gs pos="0">
                <a:srgbClr val="CFFFFF"/>
              </a:gs>
              <a:gs pos="35001">
                <a:srgbClr val="DDFEFF"/>
              </a:gs>
              <a:gs pos="100000">
                <a:srgbClr val="F0FFFF"/>
              </a:gs>
            </a:gsLst>
            <a:lin ang="16200000" scaled="1"/>
          </a:gradFill>
          <a:ln w="9525">
            <a:solidFill>
              <a:srgbClr val="B6DCDF"/>
            </a:solidFill>
            <a:round/>
            <a:headEnd/>
            <a:tailEnd/>
          </a:ln>
          <a:effectLst>
            <a:outerShdw blurRad="63500" dist="20000" dir="5400000" rotWithShape="0">
              <a:srgbClr val="000000">
                <a:alpha val="37999"/>
              </a:srgbClr>
            </a:outerShdw>
          </a:effectLst>
        </p:spPr>
        <p:txBody>
          <a:bodyPr>
            <a:spAutoFit/>
          </a:bodyPr>
          <a:lstStyle/>
          <a:p>
            <a:pPr>
              <a:defRPr/>
            </a:pPr>
            <a:r>
              <a:rPr lang="en-US" sz="1200" dirty="0">
                <a:latin typeface="+mn-lt"/>
                <a:ea typeface="+mn-ea"/>
              </a:rPr>
              <a:t>XDS</a:t>
            </a:r>
            <a:endParaRPr lang="en-CA" sz="1200" dirty="0">
              <a:solidFill>
                <a:schemeClr val="dk1"/>
              </a:solidFill>
              <a:latin typeface="+mn-lt"/>
              <a:ea typeface="+mn-ea"/>
            </a:endParaRPr>
          </a:p>
          <a:p>
            <a:pPr>
              <a:defRPr/>
            </a:pPr>
            <a:endParaRPr lang="en-US" sz="400" dirty="0">
              <a:latin typeface="+mn-lt"/>
              <a:ea typeface="+mn-ea"/>
            </a:endParaRPr>
          </a:p>
        </p:txBody>
      </p:sp>
      <p:sp>
        <p:nvSpPr>
          <p:cNvPr id="14" name="Rounded Rectangle 13"/>
          <p:cNvSpPr>
            <a:spLocks noChangeArrowheads="1"/>
          </p:cNvSpPr>
          <p:nvPr/>
        </p:nvSpPr>
        <p:spPr bwMode="auto">
          <a:xfrm>
            <a:off x="6808788" y="5095875"/>
            <a:ext cx="1752600" cy="1160463"/>
          </a:xfrm>
          <a:prstGeom prst="roundRect">
            <a:avLst>
              <a:gd name="adj" fmla="val 16667"/>
            </a:avLst>
          </a:prstGeom>
          <a:gradFill rotWithShape="1">
            <a:gsLst>
              <a:gs pos="0">
                <a:srgbClr val="A8A8EA"/>
              </a:gs>
              <a:gs pos="35001">
                <a:srgbClr val="C3C3EF"/>
              </a:gs>
              <a:gs pos="100000">
                <a:srgbClr val="E8E8FA"/>
              </a:gs>
            </a:gsLst>
            <a:lin ang="16200000" scaled="1"/>
          </a:gradFill>
          <a:ln w="9525">
            <a:solidFill>
              <a:srgbClr val="2F2F98"/>
            </a:solidFill>
            <a:round/>
            <a:headEnd/>
            <a:tailEnd/>
          </a:ln>
          <a:effectLst>
            <a:outerShdw blurRad="63500" dist="20000" dir="5400000" rotWithShape="0">
              <a:srgbClr val="000000">
                <a:alpha val="37999"/>
              </a:srgbClr>
            </a:outerShdw>
          </a:effectLst>
        </p:spPr>
        <p:txBody>
          <a:bodyPr>
            <a:spAutoFit/>
          </a:bodyPr>
          <a:lstStyle/>
          <a:p>
            <a:pPr algn="ctr">
              <a:spcBef>
                <a:spcPts val="0"/>
              </a:spcBef>
              <a:defRPr/>
            </a:pPr>
            <a:endParaRPr lang="en-US" sz="300" dirty="0">
              <a:latin typeface="+mn-lt"/>
              <a:ea typeface="+mn-ea"/>
            </a:endParaRPr>
          </a:p>
          <a:p>
            <a:pPr algn="ctr">
              <a:defRPr/>
            </a:pPr>
            <a:r>
              <a:rPr lang="en-US" dirty="0">
                <a:latin typeface="+mn-lt"/>
                <a:ea typeface="+mn-ea"/>
              </a:rPr>
              <a:t>Integration Platform</a:t>
            </a:r>
          </a:p>
          <a:p>
            <a:pPr algn="ctr">
              <a:defRPr/>
            </a:pPr>
            <a:endParaRPr lang="en-CA" sz="900" dirty="0">
              <a:latin typeface="+mn-lt"/>
              <a:ea typeface="+mn-ea"/>
            </a:endParaRPr>
          </a:p>
        </p:txBody>
      </p:sp>
      <p:cxnSp>
        <p:nvCxnSpPr>
          <p:cNvPr id="7188" name="Elbow Connector 32"/>
          <p:cNvCxnSpPr>
            <a:cxnSpLocks noChangeShapeType="1"/>
            <a:endCxn id="2" idx="1"/>
          </p:cNvCxnSpPr>
          <p:nvPr/>
        </p:nvCxnSpPr>
        <p:spPr bwMode="auto">
          <a:xfrm rot="16200000" flipV="1">
            <a:off x="4414829" y="2995604"/>
            <a:ext cx="2589230" cy="2198688"/>
          </a:xfrm>
          <a:prstGeom prst="bentConnector3">
            <a:avLst>
              <a:gd name="adj1" fmla="val 205"/>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 name="Straight Arrow Connector 40"/>
          <p:cNvCxnSpPr/>
          <p:nvPr/>
        </p:nvCxnSpPr>
        <p:spPr bwMode="auto">
          <a:xfrm flipV="1">
            <a:off x="2590800" y="2590800"/>
            <a:ext cx="1447800" cy="2568575"/>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48" name="Straight Arrow Connector 47"/>
          <p:cNvCxnSpPr/>
          <p:nvPr/>
        </p:nvCxnSpPr>
        <p:spPr bwMode="auto">
          <a:xfrm flipH="1" flipV="1">
            <a:off x="5181600" y="2505075"/>
            <a:ext cx="1676400" cy="2654300"/>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7191" name="TextBox 20"/>
          <p:cNvSpPr txBox="1">
            <a:spLocks noChangeArrowheads="1"/>
          </p:cNvSpPr>
          <p:nvPr/>
        </p:nvSpPr>
        <p:spPr bwMode="auto">
          <a:xfrm rot="-3600000">
            <a:off x="2820988" y="3721100"/>
            <a:ext cx="1323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r>
              <a:rPr lang="en-US" sz="1400"/>
              <a:t>Secure e-mail</a:t>
            </a:r>
            <a:endParaRPr lang="en-CA" sz="1400"/>
          </a:p>
        </p:txBody>
      </p:sp>
      <p:sp>
        <p:nvSpPr>
          <p:cNvPr id="7192" name="TextBox 20"/>
          <p:cNvSpPr txBox="1">
            <a:spLocks noChangeArrowheads="1"/>
          </p:cNvSpPr>
          <p:nvPr/>
        </p:nvSpPr>
        <p:spPr bwMode="auto">
          <a:xfrm rot="3600000">
            <a:off x="5104606" y="3621882"/>
            <a:ext cx="13239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r>
              <a:rPr lang="en-US" sz="1400"/>
              <a:t>Secure e-mail</a:t>
            </a:r>
            <a:endParaRPr lang="en-CA" sz="1400"/>
          </a:p>
        </p:txBody>
      </p:sp>
    </p:spTree>
    <p:extLst>
      <p:ext uri="{BB962C8B-B14F-4D97-AF65-F5344CB8AC3E}">
        <p14:creationId xmlns:p14="http://schemas.microsoft.com/office/powerpoint/2010/main" val="367640187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1"/>
          <p:cNvSpPr>
            <a:spLocks noGrp="1"/>
          </p:cNvSpPr>
          <p:nvPr>
            <p:ph idx="1"/>
          </p:nvPr>
        </p:nvSpPr>
        <p:spPr>
          <a:xfrm>
            <a:off x="304800" y="1295400"/>
            <a:ext cx="8458200" cy="4953000"/>
          </a:xfrm>
        </p:spPr>
        <p:txBody>
          <a:bodyPr/>
          <a:lstStyle/>
          <a:p>
            <a:r>
              <a:rPr lang="en-US" sz="1800" dirty="0">
                <a:latin typeface="Arial" charset="0"/>
              </a:rPr>
              <a:t>Ensure data can be exchanged between two systems in a secure manner</a:t>
            </a:r>
          </a:p>
          <a:p>
            <a:pPr lvl="1"/>
            <a:r>
              <a:rPr lang="en-US" sz="1600" dirty="0">
                <a:latin typeface="Arial" charset="0"/>
              </a:rPr>
              <a:t>encrypted, non-changeable, with verified identify of sender &amp; receiver</a:t>
            </a:r>
          </a:p>
          <a:p>
            <a:endParaRPr lang="en-US" sz="1800" dirty="0">
              <a:latin typeface="Arial" charset="0"/>
            </a:endParaRPr>
          </a:p>
          <a:p>
            <a:r>
              <a:rPr lang="en-US" sz="1800" dirty="0">
                <a:latin typeface="Arial" charset="0"/>
              </a:rPr>
              <a:t>Ensure data can be passed from a system to a specific user or patient in a secure manner</a:t>
            </a:r>
          </a:p>
          <a:p>
            <a:pPr lvl="1"/>
            <a:r>
              <a:rPr lang="en-US" sz="1600" dirty="0">
                <a:latin typeface="Arial" charset="0"/>
              </a:rPr>
              <a:t>encrypted, non-changeable, with verified identify of sender &amp; receiver</a:t>
            </a:r>
          </a:p>
          <a:p>
            <a:endParaRPr lang="en-US" sz="1800" dirty="0">
              <a:latin typeface="Arial" charset="0"/>
            </a:endParaRPr>
          </a:p>
          <a:p>
            <a:r>
              <a:rPr lang="en-US" sz="1800" dirty="0">
                <a:latin typeface="Arial" charset="0"/>
              </a:rPr>
              <a:t>Ensure that users and systems are authenticated and authorized prior to initiating the transfer or retrieval of data</a:t>
            </a:r>
          </a:p>
          <a:p>
            <a:pPr lvl="1"/>
            <a:r>
              <a:rPr lang="en-US" sz="1600" dirty="0">
                <a:latin typeface="Arial" charset="0"/>
              </a:rPr>
              <a:t>For PCO, this will extend to having privileges to view or update patient data as well</a:t>
            </a:r>
          </a:p>
          <a:p>
            <a:endParaRPr lang="en-US" sz="1800" dirty="0">
              <a:latin typeface="Arial" charset="0"/>
            </a:endParaRPr>
          </a:p>
          <a:p>
            <a:r>
              <a:rPr lang="en-US" sz="1800" dirty="0">
                <a:latin typeface="Arial" charset="0"/>
              </a:rPr>
              <a:t>Ensure that data is encrypted when stored</a:t>
            </a:r>
          </a:p>
          <a:p>
            <a:endParaRPr lang="en-US" sz="1800" dirty="0">
              <a:latin typeface="Arial" charset="0"/>
            </a:endParaRPr>
          </a:p>
          <a:p>
            <a:r>
              <a:rPr lang="en-US" sz="1800" dirty="0">
                <a:latin typeface="Arial" charset="0"/>
              </a:rPr>
              <a:t>All data exchanges must be logged</a:t>
            </a:r>
          </a:p>
        </p:txBody>
      </p:sp>
      <p:sp>
        <p:nvSpPr>
          <p:cNvPr id="9219" name="Title 2"/>
          <p:cNvSpPr>
            <a:spLocks noGrp="1"/>
          </p:cNvSpPr>
          <p:nvPr>
            <p:ph type="title"/>
          </p:nvPr>
        </p:nvSpPr>
        <p:spPr/>
        <p:txBody>
          <a:bodyPr/>
          <a:lstStyle/>
          <a:p>
            <a:r>
              <a:rPr lang="en-CA">
                <a:latin typeface="Arial" charset="0"/>
              </a:rPr>
              <a:t>Security Requirements</a:t>
            </a:r>
          </a:p>
        </p:txBody>
      </p:sp>
      <p:sp>
        <p:nvSpPr>
          <p:cNvPr id="4" name="Slide Number Placeholder 3"/>
          <p:cNvSpPr>
            <a:spLocks noGrp="1"/>
          </p:cNvSpPr>
          <p:nvPr>
            <p:ph type="sldNum" sz="quarter" idx="10"/>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50000"/>
              </a:spcBef>
              <a:spcAft>
                <a:spcPct val="0"/>
              </a:spcAft>
              <a:defRPr>
                <a:solidFill>
                  <a:schemeClr val="tx1"/>
                </a:solidFill>
                <a:latin typeface="Arial" charset="0"/>
                <a:ea typeface="ＭＳ Ｐゴシック" charset="0"/>
              </a:defRPr>
            </a:lvl6pPr>
            <a:lvl7pPr marL="2971800" indent="-228600" eaLnBrk="0" fontAlgn="base" hangingPunct="0">
              <a:spcBef>
                <a:spcPct val="50000"/>
              </a:spcBef>
              <a:spcAft>
                <a:spcPct val="0"/>
              </a:spcAft>
              <a:defRPr>
                <a:solidFill>
                  <a:schemeClr val="tx1"/>
                </a:solidFill>
                <a:latin typeface="Arial" charset="0"/>
                <a:ea typeface="ＭＳ Ｐゴシック" charset="0"/>
              </a:defRPr>
            </a:lvl7pPr>
            <a:lvl8pPr marL="3429000" indent="-228600" eaLnBrk="0" fontAlgn="base" hangingPunct="0">
              <a:spcBef>
                <a:spcPct val="50000"/>
              </a:spcBef>
              <a:spcAft>
                <a:spcPct val="0"/>
              </a:spcAft>
              <a:defRPr>
                <a:solidFill>
                  <a:schemeClr val="tx1"/>
                </a:solidFill>
                <a:latin typeface="Arial" charset="0"/>
                <a:ea typeface="ＭＳ Ｐゴシック" charset="0"/>
              </a:defRPr>
            </a:lvl8pPr>
            <a:lvl9pPr marL="3886200" indent="-228600" eaLnBrk="0" fontAlgn="base" hangingPunct="0">
              <a:spcBef>
                <a:spcPct val="50000"/>
              </a:spcBef>
              <a:spcAft>
                <a:spcPct val="0"/>
              </a:spcAft>
              <a:defRPr>
                <a:solidFill>
                  <a:schemeClr val="tx1"/>
                </a:solidFill>
                <a:latin typeface="Arial" charset="0"/>
                <a:ea typeface="ＭＳ Ｐゴシック" charset="0"/>
              </a:defRPr>
            </a:lvl9pPr>
          </a:lstStyle>
          <a:p>
            <a:pPr eaLnBrk="1" hangingPunct="1"/>
            <a:fld id="{A776A53C-24F3-DF4D-8F0B-BEE59D6AE6CF}" type="slidenum">
              <a:rPr lang="en-CA">
                <a:solidFill>
                  <a:srgbClr val="898989"/>
                </a:solidFill>
              </a:rPr>
              <a:pPr eaLnBrk="1" hangingPunct="1"/>
              <a:t>9</a:t>
            </a:fld>
            <a:endParaRPr lang="en-CA">
              <a:solidFill>
                <a:srgbClr val="898989"/>
              </a:solidFill>
            </a:endParaRPr>
          </a:p>
        </p:txBody>
      </p:sp>
    </p:spTree>
    <p:extLst>
      <p:ext uri="{BB962C8B-B14F-4D97-AF65-F5344CB8AC3E}">
        <p14:creationId xmlns:p14="http://schemas.microsoft.com/office/powerpoint/2010/main" val="2001015123"/>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24777</TotalTime>
  <Words>2016</Words>
  <Application>Microsoft Macintosh PowerPoint</Application>
  <PresentationFormat>On-screen Show (4:3)</PresentationFormat>
  <Paragraphs>247</Paragraphs>
  <Slides>24</Slides>
  <Notes>10</Notes>
  <HiddenSlides>4</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1_Custom Design</vt:lpstr>
      <vt:lpstr>caBIG® Clinical   Information Suite Revised Solution  Presentation  Rockville MD Thursday May 5, 2011  Where: 2115 E Jefferson, Suite 5001 and Tcon 800-366-7242  Part code: 6801959   </vt:lpstr>
      <vt:lpstr>Agenda</vt:lpstr>
      <vt:lpstr>Recommended Solution</vt:lpstr>
      <vt:lpstr>Key Functional Requirements</vt:lpstr>
      <vt:lpstr>Solution: PCO application</vt:lpstr>
      <vt:lpstr>Solution: caCIS Integration Platform</vt:lpstr>
      <vt:lpstr>Solution: caCIS Integration Platform (cont’d)</vt:lpstr>
      <vt:lpstr>High-level Design</vt:lpstr>
      <vt:lpstr>Security Requirements</vt:lpstr>
      <vt:lpstr>Security solution – Authentication &amp; authorization</vt:lpstr>
      <vt:lpstr>Security solution - Transmission</vt:lpstr>
      <vt:lpstr>Security solution -  caGrid Review</vt:lpstr>
      <vt:lpstr>Solution Benefits</vt:lpstr>
      <vt:lpstr>Project Assumptions, Risks and Constraints</vt:lpstr>
      <vt:lpstr>Assumptions</vt:lpstr>
      <vt:lpstr>Assumptions (Cont.)</vt:lpstr>
      <vt:lpstr>Excluded Functionality</vt:lpstr>
      <vt:lpstr>Risks</vt:lpstr>
      <vt:lpstr>Dependencies</vt:lpstr>
      <vt:lpstr>Conclusion</vt:lpstr>
      <vt:lpstr>BackUps </vt:lpstr>
      <vt:lpstr>Architecture</vt:lpstr>
      <vt:lpstr>Deployment Architecture</vt:lpstr>
      <vt:lpstr>Milestones Supporting Project</vt:lpstr>
    </vt:vector>
  </TitlesOfParts>
  <Company>BLC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NCI caEHR Governance Meeting</dc:title>
  <dc:creator>khurley &amp; mkoehn</dc:creator>
  <cp:lastModifiedBy>Kevin Hurley</cp:lastModifiedBy>
  <cp:revision>1873</cp:revision>
  <dcterms:created xsi:type="dcterms:W3CDTF">2009-08-27T00:46:02Z</dcterms:created>
  <dcterms:modified xsi:type="dcterms:W3CDTF">2011-05-05T16:20:08Z</dcterms:modified>
</cp:coreProperties>
</file>