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650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77933C"/>
    <a:srgbClr val="E46C0A"/>
    <a:srgbClr val="00E668"/>
    <a:srgbClr val="DC690A"/>
    <a:srgbClr val="0000FF"/>
    <a:srgbClr val="FAFCAE"/>
    <a:srgbClr val="DDE208"/>
    <a:srgbClr val="99CCFF"/>
    <a:srgbClr val="CCECFF"/>
    <a:srgbClr val="F1F8F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3" autoAdjust="0"/>
    <p:restoredTop sz="97700" autoAdjust="0"/>
  </p:normalViewPr>
  <p:slideViewPr>
    <p:cSldViewPr snapToGrid="0">
      <p:cViewPr>
        <p:scale>
          <a:sx n="70" d="100"/>
          <a:sy n="70" d="100"/>
        </p:scale>
        <p:origin x="-1468" y="10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4" tIns="45792" rIns="91584" bIns="45792" numCol="1" anchor="t" anchorCtr="0" compatLnSpc="1">
            <a:prstTxWarp prst="textNoShape">
              <a:avLst/>
            </a:prstTxWarp>
          </a:bodyPr>
          <a:lstStyle>
            <a:lvl1pPr defTabSz="915835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4" tIns="45792" rIns="91584" bIns="45792" numCol="1" anchor="t" anchorCtr="0" compatLnSpc="1">
            <a:prstTxWarp prst="textNoShape">
              <a:avLst/>
            </a:prstTxWarp>
          </a:bodyPr>
          <a:lstStyle>
            <a:lvl1pPr algn="r" defTabSz="915835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4" tIns="45792" rIns="91584" bIns="45792" numCol="1" anchor="b" anchorCtr="0" compatLnSpc="1">
            <a:prstTxWarp prst="textNoShape">
              <a:avLst/>
            </a:prstTxWarp>
          </a:bodyPr>
          <a:lstStyle>
            <a:lvl1pPr defTabSz="915835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4" tIns="45792" rIns="91584" bIns="45792" numCol="1" anchor="b" anchorCtr="0" compatLnSpc="1">
            <a:prstTxWarp prst="textNoShape">
              <a:avLst/>
            </a:prstTxWarp>
          </a:bodyPr>
          <a:lstStyle>
            <a:lvl1pPr algn="r" defTabSz="915835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940CF6A-753C-4ADF-B1E6-C9547D30C5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9" tIns="46226" rIns="92449" bIns="46226" numCol="1" anchor="t" anchorCtr="0" compatLnSpc="1">
            <a:prstTxWarp prst="textNoShape">
              <a:avLst/>
            </a:prstTxWarp>
          </a:bodyPr>
          <a:lstStyle>
            <a:lvl1pPr defTabSz="925196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9" tIns="46226" rIns="92449" bIns="46226" numCol="1" anchor="t" anchorCtr="0" compatLnSpc="1">
            <a:prstTxWarp prst="textNoShape">
              <a:avLst/>
            </a:prstTxWarp>
          </a:bodyPr>
          <a:lstStyle>
            <a:lvl1pPr algn="r" defTabSz="925196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9" tIns="46226" rIns="92449" bIns="46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9" tIns="46226" rIns="92449" bIns="46226" numCol="1" anchor="b" anchorCtr="0" compatLnSpc="1">
            <a:prstTxWarp prst="textNoShape">
              <a:avLst/>
            </a:prstTxWarp>
          </a:bodyPr>
          <a:lstStyle>
            <a:lvl1pPr defTabSz="925196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9" tIns="46226" rIns="92449" bIns="46226" numCol="1" anchor="b" anchorCtr="0" compatLnSpc="1">
            <a:prstTxWarp prst="textNoShape">
              <a:avLst/>
            </a:prstTxWarp>
          </a:bodyPr>
          <a:lstStyle>
            <a:lvl1pPr algn="r" defTabSz="925196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87B9916-F13F-4196-9AC2-64D8278027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543771-C52E-4887-91D0-D8360AC88AC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96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347DF-716C-492A-8608-BA5959C3C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11F4-CCEE-430A-98FE-1C93BCB5F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97471-B774-46CD-9DA6-382627927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234C9-D358-43CE-A5B6-10D7329CB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794F9-102D-4668-9543-6EFA132217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9DE7-6F33-400E-AF66-FEC2B3599E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DEBA3-DB66-4BB0-BF0A-8E5AEE0F2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1F53A-04B3-42A9-B6E2-19D9A5183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0198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DD11B-105B-4DB1-B6E3-C3C967ECF1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Clr>
                <a:schemeClr val="bg1"/>
              </a:buClr>
              <a:defRPr sz="14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Clr>
                <a:schemeClr val="bg1"/>
              </a:buClr>
              <a:defRPr sz="14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buClr>
                <a:schemeClr val="bg1"/>
              </a:buClr>
              <a:defRPr sz="14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D96F53B3-412B-4662-96A2-55D5DA40DA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34730" y="809293"/>
          <a:ext cx="7264721" cy="435596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24929"/>
                <a:gridCol w="1358020"/>
                <a:gridCol w="4381772"/>
              </a:tblGrid>
              <a:tr h="4138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j-lt"/>
                        </a:rPr>
                        <a:t>QA Release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j-lt"/>
                        </a:rPr>
                        <a:t>Duration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j-lt"/>
                        </a:rPr>
                        <a:t>Scope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QA - 1.0 RC1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 – June 22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JAXB CDA Corruption Issue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b. Semantic Adapter Security using SSL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Error Handling Defect Fixes (5)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d.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Deployment Guide Updates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 Guide Updates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</a:tr>
              <a:tr h="2527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QA - 1.0</a:t>
                      </a:r>
                      <a:r>
                        <a:rPr lang="en-US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MR1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June 26</a:t>
                      </a: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June 29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June 27 – July 13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RC1 bugs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</a:tr>
              <a:tr h="2527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QA –</a:t>
                      </a:r>
                      <a:r>
                        <a:rPr lang="en-US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1.0 MR2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5 – July 18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16 – July </a:t>
                      </a:r>
                      <a:r>
                        <a:rPr lang="en-US" sz="11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r>
                        <a:rPr lang="en-US" sz="11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16 - Aug 10</a:t>
                      </a:r>
                      <a:endParaRPr lang="en-US" sz="11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Administration module, SFTP Support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</a:tr>
              <a:tr h="2527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QA – 1.0 </a:t>
                      </a:r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MR3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–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Sep 17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Fixes to MR2 bugs, CDW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Load, App Scan, 508 Compliance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</a:tr>
              <a:tr h="267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QA – 1.0</a:t>
                      </a:r>
                      <a:r>
                        <a:rPr lang="en-US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MR4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8600" algn="l" defTabSz="914400" rtl="0" eaLnBrk="1" latinLnBrk="0" hangingPunct="1">
                        <a:buNone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Oct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Fixes to MR3 bugs,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caCIS - Epic Integration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</a:tr>
              <a:tr h="283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QA - 1.0</a:t>
                      </a:r>
                      <a:r>
                        <a:rPr lang="en-US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RC2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8600" algn="l" defTabSz="914400" rtl="0" eaLnBrk="1" latinLnBrk="0" hangingPunct="1">
                        <a:buNone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 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Fixes to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MR4 bugs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AE"/>
                    </a:solidFill>
                  </a:tcPr>
                </a:tc>
              </a:tr>
              <a:tr h="283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NCI DEV –</a:t>
                      </a:r>
                      <a:r>
                        <a:rPr lang="en-US" sz="105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1.0 RC2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8600" algn="l" defTabSz="914400" rtl="0" eaLnBrk="1" latinLnBrk="0" hangingPunct="1">
                        <a:buNone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 7 </a:t>
                      </a: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7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E2E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Development Testing with THE.Force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(CDA documents generated by THE.Force Semantic Adapter)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67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Integration QA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8600" algn="l" defTabSz="914400" rtl="0" eaLnBrk="1" latinLnBrk="0" hangingPunct="1">
                        <a:buNone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7 </a:t>
                      </a: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 7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 Force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– caCIS Integration, UCSF – Epic Integration QA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67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UAT – 1.0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8600" algn="l" defTabSz="914400" rtl="0" eaLnBrk="1" latinLnBrk="0" hangingPunct="1">
                        <a:buNone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 1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– Feb 28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33C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10695" y="244444"/>
            <a:ext cx="691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caCIS </a:t>
            </a:r>
            <a:r>
              <a:rPr lang="en-US" b="1" dirty="0" smtClean="0"/>
              <a:t>– </a:t>
            </a:r>
            <a:r>
              <a:rPr lang="en-US" b="1" dirty="0" smtClean="0"/>
              <a:t>QA </a:t>
            </a:r>
            <a:r>
              <a:rPr lang="en-US" b="1" dirty="0" smtClean="0"/>
              <a:t>- Planned and Actual Dates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69090" y="5642840"/>
            <a:ext cx="717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This plan will be revisited periodically and adjusted according to 2TRANSCEND  plan updates.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33235</TotalTime>
  <Words>221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caCIS Solution Architecture</dc:title>
  <dc:creator>Santosh Joshi</dc:creator>
  <cp:lastModifiedBy>Santosh Joshi</cp:lastModifiedBy>
  <cp:revision>1467</cp:revision>
  <dcterms:modified xsi:type="dcterms:W3CDTF">2012-09-08T21:32:56Z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