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3"/>
  </p:notesMasterIdLst>
  <p:handoutMasterIdLst>
    <p:handoutMasterId r:id="rId34"/>
  </p:handoutMasterIdLst>
  <p:sldIdLst>
    <p:sldId id="637" r:id="rId2"/>
    <p:sldId id="666" r:id="rId3"/>
    <p:sldId id="667" r:id="rId4"/>
    <p:sldId id="642" r:id="rId5"/>
    <p:sldId id="644" r:id="rId6"/>
    <p:sldId id="648" r:id="rId7"/>
    <p:sldId id="676" r:id="rId8"/>
    <p:sldId id="650" r:id="rId9"/>
    <p:sldId id="679" r:id="rId10"/>
    <p:sldId id="654" r:id="rId11"/>
    <p:sldId id="678" r:id="rId12"/>
    <p:sldId id="655" r:id="rId13"/>
    <p:sldId id="656" r:id="rId14"/>
    <p:sldId id="657" r:id="rId15"/>
    <p:sldId id="659" r:id="rId16"/>
    <p:sldId id="660" r:id="rId17"/>
    <p:sldId id="673" r:id="rId18"/>
    <p:sldId id="671" r:id="rId19"/>
    <p:sldId id="675" r:id="rId20"/>
    <p:sldId id="674" r:id="rId21"/>
    <p:sldId id="682" r:id="rId22"/>
    <p:sldId id="677" r:id="rId23"/>
    <p:sldId id="680" r:id="rId24"/>
    <p:sldId id="681" r:id="rId25"/>
    <p:sldId id="651" r:id="rId26"/>
    <p:sldId id="670" r:id="rId27"/>
    <p:sldId id="646" r:id="rId28"/>
    <p:sldId id="664" r:id="rId29"/>
    <p:sldId id="668" r:id="rId30"/>
    <p:sldId id="683" r:id="rId31"/>
    <p:sldId id="663"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a:srgbClr val="FAFCAE"/>
    <a:srgbClr val="DDE208"/>
    <a:srgbClr val="99CCFF"/>
    <a:srgbClr val="CCECFF"/>
    <a:srgbClr val="F1F8F9"/>
    <a:srgbClr val="D1D1F0"/>
    <a:srgbClr val="223260"/>
    <a:srgbClr val="23346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3" autoAdjust="0"/>
    <p:restoredTop sz="97700" autoAdjust="0"/>
  </p:normalViewPr>
  <p:slideViewPr>
    <p:cSldViewPr snapToGrid="0">
      <p:cViewPr>
        <p:scale>
          <a:sx n="100" d="100"/>
          <a:sy n="100" d="100"/>
        </p:scale>
        <p:origin x="-1134" y="300"/>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0" d="100"/>
          <a:sy n="80" d="100"/>
        </p:scale>
        <p:origin x="-197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584" tIns="45792" rIns="91584" bIns="45792" numCol="1" anchor="t" anchorCtr="0" compatLnSpc="1">
            <a:prstTxWarp prst="textNoShape">
              <a:avLst/>
            </a:prstTxWarp>
          </a:bodyPr>
          <a:lstStyle>
            <a:lvl1pPr defTabSz="915835">
              <a:defRPr sz="1200">
                <a:latin typeface="Arial" pitchFamily="34" charset="0"/>
                <a:cs typeface="+mn-cs"/>
              </a:defRPr>
            </a:lvl1pPr>
          </a:lstStyle>
          <a:p>
            <a:pPr>
              <a:defRPr/>
            </a:pPr>
            <a:endParaRPr lang="en-US" dirty="0"/>
          </a:p>
        </p:txBody>
      </p:sp>
      <p:sp>
        <p:nvSpPr>
          <p:cNvPr id="1505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584" tIns="45792" rIns="91584" bIns="45792" numCol="1" anchor="t" anchorCtr="0" compatLnSpc="1">
            <a:prstTxWarp prst="textNoShape">
              <a:avLst/>
            </a:prstTxWarp>
          </a:bodyPr>
          <a:lstStyle>
            <a:lvl1pPr algn="r" defTabSz="915835">
              <a:defRPr sz="1200">
                <a:latin typeface="Arial" pitchFamily="34" charset="0"/>
                <a:cs typeface="+mn-cs"/>
              </a:defRPr>
            </a:lvl1pPr>
          </a:lstStyle>
          <a:p>
            <a:pPr>
              <a:defRPr/>
            </a:pPr>
            <a:endParaRPr lang="en-US" dirty="0"/>
          </a:p>
        </p:txBody>
      </p:sp>
      <p:sp>
        <p:nvSpPr>
          <p:cNvPr id="1505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584" tIns="45792" rIns="91584" bIns="45792" numCol="1" anchor="b" anchorCtr="0" compatLnSpc="1">
            <a:prstTxWarp prst="textNoShape">
              <a:avLst/>
            </a:prstTxWarp>
          </a:bodyPr>
          <a:lstStyle>
            <a:lvl1pPr defTabSz="915835">
              <a:defRPr sz="1200">
                <a:latin typeface="Arial" pitchFamily="34" charset="0"/>
                <a:cs typeface="+mn-cs"/>
              </a:defRPr>
            </a:lvl1pPr>
          </a:lstStyle>
          <a:p>
            <a:pPr>
              <a:defRPr/>
            </a:pPr>
            <a:endParaRPr lang="en-US" dirty="0"/>
          </a:p>
        </p:txBody>
      </p:sp>
      <p:sp>
        <p:nvSpPr>
          <p:cNvPr id="1505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584" tIns="45792" rIns="91584" bIns="45792" numCol="1" anchor="b" anchorCtr="0" compatLnSpc="1">
            <a:prstTxWarp prst="textNoShape">
              <a:avLst/>
            </a:prstTxWarp>
          </a:bodyPr>
          <a:lstStyle>
            <a:lvl1pPr algn="r" defTabSz="915835">
              <a:defRPr sz="1200">
                <a:latin typeface="Arial" pitchFamily="34" charset="0"/>
                <a:cs typeface="+mn-cs"/>
              </a:defRPr>
            </a:lvl1pPr>
          </a:lstStyle>
          <a:p>
            <a:pPr>
              <a:defRPr/>
            </a:pPr>
            <a:fld id="{A940CF6A-753C-4ADF-B1E6-C9547D30C507}"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449" tIns="46226" rIns="92449" bIns="46226" numCol="1" anchor="t" anchorCtr="0" compatLnSpc="1">
            <a:prstTxWarp prst="textNoShape">
              <a:avLst/>
            </a:prstTxWarp>
          </a:bodyPr>
          <a:lstStyle>
            <a:lvl1pPr defTabSz="925196">
              <a:defRPr sz="1200">
                <a:latin typeface="Arial" pitchFamily="34" charset="0"/>
                <a:cs typeface="+mn-cs"/>
              </a:defRPr>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449" tIns="46226" rIns="92449" bIns="46226" numCol="1" anchor="t" anchorCtr="0" compatLnSpc="1">
            <a:prstTxWarp prst="textNoShape">
              <a:avLst/>
            </a:prstTxWarp>
          </a:bodyPr>
          <a:lstStyle>
            <a:lvl1pPr algn="r" defTabSz="925196">
              <a:defRPr sz="1200">
                <a:latin typeface="Arial" pitchFamily="34" charset="0"/>
                <a:cs typeface="+mn-cs"/>
              </a:defRPr>
            </a:lvl1pPr>
          </a:lstStyle>
          <a:p>
            <a:pPr>
              <a:defRPr/>
            </a:pPr>
            <a:endParaRPr lang="en-US" dirty="0"/>
          </a:p>
        </p:txBody>
      </p:sp>
      <p:sp>
        <p:nvSpPr>
          <p:cNvPr id="16388" name="Rectangle 4"/>
          <p:cNvSpPr>
            <a:spLocks noGrp="1" noRot="1" noChangeAspect="1" noChangeArrowheads="1" noTextEdit="1"/>
          </p:cNvSpPr>
          <p:nvPr>
            <p:ph type="sldImg" idx="2"/>
          </p:nvPr>
        </p:nvSpPr>
        <p:spPr bwMode="auto">
          <a:xfrm>
            <a:off x="1146175" y="685800"/>
            <a:ext cx="4567238" cy="342741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449" tIns="46226" rIns="92449" bIns="462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449" tIns="46226" rIns="92449" bIns="46226" numCol="1" anchor="b" anchorCtr="0" compatLnSpc="1">
            <a:prstTxWarp prst="textNoShape">
              <a:avLst/>
            </a:prstTxWarp>
          </a:bodyPr>
          <a:lstStyle>
            <a:lvl1pPr defTabSz="925196">
              <a:defRPr sz="1200">
                <a:latin typeface="Arial" pitchFamily="34" charset="0"/>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449" tIns="46226" rIns="92449" bIns="46226" numCol="1" anchor="b" anchorCtr="0" compatLnSpc="1">
            <a:prstTxWarp prst="textNoShape">
              <a:avLst/>
            </a:prstTxWarp>
          </a:bodyPr>
          <a:lstStyle>
            <a:lvl1pPr algn="r" defTabSz="925196">
              <a:defRPr sz="1200">
                <a:latin typeface="Arial" pitchFamily="34" charset="0"/>
                <a:cs typeface="+mn-cs"/>
              </a:defRPr>
            </a:lvl1pPr>
          </a:lstStyle>
          <a:p>
            <a:pPr>
              <a:defRPr/>
            </a:pPr>
            <a:fld id="{F87B9916-F13F-4196-9AC2-64D82780277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dirty="0" smtClean="0">
              <a:latin typeface="Arial" charset="0"/>
            </a:endParaRPr>
          </a:p>
        </p:txBody>
      </p:sp>
      <p:sp>
        <p:nvSpPr>
          <p:cNvPr id="4" name="Slide Number Placeholder 3"/>
          <p:cNvSpPr>
            <a:spLocks noGrp="1"/>
          </p:cNvSpPr>
          <p:nvPr>
            <p:ph type="sldNum" sz="quarter" idx="5"/>
          </p:nvPr>
        </p:nvSpPr>
        <p:spPr/>
        <p:txBody>
          <a:bodyPr/>
          <a:lstStyle/>
          <a:p>
            <a:pPr>
              <a:defRPr/>
            </a:pPr>
            <a:fld id="{801FFF26-A851-481A-942D-EDB89ED18789}"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dirty="0" smtClean="0">
              <a:latin typeface="Arial" charset="0"/>
            </a:endParaRPr>
          </a:p>
        </p:txBody>
      </p:sp>
      <p:sp>
        <p:nvSpPr>
          <p:cNvPr id="4" name="Slide Number Placeholder 3"/>
          <p:cNvSpPr>
            <a:spLocks noGrp="1"/>
          </p:cNvSpPr>
          <p:nvPr>
            <p:ph type="sldNum" sz="quarter" idx="5"/>
          </p:nvPr>
        </p:nvSpPr>
        <p:spPr/>
        <p:txBody>
          <a:bodyPr/>
          <a:lstStyle/>
          <a:p>
            <a:pPr>
              <a:defRPr/>
            </a:pPr>
            <a:fld id="{1A07E392-37B0-43C7-AB83-1BDC52AB958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dirty="0" smtClean="0">
              <a:latin typeface="Arial" charset="0"/>
            </a:endParaRPr>
          </a:p>
        </p:txBody>
      </p:sp>
      <p:sp>
        <p:nvSpPr>
          <p:cNvPr id="4" name="Slide Number Placeholder 3"/>
          <p:cNvSpPr>
            <a:spLocks noGrp="1"/>
          </p:cNvSpPr>
          <p:nvPr>
            <p:ph type="sldNum" sz="quarter" idx="5"/>
          </p:nvPr>
        </p:nvSpPr>
        <p:spPr/>
        <p:txBody>
          <a:bodyPr/>
          <a:lstStyle/>
          <a:p>
            <a:pPr>
              <a:defRPr/>
            </a:pPr>
            <a:fld id="{1A07E392-37B0-43C7-AB83-1BDC52AB958B}"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dirty="0"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37543771-C52E-4887-91D0-D8360AC88AC4}"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010400" y="6096000"/>
            <a:ext cx="2133600" cy="476250"/>
          </a:xfrm>
        </p:spPr>
        <p:txBody>
          <a:bodyPr/>
          <a:lstStyle>
            <a:lvl1pPr>
              <a:defRPr/>
            </a:lvl1pPr>
          </a:lstStyle>
          <a:p>
            <a:pPr>
              <a:defRPr/>
            </a:pPr>
            <a:fld id="{EA5347DF-716C-492A-8608-BA5959C3C79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010400" y="6019800"/>
            <a:ext cx="2133600" cy="476250"/>
          </a:xfrm>
        </p:spPr>
        <p:txBody>
          <a:bodyPr/>
          <a:lstStyle>
            <a:lvl1pPr>
              <a:defRPr/>
            </a:lvl1pPr>
          </a:lstStyle>
          <a:p>
            <a:pPr>
              <a:defRPr/>
            </a:pPr>
            <a:fld id="{C7EB11F4-CCEE-430A-98FE-1C93BCB5F02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010400" y="6019800"/>
            <a:ext cx="2133600" cy="476250"/>
          </a:xfrm>
        </p:spPr>
        <p:txBody>
          <a:bodyPr/>
          <a:lstStyle>
            <a:lvl1pPr>
              <a:defRPr/>
            </a:lvl1pPr>
          </a:lstStyle>
          <a:p>
            <a:pPr>
              <a:defRPr/>
            </a:pPr>
            <a:fld id="{15497471-B774-46CD-9DA6-3826279270E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xfrm>
            <a:off x="7010400" y="6019800"/>
            <a:ext cx="2133600" cy="476250"/>
          </a:xfrm>
        </p:spPr>
        <p:txBody>
          <a:bodyPr/>
          <a:lstStyle>
            <a:lvl1pPr>
              <a:defRPr/>
            </a:lvl1pPr>
          </a:lstStyle>
          <a:p>
            <a:pPr>
              <a:defRPr/>
            </a:pPr>
            <a:fld id="{DCB234C9-D358-43CE-A5B6-10D7329CB5B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xfrm>
            <a:off x="7010400" y="6019800"/>
            <a:ext cx="2133600" cy="476250"/>
          </a:xfrm>
        </p:spPr>
        <p:txBody>
          <a:bodyPr/>
          <a:lstStyle>
            <a:lvl1pPr>
              <a:defRPr/>
            </a:lvl1pPr>
          </a:lstStyle>
          <a:p>
            <a:pPr>
              <a:defRPr/>
            </a:pPr>
            <a:fld id="{1CC794F9-102D-4668-9543-6EFA1322177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010400" y="6019800"/>
            <a:ext cx="2133600" cy="476250"/>
          </a:xfrm>
        </p:spPr>
        <p:txBody>
          <a:bodyPr/>
          <a:lstStyle>
            <a:lvl1pPr>
              <a:defRPr/>
            </a:lvl1pPr>
          </a:lstStyle>
          <a:p>
            <a:pPr>
              <a:defRPr/>
            </a:pPr>
            <a:fld id="{74A79DE7-6F33-400E-AF66-FEC2B3599EF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xfrm>
            <a:off x="6858000" y="6019800"/>
            <a:ext cx="2133600" cy="476250"/>
          </a:xfrm>
        </p:spPr>
        <p:txBody>
          <a:bodyPr/>
          <a:lstStyle>
            <a:lvl1pPr>
              <a:defRPr/>
            </a:lvl1pPr>
          </a:lstStyle>
          <a:p>
            <a:pPr>
              <a:defRPr/>
            </a:pPr>
            <a:fld id="{B95DEBA3-DB66-4BB0-BF0A-8E5AEE0F22D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xfrm>
            <a:off x="7010400" y="6019800"/>
            <a:ext cx="2133600" cy="476250"/>
          </a:xfrm>
        </p:spPr>
        <p:txBody>
          <a:bodyPr/>
          <a:lstStyle>
            <a:lvl1pPr>
              <a:defRPr/>
            </a:lvl1pPr>
          </a:lstStyle>
          <a:p>
            <a:pPr>
              <a:defRPr/>
            </a:pPr>
            <a:fld id="{E121F53A-04B3-42A9-B6E2-19D9A51834D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xfrm>
            <a:off x="6858000" y="6019800"/>
            <a:ext cx="2133600" cy="476250"/>
          </a:xfrm>
        </p:spPr>
        <p:txBody>
          <a:bodyPr/>
          <a:lstStyle>
            <a:lvl1pPr>
              <a:defRPr/>
            </a:lvl1pPr>
          </a:lstStyle>
          <a:p>
            <a:pPr>
              <a:defRPr/>
            </a:pPr>
            <a:fld id="{FFEDD11B-105B-4DB1-B6E3-C3C967ECF1E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9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50000"/>
              </a:spcBef>
              <a:buClr>
                <a:schemeClr val="bg1"/>
              </a:buClr>
              <a:defRPr sz="1400">
                <a:latin typeface="Arial" pitchFamily="34" charset="0"/>
                <a:ea typeface="ＭＳ Ｐゴシック" pitchFamily="34" charset="-128"/>
                <a:cs typeface="+mn-cs"/>
              </a:defRPr>
            </a:lvl1pPr>
          </a:lstStyle>
          <a:p>
            <a:pPr>
              <a:defRPr/>
            </a:pPr>
            <a:endParaRPr lang="en-US" dirty="0"/>
          </a:p>
        </p:txBody>
      </p:sp>
      <p:sp>
        <p:nvSpPr>
          <p:cNvPr id="389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50000"/>
              </a:spcBef>
              <a:buClr>
                <a:schemeClr val="bg1"/>
              </a:buClr>
              <a:defRPr sz="1400">
                <a:latin typeface="Arial" pitchFamily="34" charset="0"/>
                <a:ea typeface="ＭＳ Ｐゴシック" pitchFamily="34" charset="-128"/>
                <a:cs typeface="+mn-cs"/>
              </a:defRPr>
            </a:lvl1pPr>
          </a:lstStyle>
          <a:p>
            <a:pPr>
              <a:defRPr/>
            </a:pPr>
            <a:endParaRPr lang="en-US" dirty="0"/>
          </a:p>
        </p:txBody>
      </p:sp>
      <p:sp>
        <p:nvSpPr>
          <p:cNvPr id="389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50000"/>
              </a:spcBef>
              <a:buClr>
                <a:schemeClr val="bg1"/>
              </a:buClr>
              <a:defRPr sz="1400">
                <a:latin typeface="Arial" pitchFamily="34" charset="0"/>
                <a:ea typeface="ＭＳ Ｐゴシック" pitchFamily="34" charset="-128"/>
                <a:cs typeface="+mn-cs"/>
              </a:defRPr>
            </a:lvl1pPr>
          </a:lstStyle>
          <a:p>
            <a:pPr>
              <a:defRPr/>
            </a:pPr>
            <a:fld id="{D96F53B3-412B-4662-96A2-55D5DA40DAF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647" r:id="rId1"/>
    <p:sldLayoutId id="2147484648" r:id="rId2"/>
    <p:sldLayoutId id="2147484649" r:id="rId3"/>
    <p:sldLayoutId id="2147484650" r:id="rId4"/>
    <p:sldLayoutId id="2147484651" r:id="rId5"/>
    <p:sldLayoutId id="2147484652" r:id="rId6"/>
    <p:sldLayoutId id="2147484653" r:id="rId7"/>
    <p:sldLayoutId id="2147484654" r:id="rId8"/>
    <p:sldLayoutId id="2147484655" r:id="rId9"/>
    <p:sldLayoutId id="2147484656" r:id="rId10"/>
    <p:sldLayoutId id="214748465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tracker.nci.nih.gov/browse/CACIS-213"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tracker.nci.nih.gov/browse/CACIS-219" TargetMode="External"/><Relationship Id="rId3" Type="http://schemas.openxmlformats.org/officeDocument/2006/relationships/hyperlink" Target="https://tracker.nci.nih.gov/browse/CACIS-213" TargetMode="External"/><Relationship Id="rId7" Type="http://schemas.openxmlformats.org/officeDocument/2006/relationships/hyperlink" Target="https://tracker.nci.nih.gov/browse/CACIS-238"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tracker.nci.nih.gov/browse/CACIS-237" TargetMode="External"/><Relationship Id="rId5" Type="http://schemas.openxmlformats.org/officeDocument/2006/relationships/hyperlink" Target="https://tracker.nci.nih.gov/browse/CACIS-236" TargetMode="External"/><Relationship Id="rId10" Type="http://schemas.openxmlformats.org/officeDocument/2006/relationships/hyperlink" Target="https://tracker.nci.nih.gov/browse/CACIS-240" TargetMode="External"/><Relationship Id="rId4" Type="http://schemas.openxmlformats.org/officeDocument/2006/relationships/hyperlink" Target="https://tracker.nci.nih.gov/browse/CACIS-232" TargetMode="External"/><Relationship Id="rId9" Type="http://schemas.openxmlformats.org/officeDocument/2006/relationships/hyperlink" Target="https://tracker.nci.nih.gov/browse/CACIS-239"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tracker.nci.nih.gov/browse/CACIS-212"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tracker.nci.nih.gov/browse/CACIS-214"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143000" y="2130425"/>
            <a:ext cx="7772400" cy="1470025"/>
          </a:xfrm>
        </p:spPr>
        <p:txBody>
          <a:bodyPr/>
          <a:lstStyle/>
          <a:p>
            <a:r>
              <a:rPr lang="en-US" sz="3600" b="1" dirty="0" smtClean="0"/>
              <a:t>caCIS O&amp;M</a:t>
            </a:r>
            <a:br>
              <a:rPr lang="en-US" sz="3600" b="1" dirty="0" smtClean="0"/>
            </a:br>
            <a:r>
              <a:rPr lang="en-US" sz="3600" b="1" dirty="0" smtClean="0"/>
              <a:t>Plan and Status</a:t>
            </a:r>
          </a:p>
        </p:txBody>
      </p:sp>
      <p:sp>
        <p:nvSpPr>
          <p:cNvPr id="13315" name="Subtitle 2"/>
          <p:cNvSpPr>
            <a:spLocks noGrp="1"/>
          </p:cNvSpPr>
          <p:nvPr>
            <p:ph type="subTitle" idx="1"/>
          </p:nvPr>
        </p:nvSpPr>
        <p:spPr>
          <a:xfrm>
            <a:off x="1295400" y="5105400"/>
            <a:ext cx="7772400" cy="1752600"/>
          </a:xfrm>
        </p:spPr>
        <p:txBody>
          <a:bodyPr/>
          <a:lstStyle/>
          <a:p>
            <a:endParaRPr lang="en-US" sz="2000" b="1" dirty="0" smtClean="0"/>
          </a:p>
          <a:p>
            <a:pPr algn="r"/>
            <a:r>
              <a:rPr lang="en-US" sz="2000" b="1" dirty="0" smtClean="0"/>
              <a:t>May 21, 2013</a:t>
            </a:r>
            <a:endParaRPr lang="en-US" sz="2000" b="1" baseline="30000" dirty="0" smtClean="0"/>
          </a:p>
          <a:p>
            <a:endParaRPr lang="en-US" sz="2000" baseline="30000" dirty="0" smtClean="0"/>
          </a:p>
          <a:p>
            <a:endParaRPr lang="en-US" sz="2000" baseline="30000" dirty="0" smtClean="0"/>
          </a:p>
          <a:p>
            <a:endParaRPr lang="en-US" sz="2000" baseline="30000" dirty="0" smtClean="0"/>
          </a:p>
          <a:p>
            <a:endParaRPr lang="en-US" sz="2000" baseline="30000" dirty="0" smtClean="0"/>
          </a:p>
          <a:p>
            <a:endParaRPr lang="en-US" sz="2000" baseline="30000" dirty="0" smtClean="0"/>
          </a:p>
          <a:p>
            <a:endParaRPr lang="en-US" sz="2000" baseline="30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41529"/>
            <a:ext cx="7336465" cy="3539430"/>
          </a:xfrm>
          <a:prstGeom prst="rect">
            <a:avLst/>
          </a:prstGeom>
          <a:noFill/>
        </p:spPr>
        <p:txBody>
          <a:bodyPr wrap="square" rtlCol="0">
            <a:spAutoFit/>
          </a:bodyPr>
          <a:lstStyle/>
          <a:p>
            <a:pPr marL="342900" indent="-342900" defTabSz="117475">
              <a:buFont typeface="+mj-lt"/>
              <a:buAutoNum type="arabicPeriod" startAt="10"/>
            </a:pPr>
            <a:r>
              <a:rPr lang="en-US" sz="1600" b="1" dirty="0" smtClean="0"/>
              <a:t>Security Administration User Interface</a:t>
            </a:r>
          </a:p>
          <a:p>
            <a:pPr marL="342900" indent="1588">
              <a:buFont typeface="Arial" pitchFamily="34" charset="0"/>
              <a:buChar char="•"/>
            </a:pPr>
            <a:r>
              <a:rPr lang="en-US" sz="1600" dirty="0" smtClean="0"/>
              <a:t> Deployed the new web application on Development server and started end-to-end testing of the application; resolved all outstanding defects identified during development end-to-end testing and completed the development/test.</a:t>
            </a:r>
          </a:p>
          <a:p>
            <a:pPr marL="342900" indent="1588">
              <a:buClr>
                <a:schemeClr val="tx1"/>
              </a:buClr>
              <a:buFont typeface="Arial" pitchFamily="34" charset="0"/>
              <a:buChar char="•"/>
            </a:pPr>
            <a:r>
              <a:rPr lang="en-US" sz="1600" dirty="0" smtClean="0"/>
              <a:t> Identified Deployment Guide updates related to the Security Admin module</a:t>
            </a:r>
          </a:p>
          <a:p>
            <a:pPr marL="342900" indent="1588">
              <a:buClr>
                <a:schemeClr val="tx1"/>
              </a:buClr>
              <a:buFont typeface="Arial" pitchFamily="34" charset="0"/>
              <a:buChar char="•"/>
            </a:pPr>
            <a:r>
              <a:rPr lang="en-US" sz="1600" dirty="0" smtClean="0"/>
              <a:t> Completed testing the refactoring of Security Admin Login Module (MR3)</a:t>
            </a:r>
          </a:p>
          <a:p>
            <a:pPr marL="342900" indent="1588">
              <a:buClr>
                <a:schemeClr val="tx1"/>
              </a:buClr>
              <a:buFont typeface="Arial" pitchFamily="34" charset="0"/>
              <a:buChar char="•"/>
            </a:pPr>
            <a:r>
              <a:rPr lang="en-US" sz="1600" dirty="0" smtClean="0"/>
              <a:t> Added user lockout on invalid logins (medium security vulnerability)</a:t>
            </a:r>
          </a:p>
          <a:p>
            <a:pPr marL="342900" lvl="1" indent="1588">
              <a:buClr>
                <a:schemeClr val="tx1"/>
              </a:buClr>
              <a:buFont typeface="Arial" pitchFamily="34" charset="0"/>
              <a:buChar char="•"/>
            </a:pPr>
            <a:r>
              <a:rPr lang="en-US" sz="1600" dirty="0" smtClean="0"/>
              <a:t> Revised UI for compliance issues related to skip-links, CSS, and </a:t>
            </a:r>
            <a:r>
              <a:rPr lang="en-US" sz="1600" dirty="0" err="1" smtClean="0"/>
              <a:t>javascript</a:t>
            </a:r>
            <a:endParaRPr lang="en-US" sz="1600" dirty="0" smtClean="0"/>
          </a:p>
          <a:p>
            <a:pPr marL="342900" lvl="1" indent="1588">
              <a:buClr>
                <a:schemeClr val="tx1"/>
              </a:buClr>
              <a:buFont typeface="Arial" pitchFamily="34" charset="0"/>
              <a:buChar char="•"/>
            </a:pPr>
            <a:r>
              <a:rPr lang="en-US" sz="1600" dirty="0" smtClean="0">
                <a:solidFill>
                  <a:srgbClr val="FF0000"/>
                </a:solidFill>
              </a:rPr>
              <a:t> </a:t>
            </a:r>
            <a:r>
              <a:rPr lang="en-US" sz="1600" dirty="0" smtClean="0"/>
              <a:t>Created runtime configuration guide for configuration using the UI</a:t>
            </a:r>
          </a:p>
          <a:p>
            <a:pPr marL="342900" indent="-342900" defTabSz="117475">
              <a:buFont typeface="+mj-lt"/>
              <a:buAutoNum type="arabicPeriod" startAt="11"/>
            </a:pPr>
            <a:endParaRPr lang="en-US" sz="1600" b="1" dirty="0" smtClean="0"/>
          </a:p>
          <a:p>
            <a:pPr marL="342900" indent="-342900" defTabSz="117475">
              <a:buFont typeface="+mj-lt"/>
              <a:buAutoNum type="arabicPeriod" startAt="11"/>
            </a:pPr>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41529"/>
            <a:ext cx="7336465" cy="3785652"/>
          </a:xfrm>
          <a:prstGeom prst="rect">
            <a:avLst/>
          </a:prstGeom>
          <a:noFill/>
        </p:spPr>
        <p:txBody>
          <a:bodyPr wrap="square" rtlCol="0">
            <a:spAutoFit/>
          </a:bodyPr>
          <a:lstStyle/>
          <a:p>
            <a:pPr marL="342900" indent="-342900" defTabSz="117475">
              <a:buFont typeface="+mj-lt"/>
              <a:buAutoNum type="arabicPeriod" startAt="11"/>
            </a:pPr>
            <a:endParaRPr lang="en-US" sz="1600" b="1" dirty="0" smtClean="0"/>
          </a:p>
          <a:p>
            <a:pPr marL="342900" indent="-342900" defTabSz="117475">
              <a:buFont typeface="+mj-lt"/>
              <a:buAutoNum type="arabicPeriod" startAt="11"/>
            </a:pPr>
            <a:r>
              <a:rPr lang="en-US" sz="1600" b="1" dirty="0" smtClean="0"/>
              <a:t>Asynchronous CDW Load</a:t>
            </a:r>
          </a:p>
          <a:p>
            <a:pPr marL="625475" lvl="1" indent="-284163" defTabSz="117475">
              <a:buFont typeface="Arial" pitchFamily="34" charset="0"/>
              <a:buChar char="•"/>
            </a:pPr>
            <a:r>
              <a:rPr lang="en-US" sz="1600" dirty="0" smtClean="0"/>
              <a:t>Completed design updates (Mirth channel changes and new Java	module) for making the CDW load asynchronous</a:t>
            </a:r>
          </a:p>
          <a:p>
            <a:pPr marL="625475" lvl="1" indent="-284163" defTabSz="117475">
              <a:buFont typeface="Arial" pitchFamily="34" charset="0"/>
              <a:buChar char="•"/>
            </a:pPr>
            <a:r>
              <a:rPr lang="en-US" sz="1600" dirty="0" smtClean="0"/>
              <a:t>There is an intermittent, non-repeatable communication security issue (TLS Error) encountered in the Dev environment and logged it under </a:t>
            </a:r>
            <a:r>
              <a:rPr lang="en-US" sz="1600" dirty="0" smtClean="0">
                <a:hlinkClick r:id="rId3"/>
              </a:rPr>
              <a:t>CACIS-213</a:t>
            </a:r>
            <a:endParaRPr lang="en-US" sz="1600" dirty="0" smtClean="0"/>
          </a:p>
          <a:p>
            <a:pPr marL="625475" lvl="1" indent="-284163" defTabSz="117475">
              <a:buFont typeface="Arial" pitchFamily="34" charset="0"/>
              <a:buChar char="•"/>
            </a:pPr>
            <a:r>
              <a:rPr lang="en-US" sz="1600" dirty="0" smtClean="0"/>
              <a:t>Resolved out of memory issue on MirthConnect for full PCO payload (50+ TRIM files) by increasing the memory available to Mirth to 2GB</a:t>
            </a:r>
          </a:p>
          <a:p>
            <a:pPr marL="625475" lvl="1" indent="-284163" defTabSz="117475">
              <a:buFont typeface="Arial" pitchFamily="34" charset="0"/>
              <a:buChar char="•"/>
            </a:pPr>
            <a:r>
              <a:rPr lang="en-US" sz="1600" dirty="0" smtClean="0"/>
              <a:t>Completed End-to-End Development testing; Created a baseline of performance metrics; </a:t>
            </a:r>
          </a:p>
          <a:p>
            <a:pPr marL="625475" lvl="1" indent="-284163" defTabSz="117475">
              <a:buFont typeface="Arial" pitchFamily="34" charset="0"/>
              <a:buChar char="•"/>
            </a:pPr>
            <a:r>
              <a:rPr lang="en-US" sz="1600" dirty="0" smtClean="0"/>
              <a:t>Completed setting up and testing a batch job for CDW Load on dev. Server</a:t>
            </a:r>
          </a:p>
          <a:p>
            <a:pPr marL="625475" lvl="1" indent="-284163" defTabSz="117475">
              <a:buFont typeface="Arial" pitchFamily="34" charset="0"/>
              <a:buChar char="•"/>
            </a:pPr>
            <a:r>
              <a:rPr lang="en-US" sz="1600" dirty="0" smtClean="0"/>
              <a:t>Debugged load error (missing Apache commons-configuration jar) and updated deployment instructions to include jar.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5816977"/>
          </a:xfrm>
          <a:prstGeom prst="rect">
            <a:avLst/>
          </a:prstGeom>
          <a:noFill/>
        </p:spPr>
        <p:txBody>
          <a:bodyPr wrap="square" rtlCol="0">
            <a:spAutoFit/>
          </a:bodyPr>
          <a:lstStyle/>
          <a:p>
            <a:pPr marL="342900" indent="-342900" defTabSz="117475"/>
            <a:r>
              <a:rPr lang="en-US" sz="1600" b="1" dirty="0" smtClean="0"/>
              <a:t>12. Tolven to Force.com Transition</a:t>
            </a:r>
          </a:p>
          <a:p>
            <a:pPr marL="625475" lvl="1" indent="-284163" defTabSz="117475">
              <a:buFont typeface="Arial" pitchFamily="34" charset="0"/>
              <a:buChar char="•"/>
            </a:pPr>
            <a:r>
              <a:rPr lang="en-US" sz="1600" dirty="0" smtClean="0"/>
              <a:t>	</a:t>
            </a:r>
            <a:r>
              <a:rPr lang="en-US" sz="1400" dirty="0" smtClean="0"/>
              <a:t>Participated in a meeting with UCSF to discuss receiving CDA/CCD as input 		   	for caCIS</a:t>
            </a:r>
          </a:p>
          <a:p>
            <a:pPr marL="625475" lvl="1" indent="-284163" defTabSz="55563">
              <a:buFont typeface="Arial" pitchFamily="34" charset="0"/>
              <a:buChar char="•"/>
            </a:pPr>
            <a:endParaRPr lang="en-US" sz="1400" dirty="0" smtClean="0"/>
          </a:p>
          <a:p>
            <a:pPr marL="625475" lvl="1" indent="-284163" defTabSz="55563">
              <a:buFont typeface="Arial" pitchFamily="34" charset="0"/>
              <a:buChar char="•"/>
            </a:pPr>
            <a:r>
              <a:rPr lang="en-US" sz="1400" dirty="0" smtClean="0"/>
              <a:t> Shared TRIM to CDA/CCD logical mapping completed last year with the</a:t>
            </a:r>
          </a:p>
          <a:p>
            <a:pPr marL="625475" lvl="1" indent="-284163" defTabSz="55563">
              <a:buClr>
                <a:srgbClr val="FF0000"/>
              </a:buClr>
            </a:pPr>
            <a:r>
              <a:rPr lang="en-US" sz="1400" dirty="0" smtClean="0"/>
              <a:t>		UCSF/TRANSCEND team</a:t>
            </a:r>
          </a:p>
          <a:p>
            <a:pPr marL="625475" lvl="1" indent="-284163" defTabSz="55563">
              <a:buFont typeface="Arial" pitchFamily="34" charset="0"/>
              <a:buChar char="•"/>
            </a:pPr>
            <a:endParaRPr lang="en-US" sz="1400" dirty="0" smtClean="0"/>
          </a:p>
          <a:p>
            <a:pPr marL="625475" lvl="1" indent="-284163" defTabSz="55563">
              <a:buFont typeface="Arial" pitchFamily="34" charset="0"/>
              <a:buChar char="•"/>
            </a:pPr>
            <a:r>
              <a:rPr lang="en-US" sz="1400" dirty="0" smtClean="0"/>
              <a:t>	UCSF/TRANSCEND agreed to start providing CDA/CCD input to caCIS</a:t>
            </a:r>
          </a:p>
          <a:p>
            <a:pPr marL="342900" indent="-342900" defTabSz="117475">
              <a:buAutoNum type="arabicPeriod" startAt="11"/>
            </a:pPr>
            <a:endParaRPr lang="en-US" sz="1600" b="1" dirty="0" smtClean="0"/>
          </a:p>
          <a:p>
            <a:pPr marL="342900" indent="-458788" defTabSz="55563"/>
            <a:r>
              <a:rPr lang="en-US" sz="1600" b="1" dirty="0" smtClean="0"/>
              <a:t>13. caCIS – Epic Integration</a:t>
            </a:r>
          </a:p>
          <a:p>
            <a:pPr marL="342900" indent="-458788" defTabSz="55563"/>
            <a:endParaRPr lang="en-US" sz="1600" b="1" dirty="0" smtClean="0"/>
          </a:p>
          <a:p>
            <a:pPr marL="342900" indent="-1588" defTabSz="55563">
              <a:buClr>
                <a:schemeClr val="tx1"/>
              </a:buClr>
              <a:buFont typeface="Arial" pitchFamily="34" charset="0"/>
              <a:buChar char="•"/>
            </a:pPr>
            <a:r>
              <a:rPr lang="en-US" sz="1600" dirty="0" smtClean="0">
                <a:solidFill>
                  <a:srgbClr val="FF0000"/>
                </a:solidFill>
              </a:rPr>
              <a:t>	  		</a:t>
            </a:r>
            <a:r>
              <a:rPr lang="en-US" sz="1600" dirty="0" smtClean="0"/>
              <a:t>Received additional input from the UCSF/TRANSCEND team regarding 							Epic integration architecture. Discussed alternatives for Epic integration 							with the UCSF technical team.  Both teams agreed on Alternative 2 with 						a some change i.e. CDA Generator XSLT scripts will be developed by 										THE Force team but deployed on caCIS Mirth instance as the Semantic 						Adapter</a:t>
            </a:r>
          </a:p>
          <a:p>
            <a:pPr marL="342900" indent="-1588" defTabSz="55563">
              <a:buClr>
                <a:schemeClr val="tx1"/>
              </a:buClr>
              <a:buFont typeface="Arial" pitchFamily="34" charset="0"/>
              <a:buChar char="•"/>
            </a:pPr>
            <a:r>
              <a:rPr lang="en-US" sz="1600" dirty="0" smtClean="0"/>
              <a:t>				 Completed creating a detailed project schedule</a:t>
            </a:r>
          </a:p>
          <a:p>
            <a:pPr marL="342900" indent="-1588" defTabSz="55563">
              <a:buClr>
                <a:schemeClr val="tx1"/>
              </a:buClr>
              <a:buFont typeface="Arial" pitchFamily="34" charset="0"/>
              <a:buChar char="•"/>
            </a:pPr>
            <a:r>
              <a:rPr lang="en-US" sz="1600" dirty="0" smtClean="0"/>
              <a:t>			  Completed creating first draft of CDA to HL7v2 MDM mapping</a:t>
            </a:r>
          </a:p>
          <a:p>
            <a:pPr marL="342900" indent="-1588" defTabSz="55563">
              <a:buClr>
                <a:schemeClr val="tx1"/>
              </a:buClr>
              <a:buFont typeface="Arial" pitchFamily="34" charset="0"/>
              <a:buChar char="•"/>
            </a:pPr>
            <a:r>
              <a:rPr lang="en-US" sz="1600" dirty="0" smtClean="0">
                <a:solidFill>
                  <a:srgbClr val="FF0000"/>
                </a:solidFill>
              </a:rPr>
              <a:t>				 </a:t>
            </a:r>
            <a:r>
              <a:rPr lang="en-US" sz="1600" dirty="0" smtClean="0"/>
              <a:t>Reviewed and updated CDA to HL7v2 MDM mapping document</a:t>
            </a:r>
          </a:p>
          <a:p>
            <a:pPr marL="342900" indent="-1588" defTabSz="55563">
              <a:buClr>
                <a:schemeClr val="tx1"/>
              </a:buClr>
              <a:buFont typeface="Arial" pitchFamily="34" charset="0"/>
              <a:buChar char="•"/>
            </a:pPr>
            <a:r>
              <a:rPr lang="en-US" sz="1600" dirty="0" smtClean="0">
                <a:solidFill>
                  <a:srgbClr val="FF0000"/>
                </a:solidFill>
              </a:rPr>
              <a:t>					</a:t>
            </a:r>
            <a:r>
              <a:rPr lang="en-US" sz="1600" dirty="0" smtClean="0"/>
              <a:t>Completed Epic Integration Design Document</a:t>
            </a:r>
          </a:p>
          <a:p>
            <a:pPr marL="342900" indent="-1588" defTabSz="55563">
              <a:buClr>
                <a:schemeClr val="tx1"/>
              </a:buClr>
              <a:buFont typeface="Arial" pitchFamily="34" charset="0"/>
              <a:buChar char="•"/>
            </a:pPr>
            <a:r>
              <a:rPr lang="en-US" sz="1600" dirty="0" smtClean="0">
                <a:solidFill>
                  <a:srgbClr val="FF0000"/>
                </a:solidFill>
              </a:rPr>
              <a:t>				 </a:t>
            </a:r>
            <a:r>
              <a:rPr lang="en-US" sz="1600" dirty="0" smtClean="0"/>
              <a:t>Completed CDA to HL7v2 MDM transform development (mapping and 	</a:t>
            </a:r>
          </a:p>
          <a:p>
            <a:pPr marL="342900" indent="-1588" defTabSz="55563">
              <a:buClr>
                <a:schemeClr val="tx1"/>
              </a:buClr>
            </a:pPr>
            <a:r>
              <a:rPr lang="en-US" sz="1600" dirty="0" smtClean="0"/>
              <a:t>							transforms)</a:t>
            </a:r>
          </a:p>
          <a:p>
            <a:pPr marL="342900" indent="-1588" defTabSz="55563">
              <a:buClr>
                <a:schemeClr val="tx1"/>
              </a:buClr>
              <a:buFont typeface="Arial" pitchFamily="34" charset="0"/>
              <a:buChar char="•"/>
            </a:pPr>
            <a:endParaRPr lang="en-US" sz="1600" dirty="0" smtClean="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95847"/>
            <a:ext cx="7336465" cy="5447645"/>
          </a:xfrm>
          <a:prstGeom prst="rect">
            <a:avLst/>
          </a:prstGeom>
          <a:noFill/>
        </p:spPr>
        <p:txBody>
          <a:bodyPr wrap="square" rtlCol="0">
            <a:spAutoFit/>
          </a:bodyPr>
          <a:lstStyle/>
          <a:p>
            <a:pPr marL="342900" indent="-342900" defTabSz="117475"/>
            <a:r>
              <a:rPr lang="en-US" sz="1600" b="1" dirty="0" smtClean="0"/>
              <a:t>13. </a:t>
            </a:r>
            <a:r>
              <a:rPr lang="en-US" sz="1600" b="1" dirty="0" err="1" smtClean="0"/>
              <a:t>caCIS</a:t>
            </a:r>
            <a:r>
              <a:rPr lang="en-US" sz="1600" b="1" dirty="0" smtClean="0"/>
              <a:t> – Epic Integration – continued</a:t>
            </a:r>
          </a:p>
          <a:p>
            <a:pPr marL="342900" indent="-342900" defTabSz="117475"/>
            <a:endParaRPr lang="en-US" sz="1600" b="1" dirty="0" smtClean="0"/>
          </a:p>
          <a:p>
            <a:pPr marL="800100" lvl="1" indent="-342900" defTabSz="117475">
              <a:buFont typeface="Arial" pitchFamily="34" charset="0"/>
              <a:buChar char="•"/>
            </a:pPr>
            <a:r>
              <a:rPr lang="en-US" sz="1600" dirty="0" smtClean="0"/>
              <a:t>Issues with the incorporation of updated CDA to HL7v2 MDM transforms have been fixed. Note: We do not have a good viewer for the FT field. It is difficult to check the unformatted text.</a:t>
            </a:r>
          </a:p>
          <a:p>
            <a:pPr marL="800100" lvl="1" indent="-342900" defTabSz="117475">
              <a:buFont typeface="Arial" pitchFamily="34" charset="0"/>
              <a:buChar char="•"/>
            </a:pPr>
            <a:r>
              <a:rPr lang="en-US" sz="1600" dirty="0" smtClean="0"/>
              <a:t>Initial Integration Platform development for Epic integration (Mirth Channel Development) completed and tested in development.</a:t>
            </a:r>
          </a:p>
          <a:p>
            <a:pPr marL="800100" lvl="1" indent="-342900" defTabSz="117475">
              <a:buFont typeface="Arial" pitchFamily="34" charset="0"/>
              <a:buChar char="•"/>
            </a:pPr>
            <a:r>
              <a:rPr lang="en-US" sz="1600" dirty="0" smtClean="0"/>
              <a:t>Evaluated and selected </a:t>
            </a:r>
            <a:r>
              <a:rPr lang="en-US" sz="1600" dirty="0" err="1" smtClean="0"/>
              <a:t>QuickView</a:t>
            </a:r>
            <a:r>
              <a:rPr lang="en-US" sz="1600" dirty="0" smtClean="0"/>
              <a:t> for viewing and demonstrating HL7v2 MDM messages</a:t>
            </a:r>
          </a:p>
          <a:p>
            <a:pPr marL="800100" lvl="1" indent="-342900" defTabSz="117475">
              <a:buFont typeface="Arial" pitchFamily="34" charset="0"/>
              <a:buChar char="•"/>
            </a:pPr>
            <a:r>
              <a:rPr lang="en-US" sz="1600" dirty="0" smtClean="0"/>
              <a:t>Delivered MR4 tag to QA. </a:t>
            </a:r>
          </a:p>
          <a:p>
            <a:pPr marL="342900" indent="-342900" defTabSz="117475"/>
            <a:endParaRPr lang="en-US" sz="1600" b="1" dirty="0" smtClean="0"/>
          </a:p>
          <a:p>
            <a:pPr marL="342900" indent="-342900" defTabSz="117475"/>
            <a:r>
              <a:rPr lang="en-US" sz="1600" b="1" dirty="0" smtClean="0"/>
              <a:t>14. Section 508 Compliance</a:t>
            </a:r>
          </a:p>
          <a:p>
            <a:pPr marL="342900" indent="-342900" defTabSz="117475"/>
            <a:endParaRPr lang="en-US" sz="1600" b="1" dirty="0" smtClean="0"/>
          </a:p>
          <a:p>
            <a:pPr marL="625475" lvl="1" indent="-284163" defTabSz="117475">
              <a:buClr>
                <a:schemeClr val="tx1"/>
              </a:buClr>
              <a:buFont typeface="Arial" pitchFamily="34" charset="0"/>
              <a:buChar char="•"/>
            </a:pPr>
            <a:r>
              <a:rPr lang="en-US" sz="1400" dirty="0" smtClean="0"/>
              <a:t>Acquired access to the server, set up the Accenture tool and executed 508 scan on caCIS Security Admin UI</a:t>
            </a:r>
          </a:p>
          <a:p>
            <a:pPr marL="625475" lvl="1" indent="-284163" defTabSz="117475">
              <a:buFont typeface="Arial" pitchFamily="34" charset="0"/>
              <a:buChar char="•"/>
            </a:pPr>
            <a:r>
              <a:rPr lang="en-US" sz="1400" dirty="0" smtClean="0"/>
              <a:t>Met with the 508 team to understand issues and plan resolution</a:t>
            </a:r>
          </a:p>
          <a:p>
            <a:pPr marL="625475" lvl="1" indent="-284163" defTabSz="117475">
              <a:buFont typeface="Arial" pitchFamily="34" charset="0"/>
              <a:buChar char="•"/>
            </a:pPr>
            <a:r>
              <a:rPr lang="en-US" sz="1400" dirty="0" smtClean="0"/>
              <a:t>Resolved all issues to bring the 508 compliance up to 100%</a:t>
            </a:r>
          </a:p>
          <a:p>
            <a:pPr marL="625475" lvl="1" indent="-284163" defTabSz="117475">
              <a:buFont typeface="Arial" pitchFamily="34" charset="0"/>
              <a:buChar char="•"/>
            </a:pPr>
            <a:r>
              <a:rPr lang="en-US" sz="1400" dirty="0" smtClean="0"/>
              <a:t>QA reviewed MR5 resulting in a 95% score which they said is acceptable.</a:t>
            </a:r>
          </a:p>
          <a:p>
            <a:pPr marL="625475" lvl="1" indent="-284163" defTabSz="117475">
              <a:buFont typeface="Arial" pitchFamily="34" charset="0"/>
              <a:buChar char="•"/>
            </a:pPr>
            <a:r>
              <a:rPr lang="en-US" sz="1400" dirty="0" smtClean="0"/>
              <a:t>Waiting for decision on need for 508 compliance improvements</a:t>
            </a:r>
          </a:p>
          <a:p>
            <a:pPr marL="625475" lvl="1" indent="-284163" defTabSz="117475">
              <a:buFont typeface="Arial" pitchFamily="34" charset="0"/>
              <a:buChar char="•"/>
            </a:pPr>
            <a:r>
              <a:rPr lang="en-US" sz="1400" dirty="0" smtClean="0"/>
              <a:t>Reviewed issues leading to score under 100%. Need to revisit whether appropriate scorecard was provided.</a:t>
            </a:r>
          </a:p>
          <a:p>
            <a:pPr marL="625475" lvl="1" indent="-284163" defTabSz="117475">
              <a:buFont typeface="Arial" pitchFamily="34" charset="0"/>
              <a:buChar char="•"/>
            </a:pPr>
            <a:r>
              <a:rPr lang="en-US" sz="1400" dirty="0" smtClean="0"/>
              <a:t>Ran Accenture report against dev tier</a:t>
            </a:r>
          </a:p>
          <a:p>
            <a:pPr marL="625475" lvl="1" indent="-284163" defTabSz="117475">
              <a:buFont typeface="Arial" pitchFamily="34" charset="0"/>
              <a:buChar char="•"/>
            </a:pPr>
            <a:r>
              <a:rPr lang="en-US" sz="1400" dirty="0" smtClean="0"/>
              <a:t>Ran Accenture report against MR7 (RC) on dev tier with 100% score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5232202"/>
          </a:xfrm>
          <a:prstGeom prst="rect">
            <a:avLst/>
          </a:prstGeom>
          <a:noFill/>
        </p:spPr>
        <p:txBody>
          <a:bodyPr wrap="square" rtlCol="0">
            <a:spAutoFit/>
          </a:bodyPr>
          <a:lstStyle/>
          <a:p>
            <a:pPr marL="342900" indent="-342900" defTabSz="117475"/>
            <a:r>
              <a:rPr lang="en-US" sz="1600" b="1" dirty="0" smtClean="0"/>
              <a:t>15. FDA Request</a:t>
            </a:r>
          </a:p>
          <a:p>
            <a:pPr marL="342900" indent="-342900" defTabSz="117475"/>
            <a:endParaRPr lang="en-US" sz="1600" b="1" dirty="0" smtClean="0"/>
          </a:p>
          <a:p>
            <a:pPr marL="625475" lvl="1" indent="-284163" defTabSz="117475">
              <a:buFont typeface="Arial" pitchFamily="34" charset="0"/>
              <a:buChar char="•"/>
            </a:pPr>
            <a:r>
              <a:rPr lang="en-US" sz="1600" dirty="0" smtClean="0"/>
              <a:t>Set up an example clinical note document and started creating response to FDA’s query about CDA Narrative Generator.  Researched reusability of Narrative Generator script to include that assessment in the response to FDA.  Packaged the response and sent to the Program team.</a:t>
            </a:r>
          </a:p>
          <a:p>
            <a:pPr marL="625475" lvl="1" indent="-284163" defTabSz="117475">
              <a:buFont typeface="Arial" pitchFamily="34" charset="0"/>
              <a:buChar char="•"/>
            </a:pPr>
            <a:endParaRPr lang="en-US" sz="1600" dirty="0" smtClean="0"/>
          </a:p>
          <a:p>
            <a:pPr marL="342900" indent="-342900" defTabSz="117475">
              <a:buFont typeface="+mj-lt"/>
              <a:buAutoNum type="arabicPeriod" startAt="16"/>
            </a:pPr>
            <a:r>
              <a:rPr lang="en-US" sz="1600" b="1" dirty="0" smtClean="0"/>
              <a:t>Release Activities</a:t>
            </a:r>
          </a:p>
          <a:p>
            <a:pPr marL="914400" lvl="1" indent="-573088" defTabSz="117475">
              <a:buFont typeface="Arial" pitchFamily="34" charset="0"/>
              <a:buChar char="•"/>
            </a:pPr>
            <a:r>
              <a:rPr lang="en-US" sz="1600" dirty="0" smtClean="0"/>
              <a:t>Completed End to End testing for MR2 (SFTP + Security Admin UI)</a:t>
            </a:r>
          </a:p>
          <a:p>
            <a:pPr marL="800100" lvl="1" indent="-458788" defTabSz="92075">
              <a:buFont typeface="Arial" pitchFamily="34" charset="0"/>
              <a:buChar char="•"/>
            </a:pPr>
            <a:r>
              <a:rPr lang="en-US" sz="1600" dirty="0" smtClean="0"/>
              <a:t>Completed final updates to use cases and requirements for MR2 Release; started updates for Tolven to THE.Force transition</a:t>
            </a:r>
          </a:p>
          <a:p>
            <a:pPr marL="800100" lvl="1" indent="-458788" defTabSz="92075">
              <a:buFont typeface="Arial" pitchFamily="34" charset="0"/>
              <a:buChar char="•"/>
            </a:pPr>
            <a:r>
              <a:rPr lang="en-US" sz="1600" dirty="0" smtClean="0"/>
              <a:t>Created MR2 Release tag, Release notes and handed off to QA</a:t>
            </a:r>
          </a:p>
          <a:p>
            <a:pPr marL="800100" lvl="1" indent="-458788" defTabSz="92075">
              <a:buFont typeface="Arial" pitchFamily="34" charset="0"/>
              <a:buChar char="•"/>
            </a:pPr>
            <a:r>
              <a:rPr lang="en-US" sz="1600" dirty="0" smtClean="0"/>
              <a:t>Updated Requirements and Use Cases for MR3, updated two design documents, created MR3 Release tag, Release notes and handed off to QA</a:t>
            </a:r>
          </a:p>
          <a:p>
            <a:pPr marL="800100" lvl="1" indent="-458788" defTabSz="92075">
              <a:buFont typeface="Arial" pitchFamily="34" charset="0"/>
              <a:buChar char="•"/>
            </a:pPr>
            <a:r>
              <a:rPr lang="en-US" sz="1600" dirty="0" smtClean="0"/>
              <a:t>MR4 released to QA.</a:t>
            </a:r>
          </a:p>
          <a:p>
            <a:pPr marL="800100" lvl="1" indent="-458788" defTabSz="92075">
              <a:buFont typeface="Arial" pitchFamily="34" charset="0"/>
              <a:buChar char="•"/>
            </a:pPr>
            <a:r>
              <a:rPr lang="en-US" sz="1600" dirty="0" smtClean="0"/>
              <a:t>MR5 released to QA.</a:t>
            </a:r>
          </a:p>
          <a:p>
            <a:pPr marL="800100" lvl="1" indent="-458788" defTabSz="92075">
              <a:buFont typeface="Arial" pitchFamily="34" charset="0"/>
              <a:buChar char="•"/>
            </a:pPr>
            <a:r>
              <a:rPr lang="en-US" sz="1600" dirty="0" smtClean="0"/>
              <a:t>1.0-MR7 tag (release candidate) released to QA.</a:t>
            </a:r>
          </a:p>
          <a:p>
            <a:pPr marL="800100" lvl="1" indent="-458788" defTabSz="92075">
              <a:buFont typeface="Arial" pitchFamily="34" charset="0"/>
              <a:buChar char="•"/>
            </a:pPr>
            <a:r>
              <a:rPr lang="en-US" sz="1600" dirty="0" smtClean="0"/>
              <a:t>Updated release notes and JIRA issues and provided Section 508 compliance testing information per QA requests.</a:t>
            </a:r>
          </a:p>
          <a:p>
            <a:pPr marL="625475" lvl="1" indent="-284163" defTabSz="117475"/>
            <a:endParaRPr lang="en-US" sz="1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5232202"/>
          </a:xfrm>
          <a:prstGeom prst="rect">
            <a:avLst/>
          </a:prstGeom>
          <a:noFill/>
        </p:spPr>
        <p:txBody>
          <a:bodyPr wrap="square" rtlCol="0">
            <a:spAutoFit/>
          </a:bodyPr>
          <a:lstStyle/>
          <a:p>
            <a:pPr marL="342900" indent="-342900" defTabSz="117475"/>
            <a:endParaRPr lang="en-US" sz="1400" dirty="0" smtClean="0"/>
          </a:p>
          <a:p>
            <a:pPr marL="342900" indent="-342900" defTabSz="117475">
              <a:buFont typeface="+mj-lt"/>
              <a:buAutoNum type="arabicPeriod" startAt="17"/>
            </a:pPr>
            <a:r>
              <a:rPr lang="en-US" sz="1600" b="1" dirty="0" smtClean="0"/>
              <a:t>Secure E-mail – NHIN Compliance</a:t>
            </a:r>
          </a:p>
          <a:p>
            <a:pPr marL="342900" indent="-342900" defTabSz="117475"/>
            <a:endParaRPr lang="en-US" sz="1600" b="1" dirty="0" smtClean="0"/>
          </a:p>
          <a:p>
            <a:pPr marL="800100" lvl="1" indent="-458788" defTabSz="92075">
              <a:buFont typeface="Arial" pitchFamily="34" charset="0"/>
              <a:buChar char="•"/>
            </a:pPr>
            <a:r>
              <a:rPr lang="en-US" sz="1600" dirty="0" smtClean="0"/>
              <a:t>Identified gaps in compliance and tasks required to implement NHIN-compliant email.</a:t>
            </a:r>
          </a:p>
          <a:p>
            <a:pPr marL="800100" lvl="1" indent="-458788" defTabSz="92075">
              <a:buFont typeface="Arial" pitchFamily="34" charset="0"/>
              <a:buChar char="•"/>
            </a:pPr>
            <a:r>
              <a:rPr lang="en-US" sz="1600" dirty="0" smtClean="0"/>
              <a:t>Completed design and updated </a:t>
            </a:r>
            <a:r>
              <a:rPr lang="en-US" sz="1600" dirty="0" err="1" smtClean="0"/>
              <a:t>caCIS</a:t>
            </a:r>
            <a:r>
              <a:rPr lang="en-US" sz="1600" dirty="0" smtClean="0"/>
              <a:t> Secure Email Design Document</a:t>
            </a:r>
            <a:endParaRPr lang="en-US" sz="1600" dirty="0" smtClean="0">
              <a:solidFill>
                <a:srgbClr val="FF0000"/>
              </a:solidFill>
            </a:endParaRPr>
          </a:p>
          <a:p>
            <a:pPr marL="800100" lvl="1" indent="-458788" defTabSz="92075">
              <a:buFont typeface="Arial" pitchFamily="34" charset="0"/>
              <a:buChar char="•"/>
            </a:pPr>
            <a:r>
              <a:rPr lang="en-US" sz="1600" dirty="0" smtClean="0"/>
              <a:t>Completed initial coding</a:t>
            </a:r>
          </a:p>
          <a:p>
            <a:pPr marL="800100" lvl="1" indent="-458788" defTabSz="92075">
              <a:buFont typeface="Arial" pitchFamily="34" charset="0"/>
              <a:buChar char="•"/>
            </a:pPr>
            <a:r>
              <a:rPr lang="en-US" sz="1600" dirty="0" smtClean="0"/>
              <a:t>Completed development testing, issue resolution, and re-test</a:t>
            </a:r>
          </a:p>
          <a:p>
            <a:pPr marL="800100" lvl="1" indent="-458788" defTabSz="92075">
              <a:buFont typeface="Arial" pitchFamily="34" charset="0"/>
              <a:buChar char="•"/>
            </a:pPr>
            <a:endParaRPr lang="en-US" sz="1600" dirty="0" smtClean="0">
              <a:solidFill>
                <a:srgbClr val="FF0000"/>
              </a:solidFill>
            </a:endParaRPr>
          </a:p>
          <a:p>
            <a:pPr marL="342900" indent="-342900" defTabSz="117475">
              <a:buFont typeface="+mj-lt"/>
              <a:buAutoNum type="arabicPeriod" startAt="18"/>
            </a:pPr>
            <a:r>
              <a:rPr lang="en-US" sz="1600" b="1" dirty="0" smtClean="0"/>
              <a:t>Other activities</a:t>
            </a:r>
          </a:p>
          <a:p>
            <a:pPr marL="800100" lvl="1" indent="-458788" defTabSz="92075">
              <a:buFont typeface="Arial" pitchFamily="34" charset="0"/>
              <a:buChar char="•"/>
            </a:pPr>
            <a:r>
              <a:rPr lang="en-US" sz="1600" dirty="0" smtClean="0"/>
              <a:t>Completed analysis and developed LOE for supporting new output formats (such as ODM or SDTM)</a:t>
            </a:r>
          </a:p>
          <a:p>
            <a:pPr marL="800100" lvl="1" indent="-458788" defTabSz="92075">
              <a:buFont typeface="Arial" pitchFamily="34" charset="0"/>
              <a:buChar char="•"/>
            </a:pPr>
            <a:r>
              <a:rPr lang="en-US" sz="1600" dirty="0" smtClean="0"/>
              <a:t>Analyzed current </a:t>
            </a:r>
            <a:r>
              <a:rPr lang="en-US" sz="1600" dirty="0" err="1" smtClean="0"/>
              <a:t>caCIS</a:t>
            </a:r>
            <a:r>
              <a:rPr lang="en-US" sz="1600" dirty="0" smtClean="0"/>
              <a:t> design/architecture to determine issues with using multiple E-CHR systems. Determined two approaches for supporting multiple E-CHR’s and created rough estimates for implementing each approach.</a:t>
            </a:r>
          </a:p>
          <a:p>
            <a:pPr marL="800100" lvl="1" indent="-458788" defTabSz="92075">
              <a:buFont typeface="Arial" pitchFamily="34" charset="0"/>
              <a:buChar char="•"/>
            </a:pPr>
            <a:r>
              <a:rPr lang="en-US" sz="1600" dirty="0" smtClean="0"/>
              <a:t>Performed impact analysis and provided estimates for OSDI and Parallel Processing Changes</a:t>
            </a:r>
          </a:p>
          <a:p>
            <a:pPr marL="800100" lvl="1" indent="-458788" defTabSz="92075">
              <a:buFont typeface="Arial" pitchFamily="34" charset="0"/>
              <a:buChar char="•"/>
            </a:pPr>
            <a:r>
              <a:rPr lang="en-US" sz="1600" dirty="0" smtClean="0"/>
              <a:t>Performed impact analysis and provided estimates for Storing all documents to XDS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4278094"/>
          </a:xfrm>
          <a:prstGeom prst="rect">
            <a:avLst/>
          </a:prstGeom>
          <a:noFill/>
        </p:spPr>
        <p:txBody>
          <a:bodyPr wrap="square" rtlCol="0">
            <a:spAutoFit/>
          </a:bodyPr>
          <a:lstStyle/>
          <a:p>
            <a:pPr marL="800100" lvl="1" indent="-458788" defTabSz="92075"/>
            <a:endParaRPr lang="en-US" sz="1600" dirty="0" smtClean="0"/>
          </a:p>
          <a:p>
            <a:pPr marL="342900" indent="-342900" defTabSz="117475">
              <a:buFont typeface="+mj-lt"/>
              <a:buAutoNum type="arabicPeriod" startAt="18"/>
            </a:pPr>
            <a:r>
              <a:rPr lang="en-US" sz="1600" b="1" dirty="0" smtClean="0"/>
              <a:t>Other activities (cont.)</a:t>
            </a:r>
          </a:p>
          <a:p>
            <a:pPr marL="800100" lvl="1" indent="-458788" defTabSz="92075">
              <a:buFont typeface="Arial" pitchFamily="34" charset="0"/>
              <a:buChar char="•"/>
            </a:pPr>
            <a:r>
              <a:rPr lang="en-US" sz="1600" dirty="0" smtClean="0"/>
              <a:t>Worked with QA on approach to testing HL7V2 MDM messages</a:t>
            </a:r>
          </a:p>
          <a:p>
            <a:pPr marL="800100" lvl="1" indent="-458788" defTabSz="92075">
              <a:buFont typeface="Arial" pitchFamily="34" charset="0"/>
              <a:buChar char="•"/>
            </a:pPr>
            <a:r>
              <a:rPr lang="en-US" sz="1600" dirty="0" smtClean="0"/>
              <a:t>Investigating intermittent trust anchor issue with Mirth connect. Identified likely cause of error.</a:t>
            </a:r>
          </a:p>
          <a:p>
            <a:pPr marL="800100" lvl="1" indent="-458788" defTabSz="92075">
              <a:buFont typeface="Arial" pitchFamily="34" charset="0"/>
              <a:buChar char="•"/>
            </a:pPr>
            <a:r>
              <a:rPr lang="en-US" sz="1600" dirty="0" smtClean="0"/>
              <a:t>Reviewed approach for fixing intermittent trust anchor issue and identified necessary code changes.</a:t>
            </a:r>
          </a:p>
          <a:p>
            <a:pPr marL="800100" lvl="1" indent="-458788" defTabSz="92075">
              <a:buFont typeface="Arial" pitchFamily="34" charset="0"/>
              <a:buChar char="•"/>
            </a:pPr>
            <a:r>
              <a:rPr lang="en-US" sz="1600" dirty="0" smtClean="0"/>
              <a:t>Coded and tested fix for intermittent trust anchor issue. (Note: Since this is an intermittent issue that we have not found a way to force, testing does not guarantee the fix.)</a:t>
            </a:r>
          </a:p>
          <a:p>
            <a:pPr marL="800100" lvl="1" indent="-458788" defTabSz="92075">
              <a:buFont typeface="Arial" pitchFamily="34" charset="0"/>
              <a:buChar char="•"/>
            </a:pPr>
            <a:r>
              <a:rPr lang="en-US" sz="1600" dirty="0" smtClean="0"/>
              <a:t>Made additional changes to fix trust anchor issue. (Steps to consistently reproduce the issue have been found, and the fix has been verified.)</a:t>
            </a:r>
          </a:p>
          <a:p>
            <a:pPr marL="800100" lvl="1" indent="-458788" defTabSz="92075">
              <a:buFont typeface="Arial" pitchFamily="34" charset="0"/>
              <a:buChar char="•"/>
            </a:pPr>
            <a:r>
              <a:rPr lang="en-US" sz="1600" dirty="0" smtClean="0"/>
              <a:t>Coded user lockout feature (to address medium </a:t>
            </a:r>
            <a:r>
              <a:rPr lang="en-US" sz="1600" dirty="0" err="1" smtClean="0"/>
              <a:t>AppScan</a:t>
            </a:r>
            <a:r>
              <a:rPr lang="en-US" sz="1600" dirty="0" smtClean="0"/>
              <a:t> issue</a:t>
            </a:r>
            <a:r>
              <a:rPr lang="en-US" sz="1600" dirty="0" smtClean="0"/>
              <a:t>).</a:t>
            </a:r>
          </a:p>
          <a:p>
            <a:pPr marL="800100" lvl="1" indent="-458788" defTabSz="92075">
              <a:buFont typeface="Arial" pitchFamily="34" charset="0"/>
              <a:buChar char="•"/>
            </a:pPr>
            <a:r>
              <a:rPr lang="en-US" sz="1600" dirty="0" smtClean="0">
                <a:solidFill>
                  <a:srgbClr val="FF0000"/>
                </a:solidFill>
              </a:rPr>
              <a:t>Reviewing product documentation to be sure it is clear that caCIS uses CDA that is an extension of CCD and not CCD proper.</a:t>
            </a:r>
            <a:endParaRPr lang="en-US" sz="1600" dirty="0" smtClean="0">
              <a:solidFill>
                <a:srgbClr val="FF0000"/>
              </a:solidFill>
            </a:endParaRPr>
          </a:p>
          <a:p>
            <a:pPr marL="800100" lvl="1" indent="-458788" defTabSz="92075"/>
            <a:endParaRPr lang="en-US"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5755422"/>
          </a:xfrm>
          <a:prstGeom prst="rect">
            <a:avLst/>
          </a:prstGeom>
          <a:noFill/>
        </p:spPr>
        <p:txBody>
          <a:bodyPr wrap="square" rtlCol="0">
            <a:spAutoFit/>
          </a:bodyPr>
          <a:lstStyle/>
          <a:p>
            <a:pPr marL="342900" indent="-342900" defTabSz="117475">
              <a:buFont typeface="+mj-lt"/>
              <a:buAutoNum type="arabicPeriod" startAt="19"/>
            </a:pPr>
            <a:r>
              <a:rPr lang="en-US" sz="1600" b="1" dirty="0" smtClean="0"/>
              <a:t>Change to Trial Summary note</a:t>
            </a:r>
          </a:p>
          <a:p>
            <a:pPr marL="800100" lvl="1" indent="-458788" defTabSz="92075">
              <a:buFont typeface="Arial" pitchFamily="34" charset="0"/>
              <a:buChar char="•"/>
            </a:pPr>
            <a:r>
              <a:rPr lang="en-US" sz="1600" dirty="0" smtClean="0"/>
              <a:t>Reviewed design for supporting Trial Summary note and consideration of generic message support</a:t>
            </a:r>
          </a:p>
          <a:p>
            <a:pPr marL="800100" lvl="1" indent="-458788" defTabSz="92075">
              <a:buFont typeface="Arial" pitchFamily="34" charset="0"/>
              <a:buChar char="•"/>
            </a:pPr>
            <a:r>
              <a:rPr lang="en-US" sz="1600" dirty="0" smtClean="0"/>
              <a:t>Investigated all aspects of release with Trial Summary note targeting 12/31 delivery: resource availability integration, system test, QA schedule, security scan, risk</a:t>
            </a:r>
          </a:p>
          <a:p>
            <a:pPr marL="800100" lvl="1" indent="-458788" defTabSz="92075">
              <a:buFont typeface="Arial" pitchFamily="34" charset="0"/>
              <a:buChar char="•"/>
            </a:pPr>
            <a:r>
              <a:rPr lang="en-US" sz="1600" dirty="0" smtClean="0"/>
              <a:t>Modified schedules for presumed development/release approach</a:t>
            </a:r>
          </a:p>
          <a:p>
            <a:pPr marL="800100" lvl="1" indent="-458788" defTabSz="92075">
              <a:buFont typeface="Arial" pitchFamily="34" charset="0"/>
              <a:buChar char="•"/>
            </a:pPr>
            <a:r>
              <a:rPr lang="en-US" sz="1600" dirty="0" smtClean="0"/>
              <a:t>Distributed documents to contrast proper CDA implementation guide with our context-specific guide</a:t>
            </a:r>
          </a:p>
          <a:p>
            <a:pPr marL="800100" lvl="1" indent="-458788" defTabSz="92075">
              <a:buFont typeface="Arial" pitchFamily="34" charset="0"/>
              <a:buChar char="•"/>
            </a:pPr>
            <a:r>
              <a:rPr lang="en-US" sz="1600" dirty="0" smtClean="0"/>
              <a:t>Met with UCSF and confirmed approach of merging clinical trial note formats to create the Trial Summary note format</a:t>
            </a:r>
          </a:p>
          <a:p>
            <a:pPr marL="800100" lvl="1" indent="-458788" defTabSz="92075">
              <a:buFont typeface="Arial" pitchFamily="34" charset="0"/>
              <a:buChar char="•"/>
            </a:pPr>
            <a:r>
              <a:rPr lang="en-US" sz="1600" dirty="0" smtClean="0"/>
              <a:t>Completed design of generic message support</a:t>
            </a:r>
          </a:p>
          <a:p>
            <a:pPr marL="800100" lvl="1" indent="-458788" defTabSz="92075">
              <a:buFont typeface="Arial" pitchFamily="34" charset="0"/>
              <a:buChar char="•"/>
            </a:pPr>
            <a:r>
              <a:rPr lang="en-US" sz="1600" dirty="0" smtClean="0"/>
              <a:t>Completed initial coding for generic message support</a:t>
            </a:r>
          </a:p>
          <a:p>
            <a:pPr marL="800100" lvl="1" indent="-458788" defTabSz="92075">
              <a:buFont typeface="Arial" pitchFamily="34" charset="0"/>
              <a:buChar char="•"/>
            </a:pPr>
            <a:r>
              <a:rPr lang="en-US" sz="1600" dirty="0" smtClean="0"/>
              <a:t>Finished one round of development testing for generic message support, minor issues found and fixed</a:t>
            </a:r>
          </a:p>
          <a:p>
            <a:pPr marL="800100" lvl="1" indent="-458788" defTabSz="92075">
              <a:buFont typeface="Arial" pitchFamily="34" charset="0"/>
              <a:buChar char="•"/>
            </a:pPr>
            <a:r>
              <a:rPr lang="en-US" sz="1600" dirty="0" smtClean="0"/>
              <a:t>Found and corrected legacy TRIM-specific validation code that did not conform to original design</a:t>
            </a:r>
          </a:p>
          <a:p>
            <a:pPr marL="800100" lvl="1" indent="-458788" defTabSz="92075">
              <a:buFont typeface="Arial" pitchFamily="34" charset="0"/>
              <a:buChar char="•"/>
            </a:pPr>
            <a:r>
              <a:rPr lang="en-US" sz="1600" dirty="0" smtClean="0"/>
              <a:t>Completed re-test of generic message support</a:t>
            </a:r>
          </a:p>
          <a:p>
            <a:pPr marL="800100" lvl="1" indent="-458788" defTabSz="92075">
              <a:buFont typeface="Arial" pitchFamily="34" charset="0"/>
              <a:buChar char="•"/>
            </a:pPr>
            <a:r>
              <a:rPr lang="en-US" sz="1600" dirty="0" smtClean="0"/>
              <a:t>Completed and tested with example Trial Summary note--with and without narrative. (The example is intended to provide document structure, structure of primary sections, and a broad range of examples for elements in the primary sections. It shows syntax and is not necessarily correct from a clinical-content perspective.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5509200"/>
          </a:xfrm>
          <a:prstGeom prst="rect">
            <a:avLst/>
          </a:prstGeom>
          <a:noFill/>
        </p:spPr>
        <p:txBody>
          <a:bodyPr wrap="square" rtlCol="0">
            <a:spAutoFit/>
          </a:bodyPr>
          <a:lstStyle/>
          <a:p>
            <a:pPr marL="800100" lvl="1" indent="-458788" defTabSz="92075"/>
            <a:endParaRPr lang="en-US" sz="1600" dirty="0" smtClean="0"/>
          </a:p>
          <a:p>
            <a:pPr marL="342900" indent="-342900" defTabSz="117475">
              <a:buFont typeface="+mj-lt"/>
              <a:buAutoNum type="arabicPeriod" startAt="20"/>
            </a:pPr>
            <a:r>
              <a:rPr lang="en-US" sz="1600" b="1" dirty="0" smtClean="0"/>
              <a:t>“Parallel processing and queuing” objective – queue reliability</a:t>
            </a:r>
          </a:p>
          <a:p>
            <a:pPr marL="342900" indent="-342900" defTabSz="117475"/>
            <a:endParaRPr lang="en-US" sz="1600" b="1" dirty="0" smtClean="0"/>
          </a:p>
          <a:p>
            <a:pPr marL="800100" lvl="1" indent="-458788" defTabSz="92075">
              <a:buFont typeface="Arial" pitchFamily="34" charset="0"/>
              <a:buChar char="•"/>
            </a:pPr>
            <a:r>
              <a:rPr lang="en-US" sz="1600" dirty="0" smtClean="0"/>
              <a:t>Reviewed architecture, design, code, and previous performance test results to determine applicability of requested change and identify areas for performance improvements. </a:t>
            </a:r>
          </a:p>
          <a:p>
            <a:pPr marL="800100" lvl="1" indent="-458788" defTabSz="92075">
              <a:buFont typeface="Arial" pitchFamily="34" charset="0"/>
              <a:buChar char="•"/>
            </a:pPr>
            <a:r>
              <a:rPr lang="en-US" sz="1600" dirty="0" smtClean="0"/>
              <a:t>Discussed possible queue approaches (source-system queue or intermediate queue in place of Mirth Connect queue) and parallel processing internally.</a:t>
            </a:r>
          </a:p>
          <a:p>
            <a:pPr marL="800100" lvl="1" indent="-458788" defTabSz="92075">
              <a:buFont typeface="Arial" pitchFamily="34" charset="0"/>
              <a:buChar char="•"/>
            </a:pPr>
            <a:r>
              <a:rPr lang="en-US" sz="1600" dirty="0" smtClean="0"/>
              <a:t>Reviewed QA slides and started setting up development tests for practical queue limits.</a:t>
            </a:r>
          </a:p>
          <a:p>
            <a:pPr marL="800100" lvl="1" indent="-458788" defTabSz="92075">
              <a:buFont typeface="Arial" pitchFamily="34" charset="0"/>
              <a:buChar char="•"/>
            </a:pPr>
            <a:r>
              <a:rPr lang="en-US" sz="1600" dirty="0" smtClean="0"/>
              <a:t>Worked with QA to understand previous results of queue testing and to focus further tests on expected use in 2TRANSCEND.</a:t>
            </a:r>
          </a:p>
          <a:p>
            <a:pPr marL="800100" lvl="1" indent="-458788" defTabSz="92075">
              <a:buFont typeface="Arial" pitchFamily="34" charset="0"/>
              <a:buChar char="•"/>
            </a:pPr>
            <a:r>
              <a:rPr lang="en-US" sz="1600" dirty="0" smtClean="0"/>
              <a:t>Reviewed mirth documentation and settings for caching of messages to look for any changes that could improve queue reliability</a:t>
            </a:r>
          </a:p>
          <a:p>
            <a:pPr marL="800100" lvl="1" indent="-458788" defTabSz="92075">
              <a:buFont typeface="Arial" pitchFamily="34" charset="0"/>
              <a:buChar char="•"/>
            </a:pPr>
            <a:r>
              <a:rPr lang="en-US" sz="1600" dirty="0" smtClean="0"/>
              <a:t>Analyzed code for efficiency and reliability improvements</a:t>
            </a:r>
          </a:p>
          <a:p>
            <a:pPr marL="800100" lvl="1" indent="-458788" defTabSz="92075">
              <a:buFont typeface="Arial" pitchFamily="34" charset="0"/>
              <a:buChar char="•"/>
            </a:pPr>
            <a:r>
              <a:rPr lang="en-US" sz="1600" dirty="0" smtClean="0"/>
              <a:t>Completed Code review to determine any performance improvements / memory leaks – Discussed specific fixes internally.</a:t>
            </a:r>
          </a:p>
          <a:p>
            <a:pPr marL="800100" lvl="1" indent="-458788" defTabSz="92075">
              <a:buFont typeface="Arial" pitchFamily="34" charset="0"/>
              <a:buChar char="•"/>
            </a:pPr>
            <a:r>
              <a:rPr lang="en-US" sz="1600" dirty="0" smtClean="0"/>
              <a:t>Evaluated Mirth </a:t>
            </a:r>
            <a:r>
              <a:rPr lang="en-US" sz="1600" dirty="0" err="1" smtClean="0"/>
              <a:t>Queueing</a:t>
            </a:r>
            <a:r>
              <a:rPr lang="en-US" sz="1600" dirty="0" smtClean="0"/>
              <a:t> capabilities for potential improvements in caCIS - Most of the capabilities are not usable (as they are for external connectors - currently only HTTP)</a:t>
            </a:r>
          </a:p>
          <a:p>
            <a:pPr marL="800100" lvl="1" indent="-458788" defTabSz="92075">
              <a:buFont typeface="Arial" pitchFamily="34" charset="0"/>
              <a:buChar char="•"/>
            </a:pPr>
            <a:endParaRPr lang="en-US" sz="1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5262979"/>
          </a:xfrm>
          <a:prstGeom prst="rect">
            <a:avLst/>
          </a:prstGeom>
          <a:noFill/>
        </p:spPr>
        <p:txBody>
          <a:bodyPr wrap="square" rtlCol="0">
            <a:spAutoFit/>
          </a:bodyPr>
          <a:lstStyle/>
          <a:p>
            <a:pPr marL="800100" lvl="1" indent="-458788" defTabSz="92075"/>
            <a:endParaRPr lang="en-US" sz="1600" dirty="0" smtClean="0"/>
          </a:p>
          <a:p>
            <a:pPr marL="342900" indent="-342900" defTabSz="117475">
              <a:buFont typeface="+mj-lt"/>
              <a:buAutoNum type="arabicPeriod" startAt="20"/>
            </a:pPr>
            <a:r>
              <a:rPr lang="en-US" sz="1600" b="1" dirty="0" smtClean="0"/>
              <a:t>“Parallel processing and queuing” objective – queue reliability – contd.</a:t>
            </a:r>
          </a:p>
          <a:p>
            <a:pPr marL="342900" indent="-342900" defTabSz="117475"/>
            <a:endParaRPr lang="en-US" sz="1600" b="1" dirty="0" smtClean="0"/>
          </a:p>
          <a:p>
            <a:pPr marL="800100" lvl="1" indent="-458788" defTabSz="92075">
              <a:buFont typeface="Arial" pitchFamily="34" charset="0"/>
              <a:buChar char="•"/>
            </a:pPr>
            <a:r>
              <a:rPr lang="en-US" sz="1600" dirty="0" smtClean="0"/>
              <a:t>Reviewed Hardware configuration and prepared possible deployment architecture upgrades to make caCIS more reliable</a:t>
            </a:r>
          </a:p>
          <a:p>
            <a:pPr marL="800100" lvl="1" indent="-458788" defTabSz="92075">
              <a:buFont typeface="Arial" pitchFamily="34" charset="0"/>
              <a:buChar char="•"/>
            </a:pPr>
            <a:r>
              <a:rPr lang="en-US" sz="1600" dirty="0" smtClean="0"/>
              <a:t>Evaluated pros and cons of possible use of an external intermediate queuing component such as MQ for housing messages which being processed by Mirth.</a:t>
            </a:r>
          </a:p>
          <a:p>
            <a:pPr marL="800100" lvl="1" indent="-458788" defTabSz="92075">
              <a:buFont typeface="Arial" pitchFamily="34" charset="0"/>
              <a:buChar char="•"/>
            </a:pPr>
            <a:r>
              <a:rPr lang="en-US" sz="1600" dirty="0" smtClean="0"/>
              <a:t>Started using </a:t>
            </a:r>
            <a:r>
              <a:rPr lang="en-US" sz="1600" dirty="0" err="1" smtClean="0"/>
              <a:t>JProfiler</a:t>
            </a:r>
            <a:r>
              <a:rPr lang="en-US" sz="1600" dirty="0" smtClean="0"/>
              <a:t> for resource leak and performance analysis. Abandoned as impractical.</a:t>
            </a:r>
          </a:p>
          <a:p>
            <a:pPr marL="800100" lvl="1" indent="-458788" defTabSz="92075">
              <a:buFont typeface="Arial" pitchFamily="34" charset="0"/>
              <a:buChar char="•"/>
            </a:pPr>
            <a:r>
              <a:rPr lang="en-US" sz="1600" dirty="0" smtClean="0"/>
              <a:t>Using JVM Monitor to examine Mirth Connect JVM during start-up and processing. Footprint is very large (3.5G memory on start-up, significant heap memory increase when processing) but no resource leaks have been shown.</a:t>
            </a:r>
          </a:p>
          <a:p>
            <a:pPr marL="800100" lvl="1" indent="-458788" defTabSz="92075">
              <a:buFont typeface="Arial" pitchFamily="34" charset="0"/>
              <a:buChar char="•"/>
            </a:pPr>
            <a:r>
              <a:rPr lang="en-US" sz="1600" dirty="0" smtClean="0"/>
              <a:t>Documented potential improvements via hardware upgrades, deployment architecture changes, Mirth Connect configuration changes, and code changes. (https://ncisvn.nci.nih.gov/svn/cacis/CACIS/trunk/documents/architecture/caCIS_Reliability_Options.docx)</a:t>
            </a:r>
          </a:p>
          <a:p>
            <a:pPr marL="800100" lvl="1" indent="-458788" defTabSz="92075">
              <a:buFont typeface="Arial" pitchFamily="34" charset="0"/>
              <a:buChar char="•"/>
            </a:pPr>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627360" y="207964"/>
          <a:ext cx="7299353" cy="5548539"/>
        </p:xfrm>
        <a:graphic>
          <a:graphicData uri="http://schemas.openxmlformats.org/drawingml/2006/table">
            <a:tbl>
              <a:tblPr firstRow="1" bandRow="1">
                <a:tableStyleId>{46F890A9-2807-4EBB-B81D-B2AA78EC7F39}</a:tableStyleId>
              </a:tblPr>
              <a:tblGrid>
                <a:gridCol w="355911"/>
                <a:gridCol w="2716098"/>
                <a:gridCol w="382624"/>
                <a:gridCol w="382624"/>
                <a:gridCol w="382624"/>
                <a:gridCol w="382624"/>
                <a:gridCol w="382624"/>
                <a:gridCol w="382624"/>
                <a:gridCol w="382624"/>
                <a:gridCol w="382624"/>
                <a:gridCol w="382624"/>
                <a:gridCol w="382624"/>
                <a:gridCol w="401104"/>
              </a:tblGrid>
              <a:tr h="446187">
                <a:tc>
                  <a:txBody>
                    <a:bodyPr/>
                    <a:lstStyle/>
                    <a:p>
                      <a:pPr algn="ctr"/>
                      <a:r>
                        <a:rPr lang="en-US" sz="1100" dirty="0" smtClean="0"/>
                        <a:t>#</a:t>
                      </a:r>
                      <a:endParaRPr lang="en-US" sz="110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t>Scope Item</a:t>
                      </a:r>
                      <a:endParaRPr lang="en-US" sz="1100" dirty="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smtClean="0"/>
                        <a:t>Feb</a:t>
                      </a:r>
                      <a:endParaRPr lang="en-US" sz="8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Mar</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Apr</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May</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Jun</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Jul</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Aug</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Sep</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Oct</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Nov</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Dec</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1</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Planning, Code Rampup, Env.</a:t>
                      </a:r>
                      <a:r>
                        <a:rPr lang="en-US" sz="1050" baseline="0" dirty="0" smtClean="0"/>
                        <a:t> Setup </a:t>
                      </a:r>
                      <a:r>
                        <a:rPr lang="en-US" sz="1200" baseline="0" dirty="0" smtClean="0">
                          <a:latin typeface="Showcard Gothic" pitchFamily="82" charset="0"/>
                        </a:rPr>
                        <a:t>√</a:t>
                      </a:r>
                      <a:endParaRPr lang="en-US" sz="1050" baseline="0" dirty="0" smtClean="0">
                        <a:latin typeface="Showcard Gothic" pitchFamily="82" charset="0"/>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baseline="0" dirty="0">
                        <a:latin typeface="Showcard Gothic" pitchFamily="8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2</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CDA – JAXB Issue </a:t>
                      </a:r>
                      <a:r>
                        <a:rPr lang="en-US" sz="1200" baseline="0" dirty="0" smtClean="0">
                          <a:latin typeface="Showcard Gothic" pitchFamily="82" charset="0"/>
                        </a:rPr>
                        <a:t>√</a:t>
                      </a: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3</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Prioritized JIRA Issues </a:t>
                      </a:r>
                      <a:r>
                        <a:rPr lang="en-US" sz="1200" baseline="0" dirty="0" smtClean="0">
                          <a:latin typeface="Showcard Gothic" pitchFamily="82" charset="0"/>
                        </a:rPr>
                        <a:t>√</a:t>
                      </a:r>
                      <a:endParaRPr lang="en-US" sz="1200" b="1" i="1" dirty="0" smtClean="0">
                        <a:solidFill>
                          <a:srgbClr val="00B050"/>
                        </a:solidFill>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marL="0" algn="ctr" defTabSz="914400" rtl="0" eaLnBrk="1" latinLnBrk="0" hangingPunct="1"/>
                      <a:r>
                        <a:rPr lang="en-US" sz="1050" kern="1200" dirty="0" smtClean="0">
                          <a:solidFill>
                            <a:schemeClr val="dk1"/>
                          </a:solidFill>
                          <a:latin typeface="+mn-lt"/>
                          <a:ea typeface="+mn-ea"/>
                          <a:cs typeface="+mn-cs"/>
                        </a:rPr>
                        <a:t>4</a:t>
                      </a:r>
                      <a:endParaRPr lang="en-US" sz="105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HTTP SSL</a:t>
                      </a:r>
                      <a:r>
                        <a:rPr lang="en-US" sz="1050" baseline="0" dirty="0" smtClean="0"/>
                        <a:t> Tunneling  </a:t>
                      </a:r>
                      <a:r>
                        <a:rPr kumimoji="0" lang="en-US" sz="120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200" dirty="0" smtClean="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283464">
                <a:tc>
                  <a:txBody>
                    <a:bodyPr/>
                    <a:lstStyle/>
                    <a:p>
                      <a:pPr algn="ctr"/>
                      <a:r>
                        <a:rPr lang="en-US" sz="1050" dirty="0" smtClean="0"/>
                        <a:t>5</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Security Admin UI  </a:t>
                      </a:r>
                      <a:r>
                        <a:rPr kumimoji="0" lang="en-US" sz="120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kumimoji="0" lang="en-US" sz="900" b="1" i="1" u="none" strike="noStrike" kern="1200" cap="none" spc="0" normalizeH="0" baseline="0" noProof="0" dirty="0" smtClean="0">
                        <a:ln>
                          <a:noFill/>
                        </a:ln>
                        <a:solidFill>
                          <a:srgbClr val="00B050"/>
                        </a:solidFill>
                        <a:effectLst/>
                        <a:uLnTx/>
                        <a:uFillTx/>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283464">
                <a:tc>
                  <a:txBody>
                    <a:bodyPr/>
                    <a:lstStyle/>
                    <a:p>
                      <a:pPr algn="ctr"/>
                      <a:r>
                        <a:rPr lang="en-US" sz="1050" dirty="0" smtClean="0"/>
                        <a:t>6</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Asynchronous</a:t>
                      </a:r>
                      <a:r>
                        <a:rPr lang="en-US" sz="1050" baseline="0" dirty="0" smtClean="0"/>
                        <a:t> CDW Load </a:t>
                      </a:r>
                      <a:r>
                        <a:rPr kumimoji="0" lang="en-US" sz="120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050" dirty="0" smtClean="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7</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mn-lt"/>
                          <a:ea typeface="+mn-ea"/>
                          <a:cs typeface="+mn-cs"/>
                        </a:rPr>
                        <a:t>PCO Load and</a:t>
                      </a:r>
                      <a:r>
                        <a:rPr lang="en-US" sz="1050" kern="1200" baseline="0" dirty="0" smtClean="0">
                          <a:solidFill>
                            <a:schemeClr val="dk1"/>
                          </a:solidFill>
                          <a:latin typeface="+mn-lt"/>
                          <a:ea typeface="+mn-ea"/>
                          <a:cs typeface="+mn-cs"/>
                        </a:rPr>
                        <a:t> other Performance Issues</a:t>
                      </a:r>
                      <a:r>
                        <a:rPr kumimoji="0" lang="en-US" sz="105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050" dirty="0" smtClean="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283464">
                <a:tc>
                  <a:txBody>
                    <a:bodyPr/>
                    <a:lstStyle/>
                    <a:p>
                      <a:pPr algn="ctr"/>
                      <a:r>
                        <a:rPr lang="en-US" sz="1050" dirty="0" smtClean="0"/>
                        <a:t>8</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Application Scan   </a:t>
                      </a:r>
                      <a:r>
                        <a:rPr kumimoji="0" lang="en-US" sz="900" b="1" i="1" u="none" strike="noStrike" kern="1200" cap="none" spc="0" normalizeH="0" baseline="0" noProof="0" dirty="0" smtClean="0">
                          <a:ln>
                            <a:noFill/>
                          </a:ln>
                          <a:solidFill>
                            <a:srgbClr val="00B050"/>
                          </a:solidFill>
                          <a:effectLst/>
                          <a:uLnTx/>
                          <a:uFillTx/>
                          <a:latin typeface="+mn-lt"/>
                          <a:ea typeface="+mn-ea"/>
                          <a:cs typeface="+mn-cs"/>
                        </a:rPr>
                        <a:t>3 Medium Fixed  </a:t>
                      </a:r>
                      <a:r>
                        <a:rPr kumimoji="0" lang="en-US" sz="120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kumimoji="0" lang="en-US" sz="900" b="1" i="1" u="none" strike="noStrike" kern="1200" cap="none" spc="0" normalizeH="0" baseline="0" noProof="0" dirty="0" smtClean="0">
                        <a:ln>
                          <a:noFill/>
                        </a:ln>
                        <a:solidFill>
                          <a:srgbClr val="00B050"/>
                        </a:solidFill>
                        <a:effectLst/>
                        <a:uLnTx/>
                        <a:uFillTx/>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9</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SFTP</a:t>
                      </a:r>
                      <a:r>
                        <a:rPr lang="en-US" sz="1050" baseline="0" dirty="0" smtClean="0"/>
                        <a:t> Support  </a:t>
                      </a:r>
                      <a:r>
                        <a:rPr kumimoji="0" lang="en-US" sz="105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kumimoji="0" lang="en-US" sz="1050" b="1" i="1" u="none" strike="noStrike" kern="1200" cap="none" spc="0" normalizeH="0" baseline="0" noProof="0" dirty="0">
                        <a:ln>
                          <a:noFill/>
                        </a:ln>
                        <a:solidFill>
                          <a:srgbClr val="00B050"/>
                        </a:solidFill>
                        <a:effectLst/>
                        <a:uLnTx/>
                        <a:uFillTx/>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10</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Epic Integration  </a:t>
                      </a:r>
                      <a:r>
                        <a:rPr kumimoji="0" lang="en-US" sz="900" b="1" i="1" u="none" strike="noStrike" kern="1200" cap="none" spc="0" normalizeH="0" baseline="0" noProof="0" dirty="0" smtClean="0">
                          <a:ln>
                            <a:noFill/>
                          </a:ln>
                          <a:solidFill>
                            <a:srgbClr val="00B050"/>
                          </a:solidFill>
                          <a:effectLst/>
                          <a:uLnTx/>
                          <a:uFillTx/>
                          <a:latin typeface="+mn-lt"/>
                          <a:ea typeface="+mn-ea"/>
                          <a:cs typeface="+mn-cs"/>
                        </a:rPr>
                        <a:t>Development </a:t>
                      </a:r>
                      <a:r>
                        <a:rPr kumimoji="0" lang="en-US" sz="105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050" dirty="0" smtClean="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solidFill>
                          <a:srgbClr val="FF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11</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Semantic Adapter – CDA Integration – N/A</a:t>
                      </a: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12</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Historical</a:t>
                      </a:r>
                      <a:r>
                        <a:rPr lang="en-US" sz="1050" baseline="0" dirty="0" smtClean="0"/>
                        <a:t> Data Load Support </a:t>
                      </a:r>
                      <a:r>
                        <a:rPr lang="en-US" sz="1050" dirty="0" smtClean="0"/>
                        <a:t>– N/A</a:t>
                      </a:r>
                      <a:endParaRPr lang="en-US" sz="1050" dirty="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13</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noProof="0" dirty="0" smtClean="0">
                          <a:solidFill>
                            <a:schemeClr val="dk1"/>
                          </a:solidFill>
                          <a:latin typeface="+mn-lt"/>
                          <a:ea typeface="+mn-ea"/>
                          <a:cs typeface="+mn-cs"/>
                        </a:rPr>
                        <a:t>Secure Email – NHIN Compliance </a:t>
                      </a:r>
                      <a:r>
                        <a:rPr kumimoji="0" lang="en-US" sz="105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050" kern="1200" noProof="0" dirty="0" smtClean="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B1</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strike="noStrike" dirty="0" smtClean="0"/>
                        <a:t>Trial Summary note </a:t>
                      </a:r>
                      <a:r>
                        <a:rPr kumimoji="0" lang="en-US" sz="105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050" strike="noStrike" dirty="0" smtClean="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283464">
                <a:tc>
                  <a:txBody>
                    <a:bodyPr/>
                    <a:lstStyle/>
                    <a:p>
                      <a:pPr algn="ctr"/>
                      <a:r>
                        <a:rPr lang="en-US" sz="1050" dirty="0" smtClean="0"/>
                        <a:t>15</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50" dirty="0" smtClean="0"/>
                        <a:t>QA Team Transition and Ramp-up </a:t>
                      </a:r>
                      <a:r>
                        <a:rPr kumimoji="0" lang="en-US" sz="120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200" dirty="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283464">
                <a:tc>
                  <a:txBody>
                    <a:bodyPr/>
                    <a:lstStyle/>
                    <a:p>
                      <a:pPr algn="ctr"/>
                      <a:r>
                        <a:rPr lang="en-US" sz="1050" dirty="0" smtClean="0"/>
                        <a:t>16</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QA Support &amp; Bug Fixes </a:t>
                      </a:r>
                      <a:r>
                        <a:rPr kumimoji="0" lang="en-US" sz="105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050" dirty="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283464">
                <a:tc>
                  <a:txBody>
                    <a:bodyPr/>
                    <a:lstStyle/>
                    <a:p>
                      <a:pPr algn="ctr"/>
                      <a:r>
                        <a:rPr lang="en-US" sz="1050" dirty="0" smtClean="0"/>
                        <a:t>17</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Communications Support </a:t>
                      </a:r>
                      <a:r>
                        <a:rPr kumimoji="0" lang="en-US" sz="1050" b="0" i="1" u="none" strike="noStrike" kern="1200" cap="none" spc="0" normalizeH="0" baseline="0" noProof="0" dirty="0" smtClean="0">
                          <a:ln>
                            <a:noFill/>
                          </a:ln>
                          <a:solidFill>
                            <a:srgbClr val="00B050"/>
                          </a:solidFill>
                          <a:effectLst/>
                          <a:uLnTx/>
                          <a:uFillTx/>
                          <a:latin typeface="+mn-lt"/>
                          <a:ea typeface="+mn-ea"/>
                          <a:cs typeface="+mn-cs"/>
                        </a:rPr>
                        <a:t>As needed</a:t>
                      </a:r>
                      <a:endParaRPr lang="en-US" sz="1050" b="0" dirty="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283464">
                <a:tc>
                  <a:txBody>
                    <a:bodyPr/>
                    <a:lstStyle/>
                    <a:p>
                      <a:pPr algn="ctr"/>
                      <a:r>
                        <a:rPr lang="en-US" sz="1050" dirty="0" smtClean="0"/>
                        <a:t>19</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Guide</a:t>
                      </a:r>
                      <a:r>
                        <a:rPr lang="en-US" sz="1050" baseline="0" dirty="0" smtClean="0"/>
                        <a:t> Updates   </a:t>
                      </a:r>
                      <a:r>
                        <a:rPr kumimoji="0" lang="en-US" sz="900" b="0" i="1" u="none" strike="noStrike" kern="1200" cap="none" spc="0" normalizeH="0" baseline="0" noProof="0" dirty="0" smtClean="0">
                          <a:ln>
                            <a:noFill/>
                          </a:ln>
                          <a:solidFill>
                            <a:srgbClr val="00B050"/>
                          </a:solidFill>
                          <a:effectLst/>
                          <a:uLnTx/>
                          <a:uFillTx/>
                          <a:latin typeface="+mn-lt"/>
                          <a:ea typeface="+mn-ea"/>
                          <a:cs typeface="+mn-cs"/>
                        </a:rPr>
                        <a:t>As needed</a:t>
                      </a:r>
                      <a:endParaRPr lang="en-US" sz="1050" dirty="0" smtClean="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
        <p:nvSpPr>
          <p:cNvPr id="3" name="Rounded Rectangle 2"/>
          <p:cNvSpPr/>
          <p:nvPr/>
        </p:nvSpPr>
        <p:spPr>
          <a:xfrm>
            <a:off x="4706938" y="731838"/>
            <a:ext cx="338137" cy="92075"/>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ounded Rectangle 6"/>
          <p:cNvSpPr/>
          <p:nvPr/>
        </p:nvSpPr>
        <p:spPr>
          <a:xfrm>
            <a:off x="4706938" y="1044575"/>
            <a:ext cx="733425" cy="92075"/>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ounded Rectangle 7"/>
          <p:cNvSpPr/>
          <p:nvPr/>
        </p:nvSpPr>
        <p:spPr>
          <a:xfrm>
            <a:off x="5075238" y="1307806"/>
            <a:ext cx="602548" cy="98720"/>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ounded Rectangle 9"/>
          <p:cNvSpPr/>
          <p:nvPr/>
        </p:nvSpPr>
        <p:spPr>
          <a:xfrm>
            <a:off x="6988039" y="2457465"/>
            <a:ext cx="374650" cy="90488"/>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ounded Rectangle 12"/>
          <p:cNvSpPr/>
          <p:nvPr/>
        </p:nvSpPr>
        <p:spPr>
          <a:xfrm>
            <a:off x="5087938" y="5564127"/>
            <a:ext cx="3822700" cy="92075"/>
          </a:xfrm>
          <a:prstGeom prst="round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 name="Rounded Rectangle 16"/>
          <p:cNvSpPr/>
          <p:nvPr/>
        </p:nvSpPr>
        <p:spPr>
          <a:xfrm>
            <a:off x="6222568" y="2457982"/>
            <a:ext cx="758825" cy="90488"/>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 name="Rounded Rectangle 18"/>
          <p:cNvSpPr/>
          <p:nvPr/>
        </p:nvSpPr>
        <p:spPr>
          <a:xfrm>
            <a:off x="8153400" y="4155438"/>
            <a:ext cx="762000" cy="102237"/>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1" name="Rounded Rectangle 20"/>
          <p:cNvSpPr/>
          <p:nvPr/>
        </p:nvSpPr>
        <p:spPr>
          <a:xfrm>
            <a:off x="5667468" y="4980654"/>
            <a:ext cx="731520" cy="91440"/>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2" name="Rounded Rectangle 21"/>
          <p:cNvSpPr/>
          <p:nvPr/>
        </p:nvSpPr>
        <p:spPr>
          <a:xfrm>
            <a:off x="4833938" y="4702594"/>
            <a:ext cx="444500" cy="92075"/>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ounded Rectangle 23"/>
          <p:cNvSpPr/>
          <p:nvPr/>
        </p:nvSpPr>
        <p:spPr>
          <a:xfrm>
            <a:off x="4689475" y="5251389"/>
            <a:ext cx="4206875" cy="92075"/>
          </a:xfrm>
          <a:prstGeom prst="roundRect">
            <a:avLst/>
          </a:prstGeom>
          <a:solidFill>
            <a:srgbClr val="7030A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5" name="Rounded Rectangle 24"/>
          <p:cNvSpPr/>
          <p:nvPr/>
        </p:nvSpPr>
        <p:spPr>
          <a:xfrm>
            <a:off x="6601513" y="4988605"/>
            <a:ext cx="395635" cy="90870"/>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2" name="Group 33"/>
          <p:cNvGrpSpPr>
            <a:grpSpLocks/>
          </p:cNvGrpSpPr>
          <p:nvPr/>
        </p:nvGrpSpPr>
        <p:grpSpPr bwMode="auto">
          <a:xfrm>
            <a:off x="1617663" y="6076587"/>
            <a:ext cx="7553325" cy="239713"/>
            <a:chOff x="1618198" y="5928511"/>
            <a:chExt cx="7552961" cy="238833"/>
          </a:xfrm>
        </p:grpSpPr>
        <p:sp>
          <p:nvSpPr>
            <p:cNvPr id="26" name="Rounded Rectangle 25"/>
            <p:cNvSpPr/>
            <p:nvPr/>
          </p:nvSpPr>
          <p:spPr>
            <a:xfrm>
              <a:off x="1618198" y="6013921"/>
              <a:ext cx="338121" cy="91737"/>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698" name="TextBox 26"/>
            <p:cNvSpPr txBox="1">
              <a:spLocks noChangeArrowheads="1"/>
            </p:cNvSpPr>
            <p:nvPr/>
          </p:nvSpPr>
          <p:spPr bwMode="auto">
            <a:xfrm>
              <a:off x="1928395" y="5951900"/>
              <a:ext cx="914400" cy="215444"/>
            </a:xfrm>
            <a:prstGeom prst="rect">
              <a:avLst/>
            </a:prstGeom>
            <a:noFill/>
            <a:ln w="9525">
              <a:noFill/>
              <a:miter lim="800000"/>
              <a:headEnd/>
              <a:tailEnd/>
            </a:ln>
          </p:spPr>
          <p:txBody>
            <a:bodyPr>
              <a:spAutoFit/>
            </a:bodyPr>
            <a:lstStyle/>
            <a:p>
              <a:r>
                <a:rPr lang="en-US" sz="800" b="1" dirty="0"/>
                <a:t>Development</a:t>
              </a:r>
            </a:p>
          </p:txBody>
        </p:sp>
        <p:sp>
          <p:nvSpPr>
            <p:cNvPr id="28" name="Rounded Rectangle 27"/>
            <p:cNvSpPr/>
            <p:nvPr/>
          </p:nvSpPr>
          <p:spPr>
            <a:xfrm>
              <a:off x="3608827" y="6013921"/>
              <a:ext cx="338121" cy="91737"/>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700" name="TextBox 28"/>
            <p:cNvSpPr txBox="1">
              <a:spLocks noChangeArrowheads="1"/>
            </p:cNvSpPr>
            <p:nvPr/>
          </p:nvSpPr>
          <p:spPr bwMode="auto">
            <a:xfrm>
              <a:off x="3918554" y="5951900"/>
              <a:ext cx="1091967" cy="214653"/>
            </a:xfrm>
            <a:prstGeom prst="rect">
              <a:avLst/>
            </a:prstGeom>
            <a:noFill/>
            <a:ln w="9525">
              <a:noFill/>
              <a:miter lim="800000"/>
              <a:headEnd/>
              <a:tailEnd/>
            </a:ln>
          </p:spPr>
          <p:txBody>
            <a:bodyPr wrap="square">
              <a:spAutoFit/>
            </a:bodyPr>
            <a:lstStyle/>
            <a:p>
              <a:r>
                <a:rPr lang="en-US" sz="800" b="1" dirty="0" smtClean="0"/>
                <a:t>QA, dev support</a:t>
              </a:r>
              <a:endParaRPr lang="en-US" sz="800" b="1" dirty="0"/>
            </a:p>
          </p:txBody>
        </p:sp>
        <p:sp>
          <p:nvSpPr>
            <p:cNvPr id="30" name="Rounded Rectangle 29"/>
            <p:cNvSpPr/>
            <p:nvPr/>
          </p:nvSpPr>
          <p:spPr>
            <a:xfrm>
              <a:off x="5274034" y="6013921"/>
              <a:ext cx="338122" cy="91737"/>
            </a:xfrm>
            <a:prstGeom prst="roundRect">
              <a:avLst/>
            </a:prstGeom>
            <a:solidFill>
              <a:srgbClr val="7030A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702" name="TextBox 30"/>
            <p:cNvSpPr txBox="1">
              <a:spLocks noChangeArrowheads="1"/>
            </p:cNvSpPr>
            <p:nvPr/>
          </p:nvSpPr>
          <p:spPr bwMode="auto">
            <a:xfrm>
              <a:off x="5575410" y="5951900"/>
              <a:ext cx="1893698" cy="215444"/>
            </a:xfrm>
            <a:prstGeom prst="rect">
              <a:avLst/>
            </a:prstGeom>
            <a:noFill/>
            <a:ln w="9525">
              <a:noFill/>
              <a:miter lim="800000"/>
              <a:headEnd/>
              <a:tailEnd/>
            </a:ln>
          </p:spPr>
          <p:txBody>
            <a:bodyPr>
              <a:spAutoFit/>
            </a:bodyPr>
            <a:lstStyle/>
            <a:p>
              <a:r>
                <a:rPr lang="en-US" sz="800" b="1" dirty="0"/>
                <a:t>Communications, Presentations</a:t>
              </a:r>
            </a:p>
          </p:txBody>
        </p:sp>
        <p:sp>
          <p:nvSpPr>
            <p:cNvPr id="32" name="Rounded Rectangle 31"/>
            <p:cNvSpPr/>
            <p:nvPr/>
          </p:nvSpPr>
          <p:spPr>
            <a:xfrm>
              <a:off x="7799625" y="6013921"/>
              <a:ext cx="338121" cy="91737"/>
            </a:xfrm>
            <a:prstGeom prst="round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704" name="TextBox 32"/>
            <p:cNvSpPr txBox="1">
              <a:spLocks noChangeArrowheads="1"/>
            </p:cNvSpPr>
            <p:nvPr/>
          </p:nvSpPr>
          <p:spPr bwMode="auto">
            <a:xfrm>
              <a:off x="8101341" y="5928511"/>
              <a:ext cx="1069818" cy="215444"/>
            </a:xfrm>
            <a:prstGeom prst="rect">
              <a:avLst/>
            </a:prstGeom>
            <a:noFill/>
            <a:ln w="9525">
              <a:noFill/>
              <a:miter lim="800000"/>
              <a:headEnd/>
              <a:tailEnd/>
            </a:ln>
          </p:spPr>
          <p:txBody>
            <a:bodyPr>
              <a:spAutoFit/>
            </a:bodyPr>
            <a:lstStyle/>
            <a:p>
              <a:r>
                <a:rPr lang="en-US" sz="800" b="1" dirty="0"/>
                <a:t>Documentation</a:t>
              </a:r>
            </a:p>
          </p:txBody>
        </p:sp>
      </p:grpSp>
      <p:sp>
        <p:nvSpPr>
          <p:cNvPr id="33" name="Rounded Rectangle 32"/>
          <p:cNvSpPr/>
          <p:nvPr/>
        </p:nvSpPr>
        <p:spPr>
          <a:xfrm>
            <a:off x="6215481" y="2185061"/>
            <a:ext cx="758825" cy="90488"/>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Rounded Rectangle 33"/>
          <p:cNvSpPr/>
          <p:nvPr/>
        </p:nvSpPr>
        <p:spPr>
          <a:xfrm>
            <a:off x="5078776" y="1598435"/>
            <a:ext cx="602548" cy="98720"/>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5" name="Rounded Rectangle 34"/>
          <p:cNvSpPr/>
          <p:nvPr/>
        </p:nvSpPr>
        <p:spPr>
          <a:xfrm>
            <a:off x="5465101" y="2719346"/>
            <a:ext cx="2669083" cy="95416"/>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6" name="Rounded Rectangle 35"/>
          <p:cNvSpPr/>
          <p:nvPr/>
        </p:nvSpPr>
        <p:spPr>
          <a:xfrm>
            <a:off x="5841639" y="1878544"/>
            <a:ext cx="376237" cy="90488"/>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 name="Rounded Rectangle 37"/>
          <p:cNvSpPr/>
          <p:nvPr/>
        </p:nvSpPr>
        <p:spPr>
          <a:xfrm>
            <a:off x="6289482" y="3021496"/>
            <a:ext cx="261134" cy="93811"/>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9" name="Rounded Rectangle 38"/>
          <p:cNvSpPr/>
          <p:nvPr/>
        </p:nvSpPr>
        <p:spPr>
          <a:xfrm>
            <a:off x="7374090" y="4991101"/>
            <a:ext cx="855509" cy="95250"/>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 name="Rounded Rectangle 39"/>
          <p:cNvSpPr/>
          <p:nvPr/>
        </p:nvSpPr>
        <p:spPr>
          <a:xfrm>
            <a:off x="8333962" y="4989686"/>
            <a:ext cx="467138" cy="96663"/>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1" name="Rounded Rectangle 40"/>
          <p:cNvSpPr/>
          <p:nvPr/>
        </p:nvSpPr>
        <p:spPr>
          <a:xfrm>
            <a:off x="6996019" y="3307520"/>
            <a:ext cx="758825" cy="90488"/>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3" name="Flowchart: Decision 42"/>
          <p:cNvSpPr/>
          <p:nvPr/>
        </p:nvSpPr>
        <p:spPr>
          <a:xfrm>
            <a:off x="5557961" y="2717362"/>
            <a:ext cx="91440" cy="91440"/>
          </a:xfrm>
          <a:prstGeom prst="flowChartDecision">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lowchart: Decision 43"/>
          <p:cNvSpPr/>
          <p:nvPr/>
        </p:nvSpPr>
        <p:spPr>
          <a:xfrm>
            <a:off x="6553167" y="272641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lowchart: Decision 44"/>
          <p:cNvSpPr/>
          <p:nvPr/>
        </p:nvSpPr>
        <p:spPr>
          <a:xfrm>
            <a:off x="7134921" y="2717362"/>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Decision 45"/>
          <p:cNvSpPr/>
          <p:nvPr/>
        </p:nvSpPr>
        <p:spPr>
          <a:xfrm>
            <a:off x="8090386" y="2717362"/>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5510253" y="2504665"/>
            <a:ext cx="91440" cy="230832"/>
          </a:xfrm>
          <a:prstGeom prst="rect">
            <a:avLst/>
          </a:prstGeom>
          <a:noFill/>
        </p:spPr>
        <p:txBody>
          <a:bodyPr wrap="square" rtlCol="0">
            <a:spAutoFit/>
          </a:bodyPr>
          <a:lstStyle/>
          <a:p>
            <a:r>
              <a:rPr lang="en-US" sz="900" b="1" dirty="0" smtClean="0"/>
              <a:t>1</a:t>
            </a:r>
            <a:endParaRPr lang="en-US" sz="2400" b="1" dirty="0"/>
          </a:p>
        </p:txBody>
      </p:sp>
      <p:sp>
        <p:nvSpPr>
          <p:cNvPr id="48" name="TextBox 47"/>
          <p:cNvSpPr txBox="1"/>
          <p:nvPr/>
        </p:nvSpPr>
        <p:spPr>
          <a:xfrm>
            <a:off x="6530447" y="2504888"/>
            <a:ext cx="91440" cy="600164"/>
          </a:xfrm>
          <a:prstGeom prst="rect">
            <a:avLst/>
          </a:prstGeom>
          <a:noFill/>
        </p:spPr>
        <p:txBody>
          <a:bodyPr wrap="square" rtlCol="0">
            <a:spAutoFit/>
          </a:bodyPr>
          <a:lstStyle/>
          <a:p>
            <a:r>
              <a:rPr lang="en-US" sz="900" b="1" dirty="0" smtClean="0"/>
              <a:t>2</a:t>
            </a:r>
          </a:p>
          <a:p>
            <a:endParaRPr lang="en-US" sz="2400" b="1" dirty="0"/>
          </a:p>
        </p:txBody>
      </p:sp>
      <p:sp>
        <p:nvSpPr>
          <p:cNvPr id="49" name="TextBox 48"/>
          <p:cNvSpPr txBox="1"/>
          <p:nvPr/>
        </p:nvSpPr>
        <p:spPr>
          <a:xfrm>
            <a:off x="7095214" y="2523218"/>
            <a:ext cx="91440" cy="600164"/>
          </a:xfrm>
          <a:prstGeom prst="rect">
            <a:avLst/>
          </a:prstGeom>
          <a:noFill/>
        </p:spPr>
        <p:txBody>
          <a:bodyPr wrap="square" rtlCol="0">
            <a:spAutoFit/>
          </a:bodyPr>
          <a:lstStyle/>
          <a:p>
            <a:r>
              <a:rPr lang="en-US" sz="900" b="1" dirty="0" smtClean="0"/>
              <a:t>3</a:t>
            </a:r>
          </a:p>
          <a:p>
            <a:endParaRPr lang="en-US" sz="2400" b="1" dirty="0"/>
          </a:p>
        </p:txBody>
      </p:sp>
      <p:sp>
        <p:nvSpPr>
          <p:cNvPr id="50" name="TextBox 49"/>
          <p:cNvSpPr txBox="1"/>
          <p:nvPr/>
        </p:nvSpPr>
        <p:spPr>
          <a:xfrm>
            <a:off x="8114306" y="2508642"/>
            <a:ext cx="51684" cy="230832"/>
          </a:xfrm>
          <a:prstGeom prst="rect">
            <a:avLst/>
          </a:prstGeom>
          <a:noFill/>
        </p:spPr>
        <p:txBody>
          <a:bodyPr wrap="square" rtlCol="0">
            <a:spAutoFit/>
          </a:bodyPr>
          <a:lstStyle/>
          <a:p>
            <a:r>
              <a:rPr lang="en-US" sz="900" b="1" dirty="0" smtClean="0"/>
              <a:t>4</a:t>
            </a:r>
            <a:endParaRPr lang="en-US" sz="2400" b="1" dirty="0"/>
          </a:p>
        </p:txBody>
      </p:sp>
      <p:sp>
        <p:nvSpPr>
          <p:cNvPr id="60" name="TextBox 28"/>
          <p:cNvSpPr txBox="1">
            <a:spLocks noChangeArrowheads="1"/>
          </p:cNvSpPr>
          <p:nvPr/>
        </p:nvSpPr>
        <p:spPr bwMode="auto">
          <a:xfrm>
            <a:off x="4070530" y="6252462"/>
            <a:ext cx="1092020" cy="215444"/>
          </a:xfrm>
          <a:prstGeom prst="rect">
            <a:avLst/>
          </a:prstGeom>
          <a:noFill/>
          <a:ln w="9525">
            <a:noFill/>
            <a:miter lim="800000"/>
            <a:headEnd/>
            <a:tailEnd/>
          </a:ln>
        </p:spPr>
        <p:txBody>
          <a:bodyPr wrap="square">
            <a:spAutoFit/>
          </a:bodyPr>
          <a:lstStyle/>
          <a:p>
            <a:r>
              <a:rPr lang="en-US" sz="800" b="1" dirty="0" smtClean="0"/>
              <a:t>QA, dev support</a:t>
            </a:r>
            <a:endParaRPr lang="en-US" sz="800" b="1" dirty="0"/>
          </a:p>
        </p:txBody>
      </p:sp>
      <p:sp>
        <p:nvSpPr>
          <p:cNvPr id="62" name="Rounded Rectangle 61"/>
          <p:cNvSpPr/>
          <p:nvPr/>
        </p:nvSpPr>
        <p:spPr>
          <a:xfrm>
            <a:off x="8267700" y="4441188"/>
            <a:ext cx="647217" cy="92712"/>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5509200"/>
          </a:xfrm>
          <a:prstGeom prst="rect">
            <a:avLst/>
          </a:prstGeom>
          <a:noFill/>
        </p:spPr>
        <p:txBody>
          <a:bodyPr wrap="square" rtlCol="0">
            <a:spAutoFit/>
          </a:bodyPr>
          <a:lstStyle/>
          <a:p>
            <a:pPr marL="800100" lvl="1" indent="-458788" defTabSz="92075"/>
            <a:endParaRPr lang="en-US" sz="1600" dirty="0" smtClean="0"/>
          </a:p>
          <a:p>
            <a:pPr marL="342900" indent="-342900" defTabSz="117475">
              <a:buFont typeface="+mj-lt"/>
              <a:buAutoNum type="arabicPeriod" startAt="21"/>
            </a:pPr>
            <a:r>
              <a:rPr lang="en-US" sz="1600" b="1" dirty="0" smtClean="0"/>
              <a:t>OSDI – caCIS artifacts</a:t>
            </a:r>
          </a:p>
          <a:p>
            <a:pPr marL="342900" indent="-342900" defTabSz="117475"/>
            <a:endParaRPr lang="en-US" sz="1600" b="1" dirty="0" smtClean="0"/>
          </a:p>
          <a:p>
            <a:pPr marL="800100" lvl="1" indent="-458788" defTabSz="92075">
              <a:buFont typeface="Arial" pitchFamily="34" charset="0"/>
              <a:buChar char="•"/>
            </a:pPr>
            <a:r>
              <a:rPr lang="en-US" sz="1600" dirty="0" smtClean="0"/>
              <a:t>Initial contact to arrange OSDI project kickoff and </a:t>
            </a:r>
            <a:r>
              <a:rPr lang="en-US" sz="1600" dirty="0" err="1" smtClean="0"/>
              <a:t>GitHub</a:t>
            </a:r>
            <a:r>
              <a:rPr lang="en-US" sz="1600" dirty="0" smtClean="0"/>
              <a:t> access.</a:t>
            </a:r>
          </a:p>
          <a:p>
            <a:pPr marL="800100" lvl="1" indent="-458788" defTabSz="92075">
              <a:buFont typeface="Arial" pitchFamily="34" charset="0"/>
              <a:buChar char="•"/>
            </a:pPr>
            <a:r>
              <a:rPr lang="en-US" sz="1600" dirty="0" smtClean="0"/>
              <a:t>OSDI project approvals have been received and kickoff meeting scheduled.</a:t>
            </a:r>
          </a:p>
          <a:p>
            <a:pPr marL="800100" lvl="1" indent="-458788" defTabSz="92075">
              <a:buFont typeface="Arial" pitchFamily="34" charset="0"/>
              <a:buChar char="•"/>
            </a:pPr>
            <a:r>
              <a:rPr lang="en-US" sz="1600" dirty="0" smtClean="0"/>
              <a:t>OSDI kickoff meeting held.</a:t>
            </a:r>
          </a:p>
          <a:p>
            <a:pPr marL="800100" lvl="1" indent="-458788" defTabSz="92075">
              <a:buFont typeface="Arial" pitchFamily="34" charset="0"/>
              <a:buChar char="•"/>
            </a:pPr>
            <a:r>
              <a:rPr lang="en-US" sz="1600" dirty="0" smtClean="0">
                <a:solidFill>
                  <a:srgbClr val="FF0000"/>
                </a:solidFill>
              </a:rPr>
              <a:t>Attending OSDI scrums.</a:t>
            </a:r>
          </a:p>
          <a:p>
            <a:pPr marL="800100" lvl="1" indent="-458788" defTabSz="92075">
              <a:buFont typeface="Arial" pitchFamily="34" charset="0"/>
              <a:buChar char="•"/>
            </a:pPr>
            <a:r>
              <a:rPr lang="en-US" sz="1600" dirty="0" smtClean="0"/>
              <a:t>Completed all but one action items from kickoff meeting. (Review of </a:t>
            </a:r>
            <a:r>
              <a:rPr lang="en-US" sz="1600" dirty="0" err="1" smtClean="0"/>
              <a:t>caEHR</a:t>
            </a:r>
            <a:r>
              <a:rPr lang="en-US" sz="1600" dirty="0" smtClean="0"/>
              <a:t> artifacts pending. See risks.)</a:t>
            </a:r>
          </a:p>
          <a:p>
            <a:pPr marL="800100" lvl="1" indent="-458788" defTabSz="92075">
              <a:buFont typeface="Arial" pitchFamily="34" charset="0"/>
              <a:buChar char="•"/>
            </a:pPr>
            <a:r>
              <a:rPr lang="en-US" sz="1600" dirty="0" smtClean="0"/>
              <a:t>Initial setup including kickoff, account set-up, process review completed</a:t>
            </a:r>
          </a:p>
          <a:p>
            <a:pPr marL="800100" lvl="1" indent="-458788" defTabSz="92075">
              <a:buFont typeface="Arial" pitchFamily="34" charset="0"/>
              <a:buChar char="•"/>
            </a:pPr>
            <a:r>
              <a:rPr lang="en-US" sz="1600" dirty="0" smtClean="0"/>
              <a:t>Determine which files to migrate to which repository  100%</a:t>
            </a:r>
          </a:p>
          <a:p>
            <a:pPr marL="800100" lvl="1" indent="-458788" defTabSz="92075">
              <a:buFont typeface="Arial" pitchFamily="34" charset="0"/>
              <a:buChar char="•"/>
            </a:pPr>
            <a:r>
              <a:rPr lang="en-US" sz="1600" dirty="0" smtClean="0"/>
              <a:t>Develop and apply scripts for license changes  100%</a:t>
            </a:r>
          </a:p>
          <a:p>
            <a:pPr marL="800100" lvl="1" indent="-458788" defTabSz="92075">
              <a:buFont typeface="Arial" pitchFamily="34" charset="0"/>
              <a:buChar char="•"/>
            </a:pPr>
            <a:r>
              <a:rPr lang="en-US" sz="1600" dirty="0" smtClean="0"/>
              <a:t>Creation of Local Repository  100%</a:t>
            </a:r>
          </a:p>
          <a:p>
            <a:pPr marL="800100" lvl="1" indent="-458788" defTabSz="92075">
              <a:buFont typeface="Arial" pitchFamily="34" charset="0"/>
              <a:buChar char="•"/>
            </a:pPr>
            <a:r>
              <a:rPr lang="en-US" sz="1600" dirty="0" smtClean="0">
                <a:solidFill>
                  <a:srgbClr val="FF0000"/>
                </a:solidFill>
              </a:rPr>
              <a:t>Push to </a:t>
            </a:r>
            <a:r>
              <a:rPr lang="en-US" sz="1600" dirty="0" err="1" smtClean="0">
                <a:solidFill>
                  <a:srgbClr val="FF0000"/>
                </a:solidFill>
              </a:rPr>
              <a:t>GitHub</a:t>
            </a:r>
            <a:r>
              <a:rPr lang="en-US" sz="1600" dirty="0" smtClean="0">
                <a:solidFill>
                  <a:srgbClr val="FF0000"/>
                </a:solidFill>
              </a:rPr>
              <a:t>: code 100%, doc 0%</a:t>
            </a:r>
          </a:p>
          <a:p>
            <a:pPr marL="800100" lvl="1" indent="-458788" defTabSz="92075">
              <a:buFont typeface="Arial" pitchFamily="34" charset="0"/>
              <a:buChar char="•"/>
            </a:pPr>
            <a:r>
              <a:rPr lang="en-US" sz="1600" dirty="0" smtClean="0">
                <a:solidFill>
                  <a:srgbClr val="FF0000"/>
                </a:solidFill>
              </a:rPr>
              <a:t>Migration Summary Report 50%</a:t>
            </a:r>
            <a:endParaRPr lang="en-US" sz="1600" dirty="0" smtClean="0">
              <a:solidFill>
                <a:srgbClr val="FF0000"/>
              </a:solidFill>
            </a:endParaRPr>
          </a:p>
          <a:p>
            <a:pPr marL="800100" lvl="1" indent="-458788" defTabSz="92075">
              <a:buFont typeface="Arial" pitchFamily="34" charset="0"/>
              <a:buChar char="•"/>
            </a:pPr>
            <a:r>
              <a:rPr lang="en-US" sz="1600" dirty="0" smtClean="0"/>
              <a:t>Discussed approach for migration of </a:t>
            </a:r>
            <a:r>
              <a:rPr lang="en-US" sz="1600" dirty="0" err="1" smtClean="0"/>
              <a:t>caEHR</a:t>
            </a:r>
            <a:r>
              <a:rPr lang="en-US" sz="1600" dirty="0" smtClean="0"/>
              <a:t> artifacts. Code will not be migrated. Documentation will not be migrated. (Risk closed.)</a:t>
            </a:r>
          </a:p>
          <a:p>
            <a:pPr marL="800100" lvl="1" indent="-458788" defTabSz="92075"/>
            <a:endParaRPr lang="en-US" sz="1600" dirty="0" smtClean="0">
              <a:solidFill>
                <a:srgbClr val="FF0000"/>
              </a:solidFill>
            </a:endParaRPr>
          </a:p>
          <a:p>
            <a:pPr marL="800100" lvl="1" indent="-458788" defTabSz="92075"/>
            <a:endParaRPr lang="en-US" sz="1600" dirty="0" smtClean="0"/>
          </a:p>
          <a:p>
            <a:pPr marL="800100" lvl="1" indent="-458788" defTabSz="92075"/>
            <a:endParaRPr lang="en-US" sz="16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2554545"/>
          </a:xfrm>
          <a:prstGeom prst="rect">
            <a:avLst/>
          </a:prstGeom>
          <a:noFill/>
        </p:spPr>
        <p:txBody>
          <a:bodyPr wrap="square" rtlCol="0">
            <a:spAutoFit/>
          </a:bodyPr>
          <a:lstStyle/>
          <a:p>
            <a:pPr marL="800100" lvl="1" indent="-458788" defTabSz="92075"/>
            <a:endParaRPr lang="en-US" sz="1600" dirty="0" smtClean="0">
              <a:solidFill>
                <a:srgbClr val="FF0000"/>
              </a:solidFill>
            </a:endParaRPr>
          </a:p>
          <a:p>
            <a:pPr marL="800100" lvl="1" indent="-458788" defTabSz="92075"/>
            <a:endParaRPr lang="en-US" sz="1600" dirty="0" smtClean="0"/>
          </a:p>
          <a:p>
            <a:pPr marL="342900" indent="-342900" defTabSz="117475">
              <a:buFont typeface="+mj-lt"/>
              <a:buAutoNum type="arabicPeriod" startAt="22"/>
            </a:pPr>
            <a:r>
              <a:rPr lang="en-US" sz="1600" b="1" dirty="0" smtClean="0"/>
              <a:t>UCSF integration support</a:t>
            </a:r>
          </a:p>
          <a:p>
            <a:pPr marL="342900" indent="-342900" defTabSz="117475"/>
            <a:endParaRPr lang="en-US" sz="1600" b="1" dirty="0" smtClean="0"/>
          </a:p>
          <a:p>
            <a:pPr marL="800100" lvl="1" indent="-458788" defTabSz="92075">
              <a:buFont typeface="Arial" pitchFamily="34" charset="0"/>
              <a:buChar char="•"/>
            </a:pPr>
            <a:r>
              <a:rPr lang="en-US" sz="1600" dirty="0" smtClean="0"/>
              <a:t>Provided example Trial Summary note to UCSF</a:t>
            </a:r>
          </a:p>
          <a:p>
            <a:pPr marL="800100" lvl="1" indent="-458788" defTabSz="92075">
              <a:buFont typeface="Arial" pitchFamily="34" charset="0"/>
              <a:buChar char="•"/>
            </a:pPr>
            <a:r>
              <a:rPr lang="en-US" sz="1600" dirty="0" smtClean="0"/>
              <a:t>Supported “smoke test” of UCSF installation of caCIS RC4T11: Sent caCIS Integration Solution Demo presentation with SOAP UI project and directions for configuring UCSF environment and running demo scenarios</a:t>
            </a:r>
          </a:p>
          <a:p>
            <a:pPr marL="800100" lvl="1" indent="-458788" defTabSz="92075"/>
            <a:endParaRPr lang="en-US"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5509200"/>
          </a:xfrm>
          <a:prstGeom prst="rect">
            <a:avLst/>
          </a:prstGeom>
          <a:noFill/>
        </p:spPr>
        <p:txBody>
          <a:bodyPr wrap="square" rtlCol="0">
            <a:spAutoFit/>
          </a:bodyPr>
          <a:lstStyle/>
          <a:p>
            <a:pPr marL="800100" lvl="1" indent="-458788" defTabSz="92075"/>
            <a:endParaRPr lang="en-US" sz="1600" dirty="0" smtClean="0"/>
          </a:p>
          <a:p>
            <a:pPr marL="342900" indent="-342900" defTabSz="117475">
              <a:buFont typeface="+mj-lt"/>
              <a:buAutoNum type="arabicPeriod" startAt="23"/>
            </a:pPr>
            <a:r>
              <a:rPr lang="en-US" sz="1600" b="1" dirty="0" smtClean="0"/>
              <a:t>PCO investigation</a:t>
            </a:r>
          </a:p>
          <a:p>
            <a:pPr marL="342900" indent="-342900" defTabSz="117475"/>
            <a:endParaRPr lang="en-US" sz="1600" b="1" dirty="0" smtClean="0"/>
          </a:p>
          <a:p>
            <a:pPr marL="800100" lvl="1" indent="-458788" defTabSz="92075">
              <a:buFont typeface="Arial" pitchFamily="34" charset="0"/>
              <a:buChar char="•"/>
            </a:pPr>
            <a:r>
              <a:rPr lang="en-US" sz="1600" dirty="0" smtClean="0"/>
              <a:t>It appears PCO had not been reviewed or worked on since 2011. Sample data is only available in TRIM.</a:t>
            </a:r>
          </a:p>
          <a:p>
            <a:pPr marL="800100" lvl="1" indent="-458788" defTabSz="92075">
              <a:buFont typeface="Arial" pitchFamily="34" charset="0"/>
              <a:buChar char="•"/>
            </a:pPr>
            <a:r>
              <a:rPr lang="en-US" sz="1600" dirty="0" smtClean="0"/>
              <a:t>General testing suggests any CCD limited to supported elements can be successfully processed by caCIS (regardless of schema) and transmitted in any output format (CDA, RIM-ITS, HL7V2 MDM).</a:t>
            </a:r>
          </a:p>
          <a:p>
            <a:pPr marL="800100" lvl="1" indent="-458788" defTabSz="92075">
              <a:buFont typeface="Arial" pitchFamily="34" charset="0"/>
              <a:buChar char="•"/>
            </a:pPr>
            <a:r>
              <a:rPr lang="en-US" sz="1600" dirty="0" smtClean="0"/>
              <a:t>Testing on very large CCD’s has not been done. </a:t>
            </a:r>
          </a:p>
          <a:p>
            <a:pPr marL="800100" lvl="1" indent="-458788" defTabSz="92075">
              <a:buFont typeface="Arial" pitchFamily="34" charset="0"/>
              <a:buChar char="•"/>
            </a:pPr>
            <a:r>
              <a:rPr lang="en-US" sz="1600" dirty="0" smtClean="0"/>
              <a:t>The “caCIS Scope, Requirements and Use Cases” document specifies conversion to canonical format (for CDW storage) and support for CCD and RIM-ITS output formats. There is some internal discussion about whether the scope was limited to raw storage in the CDW. If the former, we can support PCO documents comprised of supported elements. If the latter, we can theoretically support any CCD PCO document (and need to update the scope document).</a:t>
            </a:r>
          </a:p>
          <a:p>
            <a:pPr marL="800100" lvl="1" indent="-458788" defTabSz="92075">
              <a:buFont typeface="Arial" pitchFamily="34" charset="0"/>
              <a:buChar char="•"/>
            </a:pPr>
            <a:r>
              <a:rPr lang="en-US" sz="1600" dirty="0" smtClean="0"/>
              <a:t>Found some example PCO-related data that presumably had been provided to UCSF for use in generating CDA PCO. (No longer in scope for 2TRANSCEND.) Tested with some CDA files but only small files. Noted that CDA is much smaller than source XML. This may be because of the inclusion of </a:t>
            </a:r>
            <a:r>
              <a:rPr lang="en-US" sz="1600" dirty="0" err="1" smtClean="0"/>
              <a:t>valuesets</a:t>
            </a:r>
            <a:r>
              <a:rPr lang="en-US" sz="1600" dirty="0" smtClean="0"/>
              <a:t> in the source data.</a:t>
            </a:r>
          </a:p>
          <a:p>
            <a:pPr marL="800100" lvl="1" indent="-458788" defTabSz="92075"/>
            <a:endParaRPr lang="en-US" sz="16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2062103"/>
          </a:xfrm>
          <a:prstGeom prst="rect">
            <a:avLst/>
          </a:prstGeom>
          <a:noFill/>
        </p:spPr>
        <p:txBody>
          <a:bodyPr wrap="square" rtlCol="0">
            <a:spAutoFit/>
          </a:bodyPr>
          <a:lstStyle/>
          <a:p>
            <a:pPr marL="800100" lvl="1" indent="-458788" defTabSz="92075"/>
            <a:endParaRPr lang="en-US" sz="1600" dirty="0" smtClean="0"/>
          </a:p>
          <a:p>
            <a:pPr marL="342900" indent="-342900" defTabSz="117475">
              <a:buFont typeface="+mj-lt"/>
              <a:buAutoNum type="arabicPeriod" startAt="23"/>
            </a:pPr>
            <a:r>
              <a:rPr lang="en-US" sz="1600" b="1" dirty="0" smtClean="0"/>
              <a:t>PCO investigation - continued</a:t>
            </a:r>
          </a:p>
          <a:p>
            <a:pPr marL="342900" indent="-342900" defTabSz="117475"/>
            <a:endParaRPr lang="en-US" sz="1600" b="1" dirty="0" smtClean="0"/>
          </a:p>
          <a:p>
            <a:pPr marL="800100" lvl="1" indent="-458788" defTabSz="92075">
              <a:buFont typeface="Arial" pitchFamily="34" charset="0"/>
              <a:buChar char="•"/>
            </a:pPr>
            <a:r>
              <a:rPr lang="en-US" sz="1600" dirty="0" smtClean="0"/>
              <a:t>Started example PCO note for application QA.</a:t>
            </a:r>
          </a:p>
          <a:p>
            <a:pPr marL="800100" lvl="1" indent="-458788" defTabSz="92075">
              <a:buFont typeface="Arial" pitchFamily="34" charset="0"/>
              <a:buChar char="•"/>
            </a:pPr>
            <a:r>
              <a:rPr lang="en-US" sz="1600" dirty="0" smtClean="0"/>
              <a:t>Completed example PCO note by converting old TRIM PCO samples to CDA (where possible—most files could not be converted) and combining them with the example Trial Summary note.</a:t>
            </a:r>
          </a:p>
          <a:p>
            <a:pPr marL="800100" lvl="1" indent="-458788" defTabSz="92075"/>
            <a:endParaRPr lang="en-US" sz="16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577741"/>
            <a:ext cx="7336465" cy="2554545"/>
          </a:xfrm>
          <a:prstGeom prst="rect">
            <a:avLst/>
          </a:prstGeom>
          <a:noFill/>
        </p:spPr>
        <p:txBody>
          <a:bodyPr wrap="square" rtlCol="0">
            <a:spAutoFit/>
          </a:bodyPr>
          <a:lstStyle/>
          <a:p>
            <a:pPr marL="800100" lvl="1" indent="-458788" defTabSz="92075"/>
            <a:endParaRPr lang="en-US" sz="1600" dirty="0" smtClean="0"/>
          </a:p>
          <a:p>
            <a:pPr marL="342900" indent="-342900" defTabSz="117475">
              <a:buFont typeface="+mj-lt"/>
              <a:buAutoNum type="arabicPeriod" startAt="24"/>
            </a:pPr>
            <a:r>
              <a:rPr lang="en-US" sz="1600" b="1" dirty="0" smtClean="0"/>
              <a:t>Deployment issues(missing aduna-software.org Maven repository)</a:t>
            </a:r>
          </a:p>
          <a:p>
            <a:pPr marL="342900" indent="-342900" defTabSz="117475"/>
            <a:endParaRPr lang="en-US" sz="1600" b="1" dirty="0" smtClean="0"/>
          </a:p>
          <a:p>
            <a:pPr marL="800100" lvl="1" indent="-458788" defTabSz="92075">
              <a:buFont typeface="Arial" pitchFamily="34" charset="0"/>
              <a:buChar char="•"/>
            </a:pPr>
            <a:r>
              <a:rPr lang="en-US" sz="1600" dirty="0" smtClean="0"/>
              <a:t>Identified a problem with the deployment that was due to the public aduna-software.org Maven repository no longer being available. The needed software from the repository is not available in our NCI/CBIIT repositories and could not be found (for the correct version) on any other public repositories. Provided and tested instructions and source files to update a local Maven repository with the needed software.</a:t>
            </a:r>
          </a:p>
          <a:p>
            <a:pPr marL="800100" lvl="1" indent="-458788" defTabSz="92075"/>
            <a:endParaRPr lang="en-US" sz="16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64602" y="72929"/>
            <a:ext cx="6482281" cy="369332"/>
          </a:xfrm>
          <a:prstGeom prst="rect">
            <a:avLst/>
          </a:prstGeom>
          <a:noFill/>
        </p:spPr>
        <p:txBody>
          <a:bodyPr wrap="square" rtlCol="0">
            <a:spAutoFit/>
          </a:bodyPr>
          <a:lstStyle/>
          <a:p>
            <a:pPr algn="ctr"/>
            <a:r>
              <a:rPr lang="en-US" b="1" dirty="0" smtClean="0"/>
              <a:t>1.0-MR-7 Release – QA Status</a:t>
            </a:r>
            <a:endParaRPr lang="en-US" b="1" dirty="0"/>
          </a:p>
        </p:txBody>
      </p:sp>
      <p:sp>
        <p:nvSpPr>
          <p:cNvPr id="8" name="TextBox 7"/>
          <p:cNvSpPr txBox="1"/>
          <p:nvPr/>
        </p:nvSpPr>
        <p:spPr>
          <a:xfrm>
            <a:off x="1526650" y="437322"/>
            <a:ext cx="7418567" cy="3416320"/>
          </a:xfrm>
          <a:prstGeom prst="rect">
            <a:avLst/>
          </a:prstGeom>
          <a:noFill/>
        </p:spPr>
        <p:txBody>
          <a:bodyPr wrap="square" rtlCol="0">
            <a:spAutoFit/>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graphicFrame>
        <p:nvGraphicFramePr>
          <p:cNvPr id="9" name="Table 8"/>
          <p:cNvGraphicFramePr>
            <a:graphicFrameLocks noGrp="1"/>
          </p:cNvGraphicFramePr>
          <p:nvPr/>
        </p:nvGraphicFramePr>
        <p:xfrm>
          <a:off x="1747318" y="696628"/>
          <a:ext cx="6235485" cy="4560060"/>
        </p:xfrm>
        <a:graphic>
          <a:graphicData uri="http://schemas.openxmlformats.org/drawingml/2006/table">
            <a:tbl>
              <a:tblPr firstRow="1" bandRow="1">
                <a:tableStyleId>{21E4AEA4-8DFA-4A89-87EB-49C32662AFE0}</a:tableStyleId>
              </a:tblPr>
              <a:tblGrid>
                <a:gridCol w="505039"/>
                <a:gridCol w="4336211"/>
                <a:gridCol w="1394235"/>
              </a:tblGrid>
              <a:tr h="299680">
                <a:tc>
                  <a:txBody>
                    <a:bodyPr/>
                    <a:lstStyle/>
                    <a:p>
                      <a:r>
                        <a:rPr lang="en-US" sz="1400" dirty="0" smtClean="0"/>
                        <a:t>No.</a:t>
                      </a:r>
                      <a:endParaRPr lang="en-US" sz="1400" dirty="0"/>
                    </a:p>
                  </a:txBody>
                  <a:tcPr/>
                </a:tc>
                <a:tc>
                  <a:txBody>
                    <a:bodyPr/>
                    <a:lstStyle/>
                    <a:p>
                      <a:r>
                        <a:rPr lang="en-US" sz="1400" dirty="0" smtClean="0"/>
                        <a:t>JIRA # and Description</a:t>
                      </a:r>
                      <a:endParaRPr lang="en-US" sz="1400" dirty="0"/>
                    </a:p>
                  </a:txBody>
                  <a:tcPr/>
                </a:tc>
                <a:tc>
                  <a:txBody>
                    <a:bodyPr/>
                    <a:lstStyle/>
                    <a:p>
                      <a:r>
                        <a:rPr lang="en-US" sz="1400" dirty="0" smtClean="0"/>
                        <a:t>Status</a:t>
                      </a:r>
                      <a:endParaRPr lang="en-US" sz="1400" dirty="0"/>
                    </a:p>
                  </a:txBody>
                  <a:tcPr/>
                </a:tc>
              </a:tr>
              <a:tr h="422740">
                <a:tc>
                  <a:txBody>
                    <a:bodyPr/>
                    <a:lstStyle/>
                    <a:p>
                      <a:pPr algn="ct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hlinkClick r:id="rId3"/>
                        </a:rPr>
                        <a:t>CACIS-213</a:t>
                      </a:r>
                      <a:r>
                        <a:rPr lang="en-US" sz="1100" kern="1200" dirty="0" smtClean="0">
                          <a:solidFill>
                            <a:schemeClr val="dk1"/>
                          </a:solidFill>
                          <a:latin typeface="+mn-lt"/>
                          <a:ea typeface="+mn-ea"/>
                          <a:cs typeface="+mn-cs"/>
                        </a:rPr>
                        <a:t>- caCIS Solution is intermittently getting TLS errors while sending any type of mail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rPr>
                        <a:t>QA Verified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chemeClr val="tx1"/>
                        </a:solidFill>
                      </a:endParaRPr>
                    </a:p>
                  </a:txBody>
                  <a:tcPr/>
                </a:tc>
              </a:tr>
              <a:tr h="422740">
                <a:tc>
                  <a:txBody>
                    <a:bodyPr/>
                    <a:lstStyle/>
                    <a:p>
                      <a:pPr algn="ct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hlinkClick r:id="rId4"/>
                        </a:rPr>
                        <a:t>CACIS-232</a:t>
                      </a:r>
                      <a:r>
                        <a:rPr lang="en-US" sz="1100" kern="1200" dirty="0" smtClean="0">
                          <a:solidFill>
                            <a:schemeClr val="dk1"/>
                          </a:solidFill>
                          <a:latin typeface="+mn-lt"/>
                          <a:ea typeface="+mn-ea"/>
                          <a:cs typeface="+mn-cs"/>
                        </a:rPr>
                        <a:t> – </a:t>
                      </a:r>
                      <a:r>
                        <a:rPr lang="en-US" sz="1100" dirty="0" smtClean="0"/>
                        <a:t>caCIS1.0-MR4-XDS/NAV- Unable to Receive email Attachment and Errors Occur. </a:t>
                      </a:r>
                      <a:endParaRPr lang="en-US" sz="11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rPr>
                        <a:t>QA Verified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chemeClr val="tx1"/>
                        </a:solidFill>
                      </a:endParaRPr>
                    </a:p>
                  </a:txBody>
                  <a:tcPr/>
                </a:tc>
              </a:tr>
              <a:tr h="422740">
                <a:tc>
                  <a:txBody>
                    <a:bodyPr/>
                    <a:lstStyle/>
                    <a:p>
                      <a:pPr algn="ct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hlinkClick r:id="rId5"/>
                        </a:rPr>
                        <a:t>CACIS-236</a:t>
                      </a:r>
                      <a:r>
                        <a:rPr lang="en-US" sz="1100" b="0" dirty="0" smtClean="0"/>
                        <a:t> – “caCIS1.0-MR5 -</a:t>
                      </a:r>
                      <a:r>
                        <a:rPr lang="en-US" sz="1100" b="0" dirty="0" err="1" smtClean="0"/>
                        <a:t>APPscan</a:t>
                      </a:r>
                      <a:r>
                        <a:rPr lang="en-US" sz="1100" b="0" dirty="0" smtClean="0"/>
                        <a:t> - Security </a:t>
                      </a:r>
                      <a:r>
                        <a:rPr lang="en-US" sz="1100" b="0" dirty="0" err="1" smtClean="0"/>
                        <a:t>Issures</a:t>
                      </a:r>
                      <a:r>
                        <a:rPr lang="en-US" sz="1100" b="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rPr>
                        <a:t>QA Verified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chemeClr val="tx1"/>
                        </a:solidFill>
                      </a:endParaRPr>
                    </a:p>
                  </a:txBody>
                  <a:tcPr/>
                </a:tc>
              </a:tr>
              <a:tr h="422740">
                <a:tc>
                  <a:txBody>
                    <a:bodyPr/>
                    <a:lstStyle/>
                    <a:p>
                      <a:pPr algn="ct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hlinkClick r:id="rId6"/>
                        </a:rPr>
                        <a:t>CACIS-237</a:t>
                      </a:r>
                      <a:r>
                        <a:rPr lang="en-US" sz="1100" b="0" dirty="0" smtClean="0"/>
                        <a:t> – caCIS release candidate (1.0-MR7)- Deployment-</a:t>
                      </a:r>
                      <a:r>
                        <a:rPr lang="en-US" sz="1100" b="0" dirty="0" err="1" smtClean="0"/>
                        <a:t>RunTime</a:t>
                      </a:r>
                      <a:r>
                        <a:rPr lang="en-US" sz="1100" b="0" dirty="0" smtClean="0"/>
                        <a:t> Issues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rPr>
                        <a:t>QA Verified</a:t>
                      </a:r>
                    </a:p>
                  </a:txBody>
                  <a:tcPr/>
                </a:tc>
              </a:tr>
              <a:tr h="422740">
                <a:tc>
                  <a:txBody>
                    <a:bodyPr/>
                    <a:lstStyle/>
                    <a:p>
                      <a:pPr algn="ct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hlinkClick r:id="rId7"/>
                        </a:rPr>
                        <a:t>CACIS-238</a:t>
                      </a:r>
                      <a:r>
                        <a:rPr lang="en-US" sz="1100" b="0" dirty="0" smtClean="0"/>
                        <a:t> – caCIS-QA VM - "SSL" Needs to be Setup for Secure "HTTPS" (</a:t>
                      </a:r>
                      <a:r>
                        <a:rPr lang="en-US" sz="1100" b="0" dirty="0" err="1" smtClean="0"/>
                        <a:t>Appache</a:t>
                      </a:r>
                      <a:r>
                        <a:rPr lang="en-US" sz="1100" b="0" dirty="0" smtClean="0"/>
                        <a:t>)</a:t>
                      </a:r>
                      <a:endParaRPr lang="en-US" sz="1100" kern="1200" dirty="0" smtClean="0">
                        <a:solidFill>
                          <a:schemeClr val="dk1"/>
                        </a:solidFill>
                        <a:latin typeface="+mn-lt"/>
                        <a:ea typeface="+mn-ea"/>
                        <a:cs typeface="+mn-cs"/>
                        <a:hlinkClick r:id="rId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rPr>
                        <a:t>QA Verified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chemeClr val="tx1"/>
                        </a:solidFill>
                      </a:endParaRPr>
                    </a:p>
                  </a:txBody>
                  <a:tcPr/>
                </a:tc>
              </a:tr>
              <a:tr h="422740">
                <a:tc>
                  <a:txBody>
                    <a:bodyPr/>
                    <a:lstStyle/>
                    <a:p>
                      <a:pPr algn="ct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hlinkClick r:id="rId9"/>
                        </a:rPr>
                        <a:t>CACIS-239</a:t>
                      </a:r>
                      <a:r>
                        <a:rPr lang="en-US" sz="1100" b="0" dirty="0" smtClean="0"/>
                        <a:t> – caCIS Release </a:t>
                      </a:r>
                      <a:r>
                        <a:rPr lang="en-US" sz="1100" b="0" dirty="0" err="1" smtClean="0"/>
                        <a:t>Candiadte</a:t>
                      </a:r>
                      <a:r>
                        <a:rPr lang="en-US" sz="1100" b="0" dirty="0" smtClean="0"/>
                        <a:t> (1.0-MR7)- CDW- Running the "cdwLoad.sh" Job Results Java Error</a:t>
                      </a:r>
                      <a:endParaRPr lang="en-US" sz="1100" kern="1200" dirty="0" smtClean="0">
                        <a:solidFill>
                          <a:schemeClr val="dk1"/>
                        </a:solidFill>
                        <a:latin typeface="+mn-lt"/>
                        <a:ea typeface="+mn-ea"/>
                        <a:cs typeface="+mn-cs"/>
                        <a:hlinkClick r:id="rId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rPr>
                        <a:t>QA Verified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chemeClr val="tx1"/>
                        </a:solidFill>
                      </a:endParaRPr>
                    </a:p>
                  </a:txBody>
                  <a:tcPr/>
                </a:tc>
              </a:tr>
              <a:tr h="422740">
                <a:tc>
                  <a:txBody>
                    <a:bodyPr/>
                    <a:lstStyle/>
                    <a:p>
                      <a:pPr algn="ct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hlinkClick r:id="rId10"/>
                        </a:rPr>
                        <a:t>CACIS-240</a:t>
                      </a:r>
                      <a:r>
                        <a:rPr lang="en-US" sz="1100" b="0" dirty="0" smtClean="0"/>
                        <a:t> – caCIS Release Candidate (1.0-MR7)-</a:t>
                      </a:r>
                      <a:r>
                        <a:rPr lang="en-US" sz="1100" b="0" dirty="0" err="1" smtClean="0"/>
                        <a:t>cacis</a:t>
                      </a:r>
                      <a:r>
                        <a:rPr lang="en-US" sz="1100" b="0" dirty="0" smtClean="0"/>
                        <a:t> Admin UI - CDW User Configuration Issue</a:t>
                      </a:r>
                      <a:endParaRPr lang="en-US" sz="1100" kern="1200" dirty="0" smtClean="0">
                        <a:solidFill>
                          <a:schemeClr val="dk1"/>
                        </a:solidFill>
                        <a:latin typeface="+mn-lt"/>
                        <a:ea typeface="+mn-ea"/>
                        <a:cs typeface="+mn-cs"/>
                        <a:hlinkClick r:id="rId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rPr>
                        <a:t>QA Verified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chemeClr val="tx1"/>
                        </a:solidFill>
                      </a:endParaRPr>
                    </a:p>
                  </a:txBody>
                  <a:tcPr/>
                </a:tc>
              </a:tr>
              <a:tr h="422740">
                <a:tc>
                  <a:txBody>
                    <a:bodyPr/>
                    <a:lstStyle/>
                    <a:p>
                      <a:pPr algn="ct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chemeClr val="tx1"/>
                        </a:solidFill>
                      </a:endParaRPr>
                    </a:p>
                  </a:txBody>
                  <a:tcPr/>
                </a:tc>
              </a:tr>
              <a:tr h="422740">
                <a:tc>
                  <a:txBody>
                    <a:bodyPr/>
                    <a:lstStyle/>
                    <a:p>
                      <a:pPr algn="ct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chemeClr val="tx1"/>
                        </a:solidFill>
                      </a:endParaRPr>
                    </a:p>
                  </a:txBody>
                  <a:tcPr/>
                </a:tc>
              </a:tr>
              <a:tr h="422740">
                <a:tc>
                  <a:txBody>
                    <a:bodyPr/>
                    <a:lstStyle/>
                    <a:p>
                      <a:pPr algn="ct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232424"/>
            <a:ext cx="6482281" cy="369332"/>
          </a:xfrm>
          <a:prstGeom prst="rect">
            <a:avLst/>
          </a:prstGeom>
          <a:noFill/>
        </p:spPr>
        <p:txBody>
          <a:bodyPr wrap="square" rtlCol="0">
            <a:spAutoFit/>
          </a:bodyPr>
          <a:lstStyle/>
          <a:p>
            <a:pPr algn="ctr"/>
            <a:r>
              <a:rPr lang="en-US" b="1" dirty="0" smtClean="0"/>
              <a:t>Issues and Risks</a:t>
            </a:r>
            <a:endParaRPr lang="en-US" b="1" dirty="0"/>
          </a:p>
        </p:txBody>
      </p:sp>
      <p:sp>
        <p:nvSpPr>
          <p:cNvPr id="4" name="TextBox 3"/>
          <p:cNvSpPr txBox="1"/>
          <p:nvPr/>
        </p:nvSpPr>
        <p:spPr>
          <a:xfrm>
            <a:off x="1810693" y="978699"/>
            <a:ext cx="6889687" cy="3416320"/>
          </a:xfrm>
          <a:prstGeom prst="rect">
            <a:avLst/>
          </a:prstGeom>
          <a:noFill/>
        </p:spPr>
        <p:txBody>
          <a:bodyPr wrap="square" rtlCol="0">
            <a:spAutoFit/>
          </a:bodyPr>
          <a:lstStyle/>
          <a:p>
            <a:r>
              <a:rPr lang="en-US" b="1" dirty="0" smtClean="0"/>
              <a:t>Risk-1</a:t>
            </a:r>
            <a:r>
              <a:rPr lang="en-US" dirty="0" smtClean="0"/>
              <a:t> 	CDA Transforms to be created by THE Force team may not comply fully with the CDA implementation guide for caCIS</a:t>
            </a:r>
          </a:p>
          <a:p>
            <a:pPr>
              <a:buFont typeface="Arial" pitchFamily="34" charset="0"/>
              <a:buChar char="•"/>
            </a:pPr>
            <a:endParaRPr lang="en-US" dirty="0" smtClean="0"/>
          </a:p>
          <a:p>
            <a:r>
              <a:rPr lang="en-US" b="1" dirty="0" smtClean="0"/>
              <a:t>Impact </a:t>
            </a:r>
            <a:r>
              <a:rPr lang="en-US" dirty="0" smtClean="0"/>
              <a:t> 	caCIS team will need to work with the UCSF team in identifying issues and providing guidance regarding the expected CDA input; this may have a cost and schedule impact</a:t>
            </a:r>
          </a:p>
          <a:p>
            <a:endParaRPr lang="en-US" dirty="0" smtClean="0"/>
          </a:p>
          <a:p>
            <a:r>
              <a:rPr lang="en-US" b="1" dirty="0" smtClean="0"/>
              <a:t>Mitigation  </a:t>
            </a:r>
            <a:r>
              <a:rPr lang="en-US" dirty="0" smtClean="0"/>
              <a:t>Share CDA implementation guide and sample files proactively to seek feedback; plan for an end-to-end testing with CDA input received from THE Force Semantic Adapter</a:t>
            </a:r>
            <a:endParaRPr lang="en-US" b="1" dirty="0" smtClean="0"/>
          </a:p>
          <a:p>
            <a:r>
              <a:rPr lang="en-US" b="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232424"/>
            <a:ext cx="6482281" cy="369332"/>
          </a:xfrm>
          <a:prstGeom prst="rect">
            <a:avLst/>
          </a:prstGeom>
          <a:noFill/>
        </p:spPr>
        <p:txBody>
          <a:bodyPr wrap="square" rtlCol="0">
            <a:spAutoFit/>
          </a:bodyPr>
          <a:lstStyle/>
          <a:p>
            <a:pPr algn="ctr"/>
            <a:r>
              <a:rPr lang="en-US" b="1" dirty="0" smtClean="0"/>
              <a:t>Issues and Risks</a:t>
            </a:r>
            <a:endParaRPr lang="en-US" b="1" dirty="0"/>
          </a:p>
        </p:txBody>
      </p:sp>
      <p:sp>
        <p:nvSpPr>
          <p:cNvPr id="4" name="TextBox 3"/>
          <p:cNvSpPr txBox="1"/>
          <p:nvPr/>
        </p:nvSpPr>
        <p:spPr>
          <a:xfrm>
            <a:off x="1810693" y="978699"/>
            <a:ext cx="6889687" cy="5078313"/>
          </a:xfrm>
          <a:prstGeom prst="rect">
            <a:avLst/>
          </a:prstGeom>
          <a:noFill/>
        </p:spPr>
        <p:txBody>
          <a:bodyPr wrap="square" rtlCol="0">
            <a:spAutoFit/>
          </a:bodyPr>
          <a:lstStyle/>
          <a:p>
            <a:r>
              <a:rPr lang="en-US" b="1" dirty="0" smtClean="0"/>
              <a:t>Risk-2</a:t>
            </a:r>
            <a:r>
              <a:rPr lang="en-US" dirty="0" smtClean="0"/>
              <a:t>	caCIS application has not gone through the CBIIT 	Application Scan in the first phase and is required to 	pass successfully before production deployment at 	TRANSCEND</a:t>
            </a:r>
          </a:p>
          <a:p>
            <a:pPr>
              <a:buFont typeface="Arial" pitchFamily="34" charset="0"/>
              <a:buChar char="•"/>
            </a:pPr>
            <a:endParaRPr lang="en-US" dirty="0" smtClean="0"/>
          </a:p>
          <a:p>
            <a:r>
              <a:rPr lang="en-US" b="1" dirty="0" smtClean="0"/>
              <a:t>Impact </a:t>
            </a:r>
            <a:r>
              <a:rPr lang="en-US" dirty="0" smtClean="0"/>
              <a:t> 	Potentially substantial effort may be needed to review 	and resolve App Scan issues.  This will reduce the 	overall resources available to implement functional bug 	fixes and enhancements.</a:t>
            </a:r>
          </a:p>
          <a:p>
            <a:endParaRPr lang="en-US" dirty="0" smtClean="0"/>
          </a:p>
          <a:p>
            <a:r>
              <a:rPr lang="en-US" b="1" dirty="0" smtClean="0"/>
              <a:t>Update	App Scan – Round 2 has so far identified 3 	Medium issues.  3 Medium issues on the report 	and one observation in the email from Security 	team have been resolved.</a:t>
            </a:r>
            <a:r>
              <a:rPr lang="en-US" b="1" dirty="0" smtClean="0">
                <a:solidFill>
                  <a:srgbClr val="FF0000"/>
                </a:solidFill>
              </a:rPr>
              <a:t>  </a:t>
            </a:r>
            <a:r>
              <a:rPr lang="en-US" b="1" dirty="0" smtClean="0"/>
              <a:t>Re-scan confirmed 	that the issues were resolved.  Substantial 	support in setting up XDS app scan that did not 	result in any issues.</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232424"/>
            <a:ext cx="6482281" cy="369332"/>
          </a:xfrm>
          <a:prstGeom prst="rect">
            <a:avLst/>
          </a:prstGeom>
          <a:noFill/>
        </p:spPr>
        <p:txBody>
          <a:bodyPr wrap="square" rtlCol="0">
            <a:spAutoFit/>
          </a:bodyPr>
          <a:lstStyle/>
          <a:p>
            <a:pPr algn="ctr"/>
            <a:r>
              <a:rPr lang="en-US" b="1" dirty="0" smtClean="0"/>
              <a:t>Issues and Risks</a:t>
            </a:r>
            <a:endParaRPr lang="en-US" b="1" dirty="0"/>
          </a:p>
        </p:txBody>
      </p:sp>
      <p:sp>
        <p:nvSpPr>
          <p:cNvPr id="4" name="TextBox 3"/>
          <p:cNvSpPr txBox="1"/>
          <p:nvPr/>
        </p:nvSpPr>
        <p:spPr>
          <a:xfrm>
            <a:off x="1810693" y="978699"/>
            <a:ext cx="6889687" cy="4524315"/>
          </a:xfrm>
          <a:prstGeom prst="rect">
            <a:avLst/>
          </a:prstGeom>
          <a:noFill/>
        </p:spPr>
        <p:txBody>
          <a:bodyPr wrap="square" rtlCol="0">
            <a:spAutoFit/>
          </a:bodyPr>
          <a:lstStyle/>
          <a:p>
            <a:r>
              <a:rPr lang="en-US" b="1" dirty="0" smtClean="0"/>
              <a:t>Risk-3</a:t>
            </a:r>
            <a:r>
              <a:rPr lang="en-US" dirty="0" smtClean="0"/>
              <a:t>	CDA Architect has expressed concerns with content 	validation where clinical notes overlap in presumed new 	Trial Summary note format 	</a:t>
            </a:r>
          </a:p>
          <a:p>
            <a:pPr>
              <a:buFont typeface="Arial" pitchFamily="34" charset="0"/>
              <a:buChar char="•"/>
            </a:pPr>
            <a:endParaRPr lang="en-US" dirty="0" smtClean="0"/>
          </a:p>
          <a:p>
            <a:r>
              <a:rPr lang="en-US" b="1" dirty="0" smtClean="0"/>
              <a:t>Impact </a:t>
            </a:r>
            <a:r>
              <a:rPr lang="en-US" dirty="0" smtClean="0"/>
              <a:t> 	Presumed specification of Trial Summary note may be 	insufficient. This may cause a delay in </a:t>
            </a:r>
            <a:r>
              <a:rPr lang="en-US" dirty="0" err="1" smtClean="0"/>
              <a:t>caCIS</a:t>
            </a:r>
            <a:r>
              <a:rPr lang="en-US" dirty="0" smtClean="0"/>
              <a:t> 	development and could lead to additional translation 	work on sending end to create a note or notes that can 	be consumed by </a:t>
            </a:r>
            <a:r>
              <a:rPr lang="en-US" dirty="0" err="1" smtClean="0"/>
              <a:t>caCIS</a:t>
            </a:r>
            <a:endParaRPr lang="en-US" dirty="0" smtClean="0"/>
          </a:p>
          <a:p>
            <a:endParaRPr lang="en-US" dirty="0" smtClean="0"/>
          </a:p>
          <a:p>
            <a:r>
              <a:rPr lang="en-US" b="1" dirty="0" smtClean="0"/>
              <a:t>Plan	</a:t>
            </a:r>
            <a:r>
              <a:rPr lang="en-US" dirty="0" smtClean="0"/>
              <a:t>Arrange call with key representatives to discuss 	concern with specific examples and discuss alternatives</a:t>
            </a:r>
          </a:p>
          <a:p>
            <a:endParaRPr lang="en-US" dirty="0" smtClean="0"/>
          </a:p>
          <a:p>
            <a:r>
              <a:rPr lang="en-US" b="1" dirty="0" smtClean="0"/>
              <a:t>Update</a:t>
            </a:r>
            <a:r>
              <a:rPr lang="en-US" dirty="0" smtClean="0"/>
              <a:t>	</a:t>
            </a:r>
            <a:r>
              <a:rPr lang="en-US" b="1" dirty="0" smtClean="0"/>
              <a:t>CLOSED</a:t>
            </a:r>
            <a:r>
              <a:rPr lang="en-US" dirty="0" smtClean="0"/>
              <a:t>. Met with UCSF and discussed concerns. 	Agreed that the merged format will not be a problem</a:t>
            </a:r>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232424"/>
            <a:ext cx="6482281" cy="369332"/>
          </a:xfrm>
          <a:prstGeom prst="rect">
            <a:avLst/>
          </a:prstGeom>
          <a:noFill/>
        </p:spPr>
        <p:txBody>
          <a:bodyPr wrap="square" rtlCol="0">
            <a:spAutoFit/>
          </a:bodyPr>
          <a:lstStyle/>
          <a:p>
            <a:pPr algn="ctr"/>
            <a:r>
              <a:rPr lang="en-US" b="1" dirty="0" smtClean="0"/>
              <a:t>Issues and Risks</a:t>
            </a:r>
            <a:endParaRPr lang="en-US" b="1" dirty="0"/>
          </a:p>
        </p:txBody>
      </p:sp>
      <p:sp>
        <p:nvSpPr>
          <p:cNvPr id="4" name="TextBox 3"/>
          <p:cNvSpPr txBox="1"/>
          <p:nvPr/>
        </p:nvSpPr>
        <p:spPr>
          <a:xfrm>
            <a:off x="1810693" y="978699"/>
            <a:ext cx="6889687" cy="5355312"/>
          </a:xfrm>
          <a:prstGeom prst="rect">
            <a:avLst/>
          </a:prstGeom>
          <a:noFill/>
        </p:spPr>
        <p:txBody>
          <a:bodyPr wrap="square" rtlCol="0">
            <a:spAutoFit/>
          </a:bodyPr>
          <a:lstStyle/>
          <a:p>
            <a:r>
              <a:rPr lang="en-US" b="1" dirty="0" smtClean="0"/>
              <a:t>Risk-4</a:t>
            </a:r>
            <a:r>
              <a:rPr lang="en-US" dirty="0" smtClean="0"/>
              <a:t>	Availability of CDA Architect for Trial Summary note 	specification and example. (Two subparts: contract issue 	with labor category for CDA PM and longer revised 	estimate of work)</a:t>
            </a:r>
          </a:p>
          <a:p>
            <a:pPr>
              <a:buFont typeface="Arial" pitchFamily="34" charset="0"/>
              <a:buChar char="•"/>
            </a:pPr>
            <a:endParaRPr lang="en-US" dirty="0" smtClean="0"/>
          </a:p>
          <a:p>
            <a:r>
              <a:rPr lang="en-US" b="1" dirty="0" smtClean="0"/>
              <a:t>Impact </a:t>
            </a:r>
            <a:r>
              <a:rPr lang="en-US" dirty="0" smtClean="0"/>
              <a:t> 	Schedule slip</a:t>
            </a:r>
          </a:p>
          <a:p>
            <a:endParaRPr lang="en-US" dirty="0" smtClean="0"/>
          </a:p>
          <a:p>
            <a:r>
              <a:rPr lang="en-US" b="1" dirty="0" smtClean="0"/>
              <a:t>Plan	</a:t>
            </a:r>
            <a:r>
              <a:rPr lang="en-US" dirty="0" smtClean="0"/>
              <a:t>Request reallocation to support CDA PM. Revise 	schedule as needed.</a:t>
            </a:r>
          </a:p>
          <a:p>
            <a:r>
              <a:rPr lang="en-US" b="1" dirty="0" smtClean="0"/>
              <a:t>Update</a:t>
            </a:r>
            <a:r>
              <a:rPr lang="en-US" dirty="0" smtClean="0"/>
              <a:t>	CDA PM in contract now. Negotiating delivery date. May 	want to deliver (using generic message support) before 	final testing with example. (Since elements in new note 	are supported in existing notes, current transforms 	should still work.)</a:t>
            </a:r>
          </a:p>
          <a:p>
            <a:r>
              <a:rPr lang="en-US" b="1" dirty="0" smtClean="0"/>
              <a:t>Update</a:t>
            </a:r>
            <a:r>
              <a:rPr lang="en-US" dirty="0" smtClean="0"/>
              <a:t>	Expect to use alternate resource. Requires contract mod. 	Internally escalated.</a:t>
            </a:r>
          </a:p>
          <a:p>
            <a:r>
              <a:rPr lang="en-US" b="1" dirty="0" smtClean="0"/>
              <a:t>Update</a:t>
            </a:r>
            <a:r>
              <a:rPr lang="en-US" dirty="0" smtClean="0"/>
              <a:t>	Will develop internally with CDA architect oversight. No 	contract issues. Schedule risk due to LOE.</a:t>
            </a:r>
          </a:p>
          <a:p>
            <a:r>
              <a:rPr lang="en-US" b="1" dirty="0" smtClean="0"/>
              <a:t>Update</a:t>
            </a:r>
            <a:r>
              <a:rPr lang="en-US" dirty="0" smtClean="0"/>
              <a:t>	</a:t>
            </a:r>
            <a:r>
              <a:rPr lang="en-US" b="1" dirty="0" smtClean="0"/>
              <a:t>CLOSED</a:t>
            </a:r>
            <a:r>
              <a:rPr lang="en-US" dirty="0" smtClean="0"/>
              <a:t> – Trial Summary note supported in MR5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627360" y="207964"/>
          <a:ext cx="7299353" cy="4131219"/>
        </p:xfrm>
        <a:graphic>
          <a:graphicData uri="http://schemas.openxmlformats.org/drawingml/2006/table">
            <a:tbl>
              <a:tblPr firstRow="1" bandRow="1">
                <a:tableStyleId>{46F890A9-2807-4EBB-B81D-B2AA78EC7F39}</a:tableStyleId>
              </a:tblPr>
              <a:tblGrid>
                <a:gridCol w="355911"/>
                <a:gridCol w="2716098"/>
                <a:gridCol w="382624"/>
                <a:gridCol w="382624"/>
                <a:gridCol w="382624"/>
                <a:gridCol w="382624"/>
                <a:gridCol w="382624"/>
                <a:gridCol w="382624"/>
                <a:gridCol w="382624"/>
                <a:gridCol w="382624"/>
                <a:gridCol w="382624"/>
                <a:gridCol w="382624"/>
                <a:gridCol w="401104"/>
              </a:tblGrid>
              <a:tr h="446187">
                <a:tc>
                  <a:txBody>
                    <a:bodyPr/>
                    <a:lstStyle/>
                    <a:p>
                      <a:pPr algn="ctr"/>
                      <a:r>
                        <a:rPr lang="en-US" sz="1100" dirty="0" smtClean="0"/>
                        <a:t>#</a:t>
                      </a:r>
                      <a:endParaRPr lang="en-US" sz="110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t>Scope Item</a:t>
                      </a:r>
                      <a:endParaRPr lang="en-US" sz="1100" dirty="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smtClean="0"/>
                        <a:t>Jan</a:t>
                      </a:r>
                      <a:endParaRPr lang="en-US" sz="8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Feb</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Mar</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Apr</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May</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smtClean="0"/>
                        <a:t>Jun</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8</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Application Scan </a:t>
                      </a:r>
                      <a:r>
                        <a:rPr kumimoji="0" lang="en-US" sz="90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kumimoji="0" lang="en-US" sz="900" b="1" i="1" u="none" strike="noStrike" kern="1200" cap="none" spc="0" normalizeH="0" baseline="0" noProof="0" dirty="0" smtClean="0">
                        <a:ln>
                          <a:noFill/>
                        </a:ln>
                        <a:solidFill>
                          <a:srgbClr val="00B050"/>
                        </a:solidFill>
                        <a:effectLst/>
                        <a:uLnTx/>
                        <a:uFillTx/>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13</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noProof="0" dirty="0" smtClean="0">
                          <a:solidFill>
                            <a:schemeClr val="dk1"/>
                          </a:solidFill>
                          <a:latin typeface="+mn-lt"/>
                          <a:ea typeface="+mn-ea"/>
                          <a:cs typeface="+mn-cs"/>
                        </a:rPr>
                        <a:t>Secure Email – NHIN Compliance (cont.) </a:t>
                      </a:r>
                      <a:r>
                        <a:rPr kumimoji="0" lang="en-US" sz="90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900" kern="1200" noProof="0" dirty="0" smtClean="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16</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QA Support &amp; Bug Fixes </a:t>
                      </a:r>
                      <a:r>
                        <a:rPr kumimoji="0" lang="en-US" sz="105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kumimoji="0" lang="en-US" sz="900" b="1" i="1" u="none" strike="noStrike" kern="1200" cap="none" spc="0" normalizeH="0" baseline="0" noProof="0" dirty="0" smtClean="0">
                        <a:ln>
                          <a:noFill/>
                        </a:ln>
                        <a:solidFill>
                          <a:srgbClr val="00B050"/>
                        </a:solidFill>
                        <a:effectLst/>
                        <a:uLnTx/>
                        <a:uFillTx/>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B1</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Trial</a:t>
                      </a:r>
                      <a:r>
                        <a:rPr lang="en-US" sz="1050" baseline="0" dirty="0" smtClean="0"/>
                        <a:t> Summary note (cont.) </a:t>
                      </a:r>
                      <a:r>
                        <a:rPr kumimoji="0" lang="en-US" sz="105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050" b="1" i="1" dirty="0" smtClean="0">
                        <a:solidFill>
                          <a:srgbClr val="00B050"/>
                        </a:solidFill>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B2</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Trial Summary note example to UCSF </a:t>
                      </a:r>
                      <a:r>
                        <a:rPr kumimoji="0" lang="en-US" sz="105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050" b="1" i="1" dirty="0" smtClean="0">
                        <a:solidFill>
                          <a:srgbClr val="00B050"/>
                        </a:solidFill>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B3</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Messaging processing enhancements </a:t>
                      </a:r>
                      <a:r>
                        <a:rPr kumimoji="0" lang="en-US" sz="120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200" b="1" i="1" dirty="0" smtClean="0">
                        <a:solidFill>
                          <a:srgbClr val="00B050"/>
                        </a:solidFill>
                      </a:endParaRP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marL="0" algn="ctr" defTabSz="914400" rtl="0" eaLnBrk="1" latinLnBrk="0" hangingPunct="1"/>
                      <a:r>
                        <a:rPr lang="en-US" sz="1050" kern="1200" dirty="0" smtClean="0">
                          <a:solidFill>
                            <a:schemeClr val="dk1"/>
                          </a:solidFill>
                          <a:latin typeface="+mn-lt"/>
                          <a:ea typeface="+mn-ea"/>
                          <a:cs typeface="+mn-cs"/>
                        </a:rPr>
                        <a:t>B4</a:t>
                      </a:r>
                      <a:endParaRPr lang="en-US" sz="105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Migration to OSDI</a:t>
                      </a:r>
                      <a:endParaRPr lang="en-US" sz="1200" dirty="0" smtClean="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283464">
                <a:tc>
                  <a:txBody>
                    <a:bodyPr/>
                    <a:lstStyle/>
                    <a:p>
                      <a:pPr algn="ctr"/>
                      <a:r>
                        <a:rPr lang="en-US" sz="1050" dirty="0" smtClean="0"/>
                        <a:t>B5</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RC1 (</a:t>
                      </a:r>
                      <a:r>
                        <a:rPr lang="en-US" sz="1050" dirty="0" err="1" smtClean="0"/>
                        <a:t>AppScan</a:t>
                      </a:r>
                      <a:r>
                        <a:rPr lang="en-US" sz="1050" dirty="0" smtClean="0"/>
                        <a:t>, PCO, XDS/NAV, 508) </a:t>
                      </a:r>
                      <a:r>
                        <a:rPr kumimoji="0" lang="en-US" sz="1050" b="0" i="0" u="none" strike="noStrike" kern="1200" cap="none" spc="0" normalizeH="0" baseline="0" noProof="0" dirty="0" smtClean="0">
                          <a:ln>
                            <a:noFill/>
                          </a:ln>
                          <a:solidFill>
                            <a:srgbClr val="000000"/>
                          </a:solidFill>
                          <a:effectLst/>
                          <a:uLnTx/>
                          <a:uFillTx/>
                          <a:latin typeface="Showcard Gothic" pitchFamily="82" charset="0"/>
                          <a:ea typeface="+mn-ea"/>
                          <a:cs typeface="+mn-cs"/>
                        </a:rPr>
                        <a:t>√</a:t>
                      </a:r>
                      <a:endParaRPr lang="en-US" sz="1050" dirty="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283464">
                <a:tc>
                  <a:txBody>
                    <a:bodyPr/>
                    <a:lstStyle/>
                    <a:p>
                      <a:pPr algn="ctr"/>
                      <a:r>
                        <a:rPr lang="en-US" sz="1050" dirty="0" smtClean="0"/>
                        <a:t>B6</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UCSF integration support</a:t>
                      </a:r>
                      <a:endParaRPr lang="en-US" sz="1050" dirty="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283464">
                <a:tc>
                  <a:txBody>
                    <a:bodyPr/>
                    <a:lstStyle/>
                    <a:p>
                      <a:pPr algn="ctr"/>
                      <a:r>
                        <a:rPr lang="en-US" sz="1050" dirty="0" smtClean="0"/>
                        <a:t>17</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Communications Support </a:t>
                      </a:r>
                      <a:r>
                        <a:rPr kumimoji="0" lang="en-US" sz="1050" b="0" i="1" u="none" strike="noStrike" kern="1200" cap="none" spc="0" normalizeH="0" baseline="0" noProof="0" dirty="0" smtClean="0">
                          <a:ln>
                            <a:noFill/>
                          </a:ln>
                          <a:solidFill>
                            <a:srgbClr val="00B050"/>
                          </a:solidFill>
                          <a:effectLst/>
                          <a:uLnTx/>
                          <a:uFillTx/>
                          <a:latin typeface="+mn-lt"/>
                          <a:ea typeface="+mn-ea"/>
                          <a:cs typeface="+mn-cs"/>
                        </a:rPr>
                        <a:t>As needed</a:t>
                      </a:r>
                      <a:endParaRPr lang="en-US" sz="1050" dirty="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283464">
                <a:tc>
                  <a:txBody>
                    <a:bodyPr/>
                    <a:lstStyle/>
                    <a:p>
                      <a:pPr algn="ctr"/>
                      <a:r>
                        <a:rPr lang="en-US" sz="1050" dirty="0" smtClean="0"/>
                        <a:t>19</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Guide</a:t>
                      </a:r>
                      <a:r>
                        <a:rPr lang="en-US" sz="1050" baseline="0" dirty="0" smtClean="0"/>
                        <a:t> Updates </a:t>
                      </a:r>
                      <a:r>
                        <a:rPr kumimoji="0" lang="en-US" sz="1050" b="0" i="1" u="none" strike="noStrike" kern="1200" cap="none" spc="0" normalizeH="0" baseline="0" noProof="0" dirty="0" smtClean="0">
                          <a:ln>
                            <a:noFill/>
                          </a:ln>
                          <a:solidFill>
                            <a:srgbClr val="00B050"/>
                          </a:solidFill>
                          <a:effectLst/>
                          <a:uLnTx/>
                          <a:uFillTx/>
                          <a:latin typeface="+mn-lt"/>
                          <a:ea typeface="+mn-ea"/>
                          <a:cs typeface="+mn-cs"/>
                        </a:rPr>
                        <a:t>As needed</a:t>
                      </a:r>
                      <a:endParaRPr lang="en-US" sz="1050" dirty="0" smtClean="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11</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Semantic Adapter – CDA Integration – N/A</a:t>
                      </a:r>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3464">
                <a:tc>
                  <a:txBody>
                    <a:bodyPr/>
                    <a:lstStyle/>
                    <a:p>
                      <a:pPr algn="ctr"/>
                      <a:r>
                        <a:rPr lang="en-US" sz="1050" dirty="0" smtClean="0"/>
                        <a:t>12</a:t>
                      </a:r>
                      <a:endParaRPr lang="en-US" sz="1050" dirty="0"/>
                    </a:p>
                  </a:txBody>
                  <a:tcPr anchor="ctr">
                    <a:lnL w="12700" cap="flat" cmpd="sng" algn="ctr">
                      <a:solidFill>
                        <a:schemeClr val="tx1"/>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Historical</a:t>
                      </a:r>
                      <a:r>
                        <a:rPr lang="en-US" sz="1050" baseline="0" dirty="0" smtClean="0"/>
                        <a:t> Data Load Support </a:t>
                      </a:r>
                      <a:r>
                        <a:rPr lang="en-US" sz="1050" dirty="0" smtClean="0"/>
                        <a:t>– N/A</a:t>
                      </a:r>
                      <a:endParaRPr lang="en-US" sz="1050" dirty="0"/>
                    </a:p>
                  </a:txBody>
                  <a:tcPr anchor="ctr">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28575"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1F8F9"/>
                    </a:solidFill>
                  </a:tcPr>
                </a:tc>
                <a:tc>
                  <a:txBody>
                    <a:bodyPr/>
                    <a:lstStyle/>
                    <a:p>
                      <a:pPr algn="ctr"/>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8" name="Rounded Rectangle 7"/>
          <p:cNvSpPr/>
          <p:nvPr/>
        </p:nvSpPr>
        <p:spPr>
          <a:xfrm>
            <a:off x="5075238" y="2174581"/>
            <a:ext cx="449262" cy="92369"/>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ounded Rectangle 12"/>
          <p:cNvSpPr/>
          <p:nvPr/>
        </p:nvSpPr>
        <p:spPr>
          <a:xfrm>
            <a:off x="4697412" y="3573403"/>
            <a:ext cx="1779587" cy="84197"/>
          </a:xfrm>
          <a:prstGeom prst="round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Rounded Rectangle 22"/>
          <p:cNvSpPr/>
          <p:nvPr/>
        </p:nvSpPr>
        <p:spPr>
          <a:xfrm>
            <a:off x="4713987" y="3288593"/>
            <a:ext cx="1734438" cy="92781"/>
          </a:xfrm>
          <a:prstGeom prst="roundRect">
            <a:avLst/>
          </a:prstGeom>
          <a:solidFill>
            <a:srgbClr val="7030A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2" name="Group 33"/>
          <p:cNvGrpSpPr>
            <a:grpSpLocks/>
          </p:cNvGrpSpPr>
          <p:nvPr/>
        </p:nvGrpSpPr>
        <p:grpSpPr bwMode="auto">
          <a:xfrm>
            <a:off x="1617663" y="6076587"/>
            <a:ext cx="7553325" cy="239713"/>
            <a:chOff x="1618198" y="5928511"/>
            <a:chExt cx="7552961" cy="238833"/>
          </a:xfrm>
        </p:grpSpPr>
        <p:sp>
          <p:nvSpPr>
            <p:cNvPr id="26" name="Rounded Rectangle 25"/>
            <p:cNvSpPr/>
            <p:nvPr/>
          </p:nvSpPr>
          <p:spPr>
            <a:xfrm>
              <a:off x="1618198" y="6013921"/>
              <a:ext cx="338121" cy="91737"/>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698" name="TextBox 26"/>
            <p:cNvSpPr txBox="1">
              <a:spLocks noChangeArrowheads="1"/>
            </p:cNvSpPr>
            <p:nvPr/>
          </p:nvSpPr>
          <p:spPr bwMode="auto">
            <a:xfrm>
              <a:off x="1928395" y="5951900"/>
              <a:ext cx="914400" cy="215444"/>
            </a:xfrm>
            <a:prstGeom prst="rect">
              <a:avLst/>
            </a:prstGeom>
            <a:noFill/>
            <a:ln w="9525">
              <a:noFill/>
              <a:miter lim="800000"/>
              <a:headEnd/>
              <a:tailEnd/>
            </a:ln>
          </p:spPr>
          <p:txBody>
            <a:bodyPr>
              <a:spAutoFit/>
            </a:bodyPr>
            <a:lstStyle/>
            <a:p>
              <a:r>
                <a:rPr lang="en-US" sz="800" b="1" dirty="0"/>
                <a:t>Development</a:t>
              </a:r>
            </a:p>
          </p:txBody>
        </p:sp>
        <p:sp>
          <p:nvSpPr>
            <p:cNvPr id="28" name="Rounded Rectangle 27"/>
            <p:cNvSpPr/>
            <p:nvPr/>
          </p:nvSpPr>
          <p:spPr>
            <a:xfrm>
              <a:off x="3608827" y="6013921"/>
              <a:ext cx="338121" cy="91737"/>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700" name="TextBox 28"/>
            <p:cNvSpPr txBox="1">
              <a:spLocks noChangeArrowheads="1"/>
            </p:cNvSpPr>
            <p:nvPr/>
          </p:nvSpPr>
          <p:spPr bwMode="auto">
            <a:xfrm>
              <a:off x="3918554" y="5951900"/>
              <a:ext cx="1072918" cy="214653"/>
            </a:xfrm>
            <a:prstGeom prst="rect">
              <a:avLst/>
            </a:prstGeom>
            <a:noFill/>
            <a:ln w="9525">
              <a:noFill/>
              <a:miter lim="800000"/>
              <a:headEnd/>
              <a:tailEnd/>
            </a:ln>
          </p:spPr>
          <p:txBody>
            <a:bodyPr wrap="square">
              <a:spAutoFit/>
            </a:bodyPr>
            <a:lstStyle/>
            <a:p>
              <a:r>
                <a:rPr lang="en-US" sz="800" b="1" dirty="0" smtClean="0"/>
                <a:t>QA, dev support</a:t>
              </a:r>
              <a:endParaRPr lang="en-US" sz="800" b="1" dirty="0"/>
            </a:p>
          </p:txBody>
        </p:sp>
        <p:sp>
          <p:nvSpPr>
            <p:cNvPr id="30" name="Rounded Rectangle 29"/>
            <p:cNvSpPr/>
            <p:nvPr/>
          </p:nvSpPr>
          <p:spPr>
            <a:xfrm>
              <a:off x="5274034" y="6013921"/>
              <a:ext cx="338122" cy="91737"/>
            </a:xfrm>
            <a:prstGeom prst="roundRect">
              <a:avLst/>
            </a:prstGeom>
            <a:solidFill>
              <a:srgbClr val="7030A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702" name="TextBox 30"/>
            <p:cNvSpPr txBox="1">
              <a:spLocks noChangeArrowheads="1"/>
            </p:cNvSpPr>
            <p:nvPr/>
          </p:nvSpPr>
          <p:spPr bwMode="auto">
            <a:xfrm>
              <a:off x="5575410" y="5951900"/>
              <a:ext cx="1893698" cy="215444"/>
            </a:xfrm>
            <a:prstGeom prst="rect">
              <a:avLst/>
            </a:prstGeom>
            <a:noFill/>
            <a:ln w="9525">
              <a:noFill/>
              <a:miter lim="800000"/>
              <a:headEnd/>
              <a:tailEnd/>
            </a:ln>
          </p:spPr>
          <p:txBody>
            <a:bodyPr>
              <a:spAutoFit/>
            </a:bodyPr>
            <a:lstStyle/>
            <a:p>
              <a:r>
                <a:rPr lang="en-US" sz="800" b="1" dirty="0"/>
                <a:t>Communications, Presentations</a:t>
              </a:r>
            </a:p>
          </p:txBody>
        </p:sp>
        <p:sp>
          <p:nvSpPr>
            <p:cNvPr id="32" name="Rounded Rectangle 31"/>
            <p:cNvSpPr/>
            <p:nvPr/>
          </p:nvSpPr>
          <p:spPr>
            <a:xfrm>
              <a:off x="7799625" y="6013921"/>
              <a:ext cx="338121" cy="91737"/>
            </a:xfrm>
            <a:prstGeom prst="round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704" name="TextBox 32"/>
            <p:cNvSpPr txBox="1">
              <a:spLocks noChangeArrowheads="1"/>
            </p:cNvSpPr>
            <p:nvPr/>
          </p:nvSpPr>
          <p:spPr bwMode="auto">
            <a:xfrm>
              <a:off x="8101341" y="5928511"/>
              <a:ext cx="1069818" cy="215444"/>
            </a:xfrm>
            <a:prstGeom prst="rect">
              <a:avLst/>
            </a:prstGeom>
            <a:noFill/>
            <a:ln w="9525">
              <a:noFill/>
              <a:miter lim="800000"/>
              <a:headEnd/>
              <a:tailEnd/>
            </a:ln>
          </p:spPr>
          <p:txBody>
            <a:bodyPr>
              <a:spAutoFit/>
            </a:bodyPr>
            <a:lstStyle/>
            <a:p>
              <a:r>
                <a:rPr lang="en-US" sz="800" b="1" dirty="0"/>
                <a:t>Documentation</a:t>
              </a:r>
            </a:p>
          </p:txBody>
        </p:sp>
      </p:grpSp>
      <p:sp>
        <p:nvSpPr>
          <p:cNvPr id="34" name="Rounded Rectangle 33"/>
          <p:cNvSpPr/>
          <p:nvPr/>
        </p:nvSpPr>
        <p:spPr>
          <a:xfrm>
            <a:off x="5581649" y="2427110"/>
            <a:ext cx="628651" cy="97016"/>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6" name="Rounded Rectangle 35"/>
          <p:cNvSpPr/>
          <p:nvPr/>
        </p:nvSpPr>
        <p:spPr>
          <a:xfrm>
            <a:off x="5098689" y="764119"/>
            <a:ext cx="376237" cy="90488"/>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9" name="Rounded Rectangle 38"/>
          <p:cNvSpPr/>
          <p:nvPr/>
        </p:nvSpPr>
        <p:spPr>
          <a:xfrm>
            <a:off x="5162549" y="1295400"/>
            <a:ext cx="523875" cy="85725"/>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6" name="Flowchart: Decision 45"/>
          <p:cNvSpPr/>
          <p:nvPr/>
        </p:nvSpPr>
        <p:spPr>
          <a:xfrm>
            <a:off x="5413861" y="774262"/>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5485406" y="689366"/>
            <a:ext cx="181969" cy="230832"/>
          </a:xfrm>
          <a:prstGeom prst="rect">
            <a:avLst/>
          </a:prstGeom>
          <a:noFill/>
        </p:spPr>
        <p:txBody>
          <a:bodyPr wrap="square" rtlCol="0">
            <a:spAutoFit/>
          </a:bodyPr>
          <a:lstStyle/>
          <a:p>
            <a:r>
              <a:rPr lang="en-US" sz="900" b="1" dirty="0" smtClean="0"/>
              <a:t>5</a:t>
            </a:r>
            <a:endParaRPr lang="en-US" sz="2400" b="1" dirty="0"/>
          </a:p>
        </p:txBody>
      </p:sp>
      <p:sp>
        <p:nvSpPr>
          <p:cNvPr id="22" name="Rounded Rectangle 21"/>
          <p:cNvSpPr/>
          <p:nvPr/>
        </p:nvSpPr>
        <p:spPr>
          <a:xfrm>
            <a:off x="4697776" y="1598435"/>
            <a:ext cx="493349" cy="106540"/>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ounded Rectangle 23"/>
          <p:cNvSpPr/>
          <p:nvPr/>
        </p:nvSpPr>
        <p:spPr>
          <a:xfrm>
            <a:off x="4697776" y="1026935"/>
            <a:ext cx="398099" cy="97015"/>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5" name="Flowchart: Decision 24"/>
          <p:cNvSpPr/>
          <p:nvPr/>
        </p:nvSpPr>
        <p:spPr>
          <a:xfrm>
            <a:off x="5175736" y="1888687"/>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5781675" y="1304925"/>
            <a:ext cx="409576" cy="95250"/>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9" name="Rounded Rectangle 28"/>
          <p:cNvSpPr/>
          <p:nvPr/>
        </p:nvSpPr>
        <p:spPr>
          <a:xfrm>
            <a:off x="5505449" y="2722385"/>
            <a:ext cx="352425" cy="87490"/>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Flowchart: Decision 30"/>
          <p:cNvSpPr/>
          <p:nvPr/>
        </p:nvSpPr>
        <p:spPr>
          <a:xfrm>
            <a:off x="6175861" y="774262"/>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p:nvSpPr>
        <p:spPr>
          <a:xfrm>
            <a:off x="5708289" y="764119"/>
            <a:ext cx="492486" cy="102656"/>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 name="TextBox 37"/>
          <p:cNvSpPr txBox="1"/>
          <p:nvPr/>
        </p:nvSpPr>
        <p:spPr>
          <a:xfrm>
            <a:off x="6218831" y="727466"/>
            <a:ext cx="181969" cy="230832"/>
          </a:xfrm>
          <a:prstGeom prst="rect">
            <a:avLst/>
          </a:prstGeom>
          <a:noFill/>
        </p:spPr>
        <p:txBody>
          <a:bodyPr wrap="square" rtlCol="0">
            <a:spAutoFit/>
          </a:bodyPr>
          <a:lstStyle/>
          <a:p>
            <a:r>
              <a:rPr lang="en-US" sz="900" b="1" dirty="0" smtClean="0"/>
              <a:t>6</a:t>
            </a:r>
            <a:endParaRPr lang="en-US" sz="2400" b="1" dirty="0"/>
          </a:p>
        </p:txBody>
      </p:sp>
      <p:sp>
        <p:nvSpPr>
          <p:cNvPr id="40" name="Rounded Rectangle 39"/>
          <p:cNvSpPr/>
          <p:nvPr/>
        </p:nvSpPr>
        <p:spPr>
          <a:xfrm>
            <a:off x="5856288" y="3022307"/>
            <a:ext cx="601662" cy="82844"/>
          </a:xfrm>
          <a:prstGeom prst="round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232424"/>
            <a:ext cx="6482281" cy="369332"/>
          </a:xfrm>
          <a:prstGeom prst="rect">
            <a:avLst/>
          </a:prstGeom>
          <a:noFill/>
        </p:spPr>
        <p:txBody>
          <a:bodyPr wrap="square" rtlCol="0">
            <a:spAutoFit/>
          </a:bodyPr>
          <a:lstStyle/>
          <a:p>
            <a:pPr algn="ctr"/>
            <a:r>
              <a:rPr lang="en-US" b="1" dirty="0" smtClean="0"/>
              <a:t>Issues and Risks</a:t>
            </a:r>
            <a:endParaRPr lang="en-US" b="1" dirty="0"/>
          </a:p>
        </p:txBody>
      </p:sp>
      <p:sp>
        <p:nvSpPr>
          <p:cNvPr id="4" name="TextBox 3"/>
          <p:cNvSpPr txBox="1"/>
          <p:nvPr/>
        </p:nvSpPr>
        <p:spPr>
          <a:xfrm>
            <a:off x="1810693" y="978699"/>
            <a:ext cx="6889687" cy="3416320"/>
          </a:xfrm>
          <a:prstGeom prst="rect">
            <a:avLst/>
          </a:prstGeom>
          <a:noFill/>
        </p:spPr>
        <p:txBody>
          <a:bodyPr wrap="square" rtlCol="0">
            <a:spAutoFit/>
          </a:bodyPr>
          <a:lstStyle/>
          <a:p>
            <a:r>
              <a:rPr lang="en-US" b="1" dirty="0" smtClean="0"/>
              <a:t>Risk-5</a:t>
            </a:r>
            <a:r>
              <a:rPr lang="en-US" dirty="0" smtClean="0"/>
              <a:t>	Decision on how to handle </a:t>
            </a:r>
            <a:r>
              <a:rPr lang="en-US" dirty="0" err="1" smtClean="0"/>
              <a:t>caEHR</a:t>
            </a:r>
            <a:r>
              <a:rPr lang="en-US" dirty="0" smtClean="0"/>
              <a:t> artifacts for migration to OSDI (or whether to migrate, or whether in scope for caCIS)</a:t>
            </a:r>
          </a:p>
          <a:p>
            <a:pPr>
              <a:buFont typeface="Arial" pitchFamily="34" charset="0"/>
              <a:buChar char="•"/>
            </a:pPr>
            <a:endParaRPr lang="en-US" dirty="0" smtClean="0"/>
          </a:p>
          <a:p>
            <a:r>
              <a:rPr lang="en-US" b="1" dirty="0" smtClean="0"/>
              <a:t>Impact </a:t>
            </a:r>
            <a:r>
              <a:rPr lang="en-US" dirty="0" smtClean="0"/>
              <a:t> 	Might not migrate </a:t>
            </a:r>
            <a:r>
              <a:rPr lang="en-US" dirty="0" err="1" smtClean="0"/>
              <a:t>caEHR</a:t>
            </a:r>
            <a:r>
              <a:rPr lang="en-US" dirty="0" smtClean="0"/>
              <a:t> under current contract</a:t>
            </a:r>
          </a:p>
          <a:p>
            <a:endParaRPr lang="en-US" dirty="0" smtClean="0"/>
          </a:p>
          <a:p>
            <a:r>
              <a:rPr lang="en-US" b="1" dirty="0" smtClean="0"/>
              <a:t>Plan	</a:t>
            </a:r>
            <a:r>
              <a:rPr lang="en-US" dirty="0" smtClean="0"/>
              <a:t>Working with TPM. Met with ODI engineering lead and agreed that migration has little to no value. Waiting for response from ODI program lead.</a:t>
            </a:r>
          </a:p>
          <a:p>
            <a:endParaRPr lang="en-US" dirty="0" smtClean="0"/>
          </a:p>
          <a:p>
            <a:r>
              <a:rPr lang="en-US" b="1" dirty="0" smtClean="0"/>
              <a:t>Update</a:t>
            </a:r>
            <a:r>
              <a:rPr lang="en-US" dirty="0" smtClean="0"/>
              <a:t>	</a:t>
            </a:r>
            <a:r>
              <a:rPr lang="en-US" b="1" dirty="0" smtClean="0"/>
              <a:t>CLOSED</a:t>
            </a:r>
            <a:r>
              <a:rPr lang="en-US" dirty="0" smtClean="0"/>
              <a:t> – ODI program lead agreed that migration has little value and shouldn’t be done.</a:t>
            </a:r>
          </a:p>
          <a:p>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232424"/>
            <a:ext cx="6482281" cy="369332"/>
          </a:xfrm>
          <a:prstGeom prst="rect">
            <a:avLst/>
          </a:prstGeom>
          <a:noFill/>
        </p:spPr>
        <p:txBody>
          <a:bodyPr wrap="square" rtlCol="0">
            <a:spAutoFit/>
          </a:bodyPr>
          <a:lstStyle/>
          <a:p>
            <a:pPr algn="ctr"/>
            <a:r>
              <a:rPr lang="en-US" b="1" dirty="0" smtClean="0"/>
              <a:t>Issues and Risks</a:t>
            </a:r>
            <a:endParaRPr lang="en-US" b="1" dirty="0"/>
          </a:p>
        </p:txBody>
      </p:sp>
      <p:sp>
        <p:nvSpPr>
          <p:cNvPr id="4" name="TextBox 3"/>
          <p:cNvSpPr txBox="1"/>
          <p:nvPr/>
        </p:nvSpPr>
        <p:spPr>
          <a:xfrm>
            <a:off x="1810693" y="978699"/>
            <a:ext cx="6889687" cy="5078313"/>
          </a:xfrm>
          <a:prstGeom prst="rect">
            <a:avLst/>
          </a:prstGeom>
          <a:noFill/>
        </p:spPr>
        <p:txBody>
          <a:bodyPr wrap="square" rtlCol="0">
            <a:spAutoFit/>
          </a:bodyPr>
          <a:lstStyle/>
          <a:p>
            <a:r>
              <a:rPr lang="en-US" b="1" dirty="0" smtClean="0"/>
              <a:t>Issue-1</a:t>
            </a:r>
            <a:r>
              <a:rPr lang="en-US" dirty="0" smtClean="0"/>
              <a:t>	caCIS-Epic Integration design has not been finalized yet.  	This will require a collaboration with UCSF/UC-Davis 	team to determine the HL7v2 handshake parameters and 	interface security approach.  However, there has been 	delay in responses to questions from the UCSF/UC-	Davis teams.  </a:t>
            </a:r>
          </a:p>
          <a:p>
            <a:pPr>
              <a:buFont typeface="Arial" pitchFamily="34" charset="0"/>
              <a:buChar char="•"/>
            </a:pPr>
            <a:endParaRPr lang="en-US" dirty="0" smtClean="0"/>
          </a:p>
          <a:p>
            <a:r>
              <a:rPr lang="en-US" b="1" dirty="0" smtClean="0"/>
              <a:t>Impact </a:t>
            </a:r>
            <a:r>
              <a:rPr lang="en-US" dirty="0" smtClean="0"/>
              <a:t> 	Any delay in finalizing the design will impact the overall 	development, integration QA and UAT schedule</a:t>
            </a:r>
          </a:p>
          <a:p>
            <a:endParaRPr lang="en-US" dirty="0" smtClean="0"/>
          </a:p>
          <a:p>
            <a:r>
              <a:rPr lang="en-US" b="1" dirty="0" smtClean="0"/>
              <a:t>Mitigation Plan </a:t>
            </a:r>
          </a:p>
          <a:p>
            <a:r>
              <a:rPr lang="en-US" b="1" dirty="0" smtClean="0"/>
              <a:t>	</a:t>
            </a:r>
            <a:r>
              <a:rPr lang="en-US" dirty="0" smtClean="0"/>
              <a:t>Work with UCSF-TRANSCEND/UC-Davis teams to 	accelerate finalization of integration design.</a:t>
            </a:r>
          </a:p>
          <a:p>
            <a:endParaRPr lang="en-US" dirty="0" smtClean="0"/>
          </a:p>
          <a:p>
            <a:r>
              <a:rPr lang="en-US" b="1" dirty="0" smtClean="0"/>
              <a:t>Update  8/23</a:t>
            </a:r>
          </a:p>
          <a:p>
            <a:r>
              <a:rPr lang="en-US" dirty="0" smtClean="0"/>
              <a:t>	</a:t>
            </a:r>
            <a:r>
              <a:rPr lang="en-US" b="1" dirty="0" smtClean="0"/>
              <a:t>Met with the UCSF team to finalize handshake 	parameters and interface security details for Epic 	integration.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659218"/>
            <a:ext cx="7336465" cy="5755422"/>
          </a:xfrm>
          <a:prstGeom prst="rect">
            <a:avLst/>
          </a:prstGeom>
          <a:noFill/>
        </p:spPr>
        <p:txBody>
          <a:bodyPr wrap="square" rtlCol="0">
            <a:spAutoFit/>
          </a:bodyPr>
          <a:lstStyle/>
          <a:p>
            <a:pPr marL="342900" indent="-342900">
              <a:buAutoNum type="arabicPeriod"/>
            </a:pPr>
            <a:r>
              <a:rPr lang="en-US" sz="1600" b="1" dirty="0" smtClean="0"/>
              <a:t>Development Tier Setup  - Complete</a:t>
            </a:r>
          </a:p>
          <a:p>
            <a:pPr marL="342900" indent="-342900"/>
            <a:r>
              <a:rPr lang="en-US" sz="1600" dirty="0" smtClean="0"/>
              <a:t>	Worked extensively with the systems team for all infrastructure components, installed caCIS application and completed configurations, completed testing all scenarios. Identified and resolved OpenXDS configuration issues.  After the systems team re-created Development tier from the VM template, encountered additional problems on the new Dev tier instance, identified the specific issues in the VM template and communicated with the systems team.  Systems team corrected the issues and Dev tier installation.  Re-ran the caCIS tests on the Development tier to complete the smoke testing of the environment.</a:t>
            </a:r>
          </a:p>
          <a:p>
            <a:pPr marL="342900" indent="-342900"/>
            <a:endParaRPr lang="en-US" sz="1600" b="1" dirty="0" smtClean="0"/>
          </a:p>
          <a:p>
            <a:pPr marL="342900" indent="-342900">
              <a:buFont typeface="+mj-lt"/>
              <a:buAutoNum type="arabicPeriod" startAt="2"/>
            </a:pPr>
            <a:r>
              <a:rPr lang="en-US" sz="1600" b="1" dirty="0" smtClean="0"/>
              <a:t>CDA JAXB Issue  - Complete</a:t>
            </a:r>
          </a:p>
          <a:p>
            <a:pPr marL="342900" indent="-342900"/>
            <a:r>
              <a:rPr lang="en-US" sz="1600" dirty="0" smtClean="0"/>
              <a:t>	Reproduced the issue in local environment, identified it in the software, fixed code and tested on the new Development server.</a:t>
            </a:r>
          </a:p>
          <a:p>
            <a:pPr marL="342900" indent="-342900"/>
            <a:endParaRPr lang="en-US" sz="1600" b="1" dirty="0" smtClean="0"/>
          </a:p>
          <a:p>
            <a:pPr marL="342900" indent="-342900">
              <a:buFont typeface="+mj-lt"/>
              <a:buAutoNum type="arabicPeriod" startAt="3"/>
            </a:pPr>
            <a:r>
              <a:rPr lang="en-US" sz="1600" b="1" dirty="0" smtClean="0"/>
              <a:t>Interface Security (Apache http SSL) - Complete</a:t>
            </a:r>
          </a:p>
          <a:p>
            <a:pPr marL="342900" indent="-342900"/>
            <a:r>
              <a:rPr lang="en-US" sz="1600" dirty="0" smtClean="0"/>
              <a:t>	Worked with the systems team to get the SSL configured on Dev tier.  Completed testing source system to SA secure interface.</a:t>
            </a:r>
            <a:r>
              <a:rPr lang="en-US" sz="1600" dirty="0" smtClean="0">
                <a:solidFill>
                  <a:srgbClr val="FF0000"/>
                </a:solidFill>
              </a:rPr>
              <a:t> </a:t>
            </a:r>
          </a:p>
          <a:p>
            <a:pPr marL="342900" indent="-342900"/>
            <a:endParaRPr lang="en-US" sz="1600" b="1" dirty="0" smtClean="0">
              <a:solidFill>
                <a:srgbClr val="FF0000"/>
              </a:solidFill>
            </a:endParaRPr>
          </a:p>
          <a:p>
            <a:pPr marL="342900" indent="-342900">
              <a:buFont typeface="+mj-lt"/>
              <a:buAutoNum type="arabicPeriod" startAt="4"/>
            </a:pPr>
            <a:r>
              <a:rPr lang="en-US" sz="1600" b="1" dirty="0" smtClean="0"/>
              <a:t>Community Announcements/Communications – Ongoing</a:t>
            </a:r>
          </a:p>
          <a:p>
            <a:pPr defTabSz="339725"/>
            <a:r>
              <a:rPr lang="en-US" sz="1600" dirty="0" smtClean="0"/>
              <a:t>	 </a:t>
            </a:r>
            <a:r>
              <a:rPr lang="en-US" sz="1600" dirty="0" err="1" smtClean="0"/>
              <a:t>i</a:t>
            </a:r>
            <a:r>
              <a:rPr lang="en-US" sz="1600" dirty="0" smtClean="0"/>
              <a:t>.  Provided an overview of caCIS solution to Armando </a:t>
            </a:r>
            <a:r>
              <a:rPr lang="en-US" sz="1600" dirty="0" err="1" smtClean="0"/>
              <a:t>Oliva</a:t>
            </a:r>
            <a:r>
              <a:rPr lang="en-US" sz="1600" dirty="0" smtClean="0"/>
              <a:t> (FDA). Shared 	     requested documentation.  </a:t>
            </a:r>
          </a:p>
          <a:p>
            <a:pPr defTabSz="339725"/>
            <a:r>
              <a:rPr lang="en-US" sz="1600" dirty="0" smtClean="0"/>
              <a:t>	ii.  Participated in a call with Cleveland Clinic</a:t>
            </a:r>
            <a:endParaRPr lang="en-US" sz="1600" b="1" dirty="0" smtClean="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9558"/>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460051"/>
            <a:ext cx="7336465" cy="6001643"/>
          </a:xfrm>
          <a:prstGeom prst="rect">
            <a:avLst/>
          </a:prstGeom>
          <a:noFill/>
        </p:spPr>
        <p:txBody>
          <a:bodyPr wrap="square" rtlCol="0">
            <a:spAutoFit/>
          </a:bodyPr>
          <a:lstStyle/>
          <a:p>
            <a:pPr marL="342900" indent="-342900">
              <a:buFont typeface="+mj-lt"/>
              <a:buAutoNum type="arabicPeriod" startAt="4"/>
            </a:pPr>
            <a:r>
              <a:rPr lang="en-US" sz="1600" b="1" dirty="0" smtClean="0"/>
              <a:t>Community Announcements/Communications – contd.</a:t>
            </a:r>
          </a:p>
          <a:p>
            <a:pPr defTabSz="339725"/>
            <a:endParaRPr lang="en-US" sz="1600" dirty="0" smtClean="0"/>
          </a:p>
          <a:p>
            <a:pPr defTabSz="339725"/>
            <a:r>
              <a:rPr lang="en-US" sz="1600" dirty="0" smtClean="0">
                <a:solidFill>
                  <a:srgbClr val="FF0000"/>
                </a:solidFill>
              </a:rPr>
              <a:t>	</a:t>
            </a:r>
            <a:r>
              <a:rPr lang="en-US" sz="1600" dirty="0" smtClean="0"/>
              <a:t>iii. Provided an overview of caCIS solution to Ed Helton to help answer   		     inquiries from pharmaceutical companies such as GSK</a:t>
            </a:r>
          </a:p>
          <a:p>
            <a:pPr defTabSz="344488"/>
            <a:r>
              <a:rPr lang="en-US" sz="1600" dirty="0" smtClean="0">
                <a:solidFill>
                  <a:srgbClr val="FF0000"/>
                </a:solidFill>
              </a:rPr>
              <a:t> 	</a:t>
            </a:r>
            <a:r>
              <a:rPr lang="en-US" sz="1600" dirty="0" smtClean="0"/>
              <a:t>iv. Updated Semantic Adapter, Canonical Model Processor and XDS</a:t>
            </a:r>
          </a:p>
          <a:p>
            <a:pPr defTabSz="115888"/>
            <a:r>
              <a:rPr lang="en-US" sz="1600" dirty="0" smtClean="0"/>
              <a:t>		  			service specifications with links to schemas and WSDLs, service client 							examples where available.  Provided service specifications to ASCO 								based on a follow-up request.</a:t>
            </a:r>
          </a:p>
          <a:p>
            <a:pPr defTabSz="115888"/>
            <a:r>
              <a:rPr lang="en-US" sz="1600" dirty="0" smtClean="0"/>
              <a:t>			v.  Created presentation, set up demo and provided demo to ASCO; 											followed up with ASCO regarding the artifacts requested by them</a:t>
            </a:r>
          </a:p>
          <a:p>
            <a:pPr defTabSz="115888"/>
            <a:endParaRPr lang="en-US" sz="1600" dirty="0" smtClean="0"/>
          </a:p>
          <a:p>
            <a:pPr marL="342900" indent="-342900" defTabSz="339725">
              <a:buFont typeface="+mj-lt"/>
              <a:buAutoNum type="arabicPeriod" startAt="5"/>
            </a:pPr>
            <a:r>
              <a:rPr lang="en-US" sz="1600" b="1" dirty="0" smtClean="0"/>
              <a:t>caCIS Demo Setup and Delivery - Complete</a:t>
            </a:r>
          </a:p>
          <a:p>
            <a:pPr marL="342900" indent="-342900" defTabSz="339725"/>
            <a:r>
              <a:rPr lang="en-US" sz="1600" b="1" dirty="0" smtClean="0"/>
              <a:t>	</a:t>
            </a:r>
            <a:r>
              <a:rPr lang="en-US" sz="1600" dirty="0" smtClean="0"/>
              <a:t>Set up caCIS Demo on a new server.  Delivered to attendees from the Program, Engineering and QA teams</a:t>
            </a:r>
          </a:p>
          <a:p>
            <a:pPr marL="342900" indent="-342900" defTabSz="339725"/>
            <a:endParaRPr lang="en-US" sz="1600" b="1" dirty="0" smtClean="0"/>
          </a:p>
          <a:p>
            <a:pPr marL="342900" indent="-342900">
              <a:buFont typeface="+mj-lt"/>
              <a:buAutoNum type="arabicPeriod" startAt="6"/>
            </a:pPr>
            <a:r>
              <a:rPr lang="en-US" sz="1600" b="1" dirty="0" smtClean="0"/>
              <a:t>QA Support</a:t>
            </a:r>
          </a:p>
          <a:p>
            <a:pPr marL="342900" indent="-342900">
              <a:buFont typeface="+mj-lt"/>
              <a:buAutoNum type="arabicPeriod" startAt="6"/>
            </a:pPr>
            <a:endParaRPr lang="en-US" sz="1600" b="1" dirty="0" smtClean="0"/>
          </a:p>
          <a:p>
            <a:pPr marL="342900" indent="1588">
              <a:buClr>
                <a:schemeClr val="tx1"/>
              </a:buClr>
              <a:buFont typeface="Arial" pitchFamily="34" charset="0"/>
              <a:buChar char="•"/>
            </a:pPr>
            <a:r>
              <a:rPr lang="en-US" sz="1600" dirty="0" smtClean="0">
                <a:solidFill>
                  <a:srgbClr val="FF0000"/>
                </a:solidFill>
              </a:rPr>
              <a:t>	</a:t>
            </a:r>
            <a:r>
              <a:rPr lang="en-US" sz="1600" dirty="0" smtClean="0"/>
              <a:t>Reviewed MR-2 QA Test Cases and provided comprehensive 	feedback in meeting with the QA team, to correct/update the test 	cases</a:t>
            </a:r>
          </a:p>
          <a:p>
            <a:pPr marL="342900" indent="1588">
              <a:buClr>
                <a:schemeClr val="tx1"/>
              </a:buClr>
              <a:buFont typeface="Arial" pitchFamily="34" charset="0"/>
              <a:buChar char="•"/>
            </a:pPr>
            <a:r>
              <a:rPr lang="en-US" sz="1600" dirty="0" smtClean="0"/>
              <a:t>	QA team finished testing MR-2 and opened 3 JIRA tickets; 	Distributed release tag for MR-3 which addresses these issues</a:t>
            </a:r>
          </a:p>
          <a:p>
            <a:pPr marL="342900" indent="1588">
              <a:buClr>
                <a:schemeClr val="tx1"/>
              </a:buClr>
              <a:buFont typeface="Arial" pitchFamily="34" charset="0"/>
              <a:buChar char="•"/>
            </a:pPr>
            <a:r>
              <a:rPr lang="en-US" sz="1600" dirty="0" smtClean="0"/>
              <a:t>	Assisted QA team with MR-3 deployment </a:t>
            </a:r>
          </a:p>
          <a:p>
            <a:pPr marL="342900" indent="-342900"/>
            <a:endParaRPr lang="en-US" sz="1600" dirty="0" smtClean="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461176"/>
            <a:ext cx="7336465" cy="6247864"/>
          </a:xfrm>
          <a:prstGeom prst="rect">
            <a:avLst/>
          </a:prstGeom>
          <a:noFill/>
        </p:spPr>
        <p:txBody>
          <a:bodyPr wrap="square" rtlCol="0">
            <a:spAutoFit/>
          </a:bodyPr>
          <a:lstStyle/>
          <a:p>
            <a:pPr marL="342900" indent="-342900">
              <a:buFont typeface="+mj-lt"/>
              <a:buAutoNum type="arabicPeriod" startAt="6"/>
            </a:pPr>
            <a:r>
              <a:rPr lang="en-US" sz="1600" b="1" dirty="0" smtClean="0"/>
              <a:t>QA Support – contd.</a:t>
            </a:r>
          </a:p>
          <a:p>
            <a:pPr marL="800100" lvl="1" indent="-342900">
              <a:buFont typeface="Arial" pitchFamily="34" charset="0"/>
              <a:buChar char="•"/>
            </a:pPr>
            <a:r>
              <a:rPr lang="en-US" sz="1600" dirty="0" smtClean="0"/>
              <a:t>Assisted QA team with MR-3 testing.</a:t>
            </a:r>
          </a:p>
          <a:p>
            <a:pPr marL="800100" lvl="1" indent="-342900">
              <a:buFont typeface="Arial" pitchFamily="34" charset="0"/>
              <a:buChar char="•"/>
            </a:pPr>
            <a:r>
              <a:rPr lang="en-US" sz="1600" dirty="0" smtClean="0"/>
              <a:t>Assisted QA team with MR-4 testing.</a:t>
            </a:r>
          </a:p>
          <a:p>
            <a:pPr marL="800100" lvl="1" indent="-342900">
              <a:buFont typeface="Arial" pitchFamily="34" charset="0"/>
              <a:buChar char="•"/>
            </a:pPr>
            <a:r>
              <a:rPr lang="en-US" sz="1600" dirty="0" smtClean="0"/>
              <a:t>Assisted QA team with MR-5 setup. General deployment and configuration and LLP configuration resolved.</a:t>
            </a:r>
          </a:p>
          <a:p>
            <a:pPr marL="800100" lvl="1" indent="-342900">
              <a:buFont typeface="Arial" pitchFamily="34" charset="0"/>
              <a:buChar char="•"/>
            </a:pPr>
            <a:r>
              <a:rPr lang="en-US" sz="1600" dirty="0" smtClean="0"/>
              <a:t>Assisted QA team with MR-5 setup. Resolved configuration issue preventing use of XDS/NAV. Updated certificates. Configured Tomcat server for secure http.</a:t>
            </a:r>
          </a:p>
          <a:p>
            <a:pPr marL="800100" lvl="1" indent="-342900">
              <a:buFont typeface="Arial" pitchFamily="34" charset="0"/>
              <a:buChar char="•"/>
            </a:pPr>
            <a:r>
              <a:rPr lang="en-US" sz="1600" dirty="0" smtClean="0"/>
              <a:t>Investigated intermittent trust anchor issue on QA tier. Found consistent method for reproducing error and workaround.</a:t>
            </a:r>
          </a:p>
          <a:p>
            <a:pPr marL="800100" lvl="1" indent="-342900">
              <a:buFont typeface="Arial" pitchFamily="34" charset="0"/>
              <a:buChar char="•"/>
            </a:pPr>
            <a:r>
              <a:rPr lang="en-US" sz="1600" dirty="0" smtClean="0"/>
              <a:t>Worked with QA to identify needed deployment guide improvements and identify and specify virtual machines, applications and databases needed for QA and integration tier deployment at CBIIT</a:t>
            </a:r>
          </a:p>
          <a:p>
            <a:pPr marL="800100" lvl="1" indent="-342900">
              <a:buFont typeface="Arial" pitchFamily="34" charset="0"/>
              <a:buChar char="•"/>
            </a:pPr>
            <a:r>
              <a:rPr lang="en-US" sz="1600" dirty="0" smtClean="0"/>
              <a:t>Worked with QA to troubleshoot QA tier installation of 1.0-MR7. Determined installation had not been completed successfully. Guided through re-deployment. Provided advice on runtime configuration and setting up non-caCIS applications for use in testing.</a:t>
            </a:r>
          </a:p>
          <a:p>
            <a:pPr marL="800100" lvl="1" indent="-342900">
              <a:buFont typeface="Arial" pitchFamily="34" charset="0"/>
              <a:buChar char="•"/>
            </a:pPr>
            <a:r>
              <a:rPr lang="en-US" sz="1600" dirty="0" smtClean="0"/>
              <a:t>Worked with QA on identifying Apache SSL configuration errors, fixing the PCO Soap UI request, and configuring the CDW Load </a:t>
            </a:r>
            <a:r>
              <a:rPr lang="en-US" sz="1600" dirty="0" err="1" smtClean="0"/>
              <a:t>cron</a:t>
            </a:r>
            <a:r>
              <a:rPr lang="en-US" sz="1600" dirty="0" smtClean="0"/>
              <a:t> job.</a:t>
            </a:r>
          </a:p>
          <a:p>
            <a:pPr marL="800100" lvl="1" indent="-342900">
              <a:buFont typeface="Arial" pitchFamily="34" charset="0"/>
              <a:buChar char="•"/>
            </a:pPr>
            <a:r>
              <a:rPr lang="en-US" sz="1600" dirty="0" smtClean="0"/>
              <a:t>Corrected configuration issue preventing retrieval of XDS documents using the secure port.</a:t>
            </a:r>
          </a:p>
          <a:p>
            <a:pPr marL="800100" lvl="1" indent="-342900">
              <a:buFont typeface="Arial" pitchFamily="34" charset="0"/>
              <a:buChar char="•"/>
            </a:pPr>
            <a:r>
              <a:rPr lang="en-US" sz="1600" dirty="0" smtClean="0"/>
              <a:t>Provided queries and guidance for evaluating PCO data in CDW.</a:t>
            </a:r>
          </a:p>
          <a:p>
            <a:pPr marL="800100" lvl="1" indent="-342900">
              <a:buFont typeface="Arial" pitchFamily="34" charset="0"/>
              <a:buChar char="•"/>
            </a:pPr>
            <a:endParaRPr lang="en-US" sz="1600" dirty="0" smtClean="0"/>
          </a:p>
          <a:p>
            <a:pPr marL="342900" indent="-342900"/>
            <a:endParaRPr lang="en-US" sz="1600" dirty="0" smtClean="0"/>
          </a:p>
          <a:p>
            <a:pPr defTabSz="117475"/>
            <a:endParaRPr lang="en-US" sz="16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461176"/>
            <a:ext cx="7336465" cy="5509200"/>
          </a:xfrm>
          <a:prstGeom prst="rect">
            <a:avLst/>
          </a:prstGeom>
          <a:noFill/>
        </p:spPr>
        <p:txBody>
          <a:bodyPr wrap="square" rtlCol="0">
            <a:spAutoFit/>
          </a:bodyPr>
          <a:lstStyle/>
          <a:p>
            <a:pPr marL="342900" indent="-342900">
              <a:buFont typeface="+mj-lt"/>
              <a:buAutoNum type="arabicPeriod" startAt="7"/>
            </a:pPr>
            <a:r>
              <a:rPr lang="en-US" sz="1600" b="1" dirty="0" smtClean="0"/>
              <a:t>App Scan</a:t>
            </a:r>
          </a:p>
          <a:p>
            <a:pPr marL="800100" lvl="1" indent="-342900">
              <a:buFont typeface="Arial" pitchFamily="34" charset="0"/>
              <a:buChar char="•"/>
            </a:pPr>
            <a:r>
              <a:rPr lang="en-US" sz="1600" dirty="0" smtClean="0"/>
              <a:t>Completed assessment of the App Scan issues and identified a resolution – </a:t>
            </a:r>
            <a:r>
              <a:rPr lang="en-US" sz="1600" dirty="0" smtClean="0">
                <a:hlinkClick r:id="rId3"/>
              </a:rPr>
              <a:t>CACIS-212</a:t>
            </a:r>
            <a:endParaRPr lang="en-US" sz="1600" dirty="0" smtClean="0"/>
          </a:p>
          <a:p>
            <a:pPr marL="800100" lvl="1" indent="-342900">
              <a:buFont typeface="Arial" pitchFamily="34" charset="0"/>
              <a:buChar char="•"/>
            </a:pPr>
            <a:r>
              <a:rPr lang="en-US" sz="1600" dirty="0" smtClean="0"/>
              <a:t>Completed initial work on </a:t>
            </a:r>
            <a:r>
              <a:rPr lang="en-US" sz="1600" dirty="0" smtClean="0">
                <a:hlinkClick r:id="rId4"/>
              </a:rPr>
              <a:t>CACIS-214</a:t>
            </a:r>
            <a:r>
              <a:rPr lang="en-US" sz="1600" dirty="0" smtClean="0"/>
              <a:t> to resolve the CSRF issue</a:t>
            </a:r>
          </a:p>
          <a:p>
            <a:pPr marL="800100" lvl="1" indent="-342900">
              <a:buFont typeface="Arial" pitchFamily="34" charset="0"/>
              <a:buChar char="•"/>
            </a:pPr>
            <a:r>
              <a:rPr lang="en-US" sz="1600" dirty="0" smtClean="0"/>
              <a:t>Additionally, resolved an observation from the Security Engineer regarding unencrypted credentials by adding SSL to Tomcat Basic Authentication</a:t>
            </a:r>
          </a:p>
          <a:p>
            <a:pPr marL="800100" lvl="1" indent="-342900">
              <a:buFont typeface="Arial" pitchFamily="34" charset="0"/>
              <a:buChar char="•"/>
            </a:pPr>
            <a:r>
              <a:rPr lang="en-US" sz="1600" dirty="0" smtClean="0"/>
              <a:t>Provided substantial support to the Systems team to set up the XDS interface app scan</a:t>
            </a:r>
          </a:p>
          <a:p>
            <a:pPr marL="800100" lvl="1" indent="-342900">
              <a:buFont typeface="Arial" pitchFamily="34" charset="0"/>
              <a:buChar char="•"/>
            </a:pPr>
            <a:r>
              <a:rPr lang="en-US" sz="1600" dirty="0" smtClean="0"/>
              <a:t>Systems team confirmed that the 3 medium issues were resolved; no new app scan issues were found in last week’s scan	</a:t>
            </a:r>
          </a:p>
          <a:p>
            <a:pPr marL="800100" lvl="1" indent="-342900">
              <a:buFont typeface="Arial" pitchFamily="34" charset="0"/>
              <a:buChar char="•"/>
            </a:pPr>
            <a:r>
              <a:rPr lang="en-US" sz="1600" dirty="0" smtClean="0"/>
              <a:t>Applied CSRF fix to rest of the interfaces within caCIS (those that were not identified by the App Scan)</a:t>
            </a:r>
          </a:p>
          <a:p>
            <a:pPr marL="800100" lvl="1" indent="-342900">
              <a:buFont typeface="Arial" pitchFamily="34" charset="0"/>
              <a:buChar char="•"/>
            </a:pPr>
            <a:r>
              <a:rPr lang="en-US" sz="1600" dirty="0" smtClean="0"/>
              <a:t>Security issues requiring code changes were detected by </a:t>
            </a:r>
            <a:r>
              <a:rPr lang="en-US" sz="1600" dirty="0" err="1" smtClean="0"/>
              <a:t>AppScan</a:t>
            </a:r>
            <a:r>
              <a:rPr lang="en-US" sz="1600" dirty="0" smtClean="0"/>
              <a:t> against MR5 on QA tier.</a:t>
            </a:r>
          </a:p>
          <a:p>
            <a:pPr marL="800100" lvl="1" indent="-342900">
              <a:buFont typeface="Arial" pitchFamily="34" charset="0"/>
              <a:buChar char="•"/>
            </a:pPr>
            <a:r>
              <a:rPr lang="en-US" sz="1600" dirty="0" smtClean="0"/>
              <a:t>Analyzed </a:t>
            </a:r>
            <a:r>
              <a:rPr lang="en-US" sz="1600" dirty="0" err="1" smtClean="0"/>
              <a:t>AppScan</a:t>
            </a:r>
            <a:r>
              <a:rPr lang="en-US" sz="1600" dirty="0" smtClean="0"/>
              <a:t> results and determined that most issues are false positives or due to using insecure http. Security team concurred on false positives. Discussed requirement for user lockout (sole remaining issue).</a:t>
            </a:r>
          </a:p>
          <a:p>
            <a:pPr marL="800100" lvl="1" indent="-342900">
              <a:buFont typeface="Arial" pitchFamily="34" charset="0"/>
              <a:buChar char="•"/>
            </a:pPr>
            <a:endParaRPr lang="en-US" sz="1600" dirty="0" smtClean="0"/>
          </a:p>
          <a:p>
            <a:pPr marL="342900" indent="-342900"/>
            <a:endParaRPr lang="en-US" sz="1600" dirty="0" smtClean="0"/>
          </a:p>
          <a:p>
            <a:pPr defTabSz="117475"/>
            <a:endParaRPr lang="en-US" sz="16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704483"/>
            <a:ext cx="7336465" cy="5509200"/>
          </a:xfrm>
          <a:prstGeom prst="rect">
            <a:avLst/>
          </a:prstGeom>
          <a:noFill/>
        </p:spPr>
        <p:txBody>
          <a:bodyPr wrap="square" rtlCol="0">
            <a:spAutoFit/>
          </a:bodyPr>
          <a:lstStyle/>
          <a:p>
            <a:pPr marL="342900" indent="-342900">
              <a:buFont typeface="+mj-lt"/>
              <a:buAutoNum type="arabicPeriod" startAt="8"/>
            </a:pPr>
            <a:r>
              <a:rPr lang="en-US" sz="1600" b="1" dirty="0" smtClean="0"/>
              <a:t>Deployment Guide Updates</a:t>
            </a:r>
          </a:p>
          <a:p>
            <a:pPr marL="800100" lvl="1" indent="-342900">
              <a:buFont typeface="Arial" pitchFamily="34" charset="0"/>
              <a:buChar char="•"/>
            </a:pPr>
            <a:r>
              <a:rPr lang="en-US" sz="1600" dirty="0" smtClean="0"/>
              <a:t>Completed first set of deployment guide updates to streamline the deployment and also to provide more configuration details </a:t>
            </a:r>
          </a:p>
          <a:p>
            <a:pPr marL="800100" lvl="1" indent="-342900">
              <a:buFont typeface="Arial" pitchFamily="34" charset="0"/>
              <a:buChar char="•"/>
            </a:pPr>
            <a:r>
              <a:rPr lang="en-US" sz="1600" dirty="0" smtClean="0"/>
              <a:t>Requested, received and started setting up Development Wiki space</a:t>
            </a:r>
          </a:p>
          <a:p>
            <a:pPr marL="800100" lvl="1" indent="-342900">
              <a:buFont typeface="Arial" pitchFamily="34" charset="0"/>
              <a:buChar char="•"/>
            </a:pPr>
            <a:r>
              <a:rPr lang="en-US" sz="1600" dirty="0" smtClean="0"/>
              <a:t>Created </a:t>
            </a:r>
            <a:r>
              <a:rPr lang="en-US" sz="1600" dirty="0" err="1" smtClean="0"/>
              <a:t>caCIS</a:t>
            </a:r>
            <a:r>
              <a:rPr lang="en-US" sz="1600" dirty="0" smtClean="0"/>
              <a:t> Redeployment Guide to provide instructions for deploying a patch release; Completed Deployment Guide updates for MR2 Release</a:t>
            </a:r>
          </a:p>
          <a:p>
            <a:pPr marL="800100" lvl="1" indent="-342900">
              <a:buFont typeface="Arial" pitchFamily="34" charset="0"/>
              <a:buChar char="•"/>
            </a:pPr>
            <a:r>
              <a:rPr lang="en-US" sz="1600" dirty="0" smtClean="0"/>
              <a:t>Completed Deployment Guide and Re-deployment Guide updates for MR3 Release</a:t>
            </a:r>
          </a:p>
          <a:p>
            <a:pPr marL="800100" lvl="1" indent="-342900">
              <a:buFont typeface="Arial" pitchFamily="34" charset="0"/>
              <a:buChar char="•"/>
            </a:pPr>
            <a:r>
              <a:rPr lang="en-US" sz="1600" dirty="0" smtClean="0"/>
              <a:t>Completed updates for MR4</a:t>
            </a:r>
          </a:p>
          <a:p>
            <a:pPr marL="800100" lvl="1" indent="-342900">
              <a:buFont typeface="Arial" pitchFamily="34" charset="0"/>
              <a:buChar char="•"/>
            </a:pPr>
            <a:r>
              <a:rPr lang="en-US" sz="1600" dirty="0" smtClean="0"/>
              <a:t>Completed updates for MR5</a:t>
            </a:r>
          </a:p>
          <a:p>
            <a:pPr marL="800100" lvl="1" indent="-342900">
              <a:buFont typeface="Arial" pitchFamily="34" charset="0"/>
              <a:buChar char="•"/>
            </a:pPr>
            <a:r>
              <a:rPr lang="en-US" sz="1600" dirty="0" smtClean="0"/>
              <a:t>Completed updates for RC1 (including review and general improvements).</a:t>
            </a:r>
          </a:p>
          <a:p>
            <a:pPr marL="800100" lvl="1" indent="-342900">
              <a:buFont typeface="Arial" pitchFamily="34" charset="0"/>
              <a:buChar char="•"/>
            </a:pPr>
            <a:r>
              <a:rPr lang="en-US" sz="1600" dirty="0" smtClean="0"/>
              <a:t>Completed major re-organization to: standardize on 2TRANSCEND integration naming standards for databases, properties, and locations; improve flow of the guide; add an alternate path when using a CBIIT VM based on the “caCIS Dev Template"; and separate sections that require systems or DBA involvement when performed at CBIIT.</a:t>
            </a:r>
          </a:p>
          <a:p>
            <a:pPr marL="800100" lvl="1" indent="-342900">
              <a:buFont typeface="Arial" pitchFamily="34" charset="0"/>
              <a:buChar char="•"/>
            </a:pPr>
            <a:r>
              <a:rPr lang="en-US" sz="1600" dirty="0" smtClean="0"/>
              <a:t>Improved instructions for CDW Load </a:t>
            </a:r>
            <a:r>
              <a:rPr lang="en-US" sz="1600" dirty="0" err="1" smtClean="0"/>
              <a:t>cron</a:t>
            </a:r>
            <a:r>
              <a:rPr lang="en-US" sz="1600" dirty="0" smtClean="0"/>
              <a:t> job set-up.</a:t>
            </a:r>
          </a:p>
          <a:p>
            <a:pPr marL="800100" lvl="1" indent="-342900">
              <a:buFont typeface="Arial" pitchFamily="34" charset="0"/>
              <a:buChar char="•"/>
            </a:pPr>
            <a:endParaRPr lang="en-US" sz="1600" dirty="0" smtClean="0"/>
          </a:p>
          <a:p>
            <a:pPr marL="342900" indent="-342900" defTabSz="117475"/>
            <a:endParaRPr lang="en-US" sz="1600" b="1" dirty="0" smtClean="0"/>
          </a:p>
          <a:p>
            <a:pPr marL="342900" indent="-342900" defTabSz="117475">
              <a:buFont typeface="+mj-lt"/>
              <a:buAutoNum type="arabicPeriod" startAt="11"/>
            </a:pPr>
            <a:endParaRPr lang="en-US"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4602" y="72929"/>
            <a:ext cx="6482281" cy="369332"/>
          </a:xfrm>
          <a:prstGeom prst="rect">
            <a:avLst/>
          </a:prstGeom>
          <a:noFill/>
        </p:spPr>
        <p:txBody>
          <a:bodyPr wrap="square" rtlCol="0">
            <a:spAutoFit/>
          </a:bodyPr>
          <a:lstStyle/>
          <a:p>
            <a:pPr algn="ctr"/>
            <a:r>
              <a:rPr lang="en-US" b="1" dirty="0" smtClean="0"/>
              <a:t>Current Status</a:t>
            </a:r>
            <a:endParaRPr lang="en-US" b="1" dirty="0"/>
          </a:p>
        </p:txBody>
      </p:sp>
      <p:sp>
        <p:nvSpPr>
          <p:cNvPr id="5" name="TextBox 4"/>
          <p:cNvSpPr txBox="1"/>
          <p:nvPr/>
        </p:nvSpPr>
        <p:spPr>
          <a:xfrm>
            <a:off x="1584251" y="704483"/>
            <a:ext cx="7336465" cy="3046988"/>
          </a:xfrm>
          <a:prstGeom prst="rect">
            <a:avLst/>
          </a:prstGeom>
          <a:noFill/>
        </p:spPr>
        <p:txBody>
          <a:bodyPr wrap="square" rtlCol="0">
            <a:spAutoFit/>
          </a:bodyPr>
          <a:lstStyle/>
          <a:p>
            <a:pPr marL="800100" lvl="1" indent="-342900">
              <a:buFont typeface="Arial" pitchFamily="34" charset="0"/>
              <a:buChar char="•"/>
            </a:pPr>
            <a:endParaRPr lang="en-US" sz="1600" b="1" dirty="0" smtClean="0"/>
          </a:p>
          <a:p>
            <a:pPr marL="342900" indent="-342900" defTabSz="117475">
              <a:buFont typeface="+mj-lt"/>
              <a:buAutoNum type="arabicPeriod" startAt="9"/>
            </a:pPr>
            <a:r>
              <a:rPr lang="en-US" sz="1600" b="1" dirty="0" smtClean="0"/>
              <a:t>ARC (Architecture Review Checklist) and PTE (Provision Target </a:t>
            </a:r>
          </a:p>
          <a:p>
            <a:pPr marL="342900" indent="-342900" defTabSz="117475"/>
            <a:r>
              <a:rPr lang="en-US" sz="1600" b="1" dirty="0" smtClean="0"/>
              <a:t>	Environment)</a:t>
            </a:r>
          </a:p>
          <a:p>
            <a:pPr marL="800100" lvl="1" indent="-342900" defTabSz="117475"/>
            <a:r>
              <a:rPr lang="en-US" sz="1600" b="1" dirty="0" smtClean="0"/>
              <a:t>	</a:t>
            </a:r>
            <a:r>
              <a:rPr lang="en-US" sz="1600" dirty="0" smtClean="0"/>
              <a:t>Elaborated these two documents to provide all known details about caCIS environments and the deployment architecture.  Made a quick ARC update to indicate that </a:t>
            </a:r>
            <a:r>
              <a:rPr lang="en-US" sz="1600" dirty="0" err="1" smtClean="0"/>
              <a:t>vsftp</a:t>
            </a:r>
            <a:r>
              <a:rPr lang="en-US" sz="1600" dirty="0" smtClean="0"/>
              <a:t> can be used instead of Apache FTP based on discussions with the systems team; provided estimates for supporting the SFTP protocol</a:t>
            </a:r>
          </a:p>
          <a:p>
            <a:pPr marL="800100" lvl="1" indent="-342900" defTabSz="117475"/>
            <a:r>
              <a:rPr lang="en-US" sz="1600" dirty="0" smtClean="0"/>
              <a:t>	Completed making updates to ARC and PTE to bring them up to date with the information from the latest releases.</a:t>
            </a:r>
          </a:p>
          <a:p>
            <a:pPr marL="342900" indent="-342900" defTabSz="117475"/>
            <a:endParaRPr lang="en-US" sz="1600" b="1" dirty="0" smtClean="0"/>
          </a:p>
          <a:p>
            <a:pPr marL="342900" indent="-342900" defTabSz="117475">
              <a:buFont typeface="+mj-lt"/>
              <a:buAutoNum type="arabicPeriod" startAt="11"/>
            </a:pP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35294</TotalTime>
  <Words>2516</Words>
  <Application>Microsoft Office PowerPoint</Application>
  <PresentationFormat>On-screen Show (4:3)</PresentationFormat>
  <Paragraphs>453</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Custom Design</vt:lpstr>
      <vt:lpstr>caCIS O&amp;M Plan and Status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caCIS Solution Architecture</dc:title>
  <dc:creator>Santosh Joshi</dc:creator>
  <cp:lastModifiedBy>Registered User</cp:lastModifiedBy>
  <cp:revision>1837</cp:revision>
  <dcterms:modified xsi:type="dcterms:W3CDTF">2013-05-21T15:23:22Z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