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377" r:id="rId3"/>
    <p:sldId id="399" r:id="rId4"/>
    <p:sldId id="400" r:id="rId5"/>
    <p:sldId id="398" r:id="rId6"/>
    <p:sldId id="378" r:id="rId7"/>
    <p:sldId id="388" r:id="rId8"/>
    <p:sldId id="418" r:id="rId9"/>
    <p:sldId id="412" r:id="rId10"/>
    <p:sldId id="406" r:id="rId11"/>
    <p:sldId id="407" r:id="rId12"/>
    <p:sldId id="409" r:id="rId13"/>
    <p:sldId id="390" r:id="rId14"/>
    <p:sldId id="408" r:id="rId15"/>
    <p:sldId id="410" r:id="rId16"/>
    <p:sldId id="411" r:id="rId17"/>
    <p:sldId id="404" r:id="rId18"/>
    <p:sldId id="416" r:id="rId19"/>
    <p:sldId id="415" r:id="rId20"/>
    <p:sldId id="396" r:id="rId21"/>
    <p:sldId id="397" r:id="rId22"/>
    <p:sldId id="392" r:id="rId23"/>
    <p:sldId id="395" r:id="rId24"/>
    <p:sldId id="394" r:id="rId25"/>
    <p:sldId id="417" r:id="rId26"/>
    <p:sldId id="385" r:id="rId27"/>
    <p:sldId id="402" r:id="rId28"/>
    <p:sldId id="401" r:id="rId29"/>
    <p:sldId id="393" r:id="rId30"/>
    <p:sldId id="403" r:id="rId31"/>
    <p:sldId id="381" r:id="rId32"/>
    <p:sldId id="382" r:id="rId33"/>
    <p:sldId id="383" r:id="rId34"/>
    <p:sldId id="414" r:id="rId35"/>
    <p:sldId id="389" r:id="rId3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00AAF6"/>
    <a:srgbClr val="21BAFF"/>
    <a:srgbClr val="B2B2B2"/>
    <a:srgbClr val="EAEAEA"/>
    <a:srgbClr val="CCFFFF"/>
    <a:srgbClr val="99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86332" autoAdjust="0"/>
  </p:normalViewPr>
  <p:slideViewPr>
    <p:cSldViewPr>
      <p:cViewPr varScale="1">
        <p:scale>
          <a:sx n="75" d="100"/>
          <a:sy n="75"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F8ECF-BDCF-48EF-A931-81376DDDB200}" type="datetimeFigureOut">
              <a:rPr lang="en-US" smtClean="0"/>
              <a:pPr/>
              <a:t>6/24/2011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40478-4C2C-42DF-A7F0-4814CAB40EF8}"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0" smtClean="0">
                <a:latin typeface="Arial" charset="0"/>
                <a:ea typeface="ＭＳ Ｐゴシック" charset="0"/>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0" smtClean="0">
                <a:latin typeface="Arial" charset="0"/>
                <a:ea typeface="ＭＳ Ｐゴシック" charset="0"/>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0" smtClean="0">
                <a:latin typeface="Arial" charset="0"/>
                <a:ea typeface="ＭＳ Ｐゴシック" charset="0"/>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lvl1pPr>
          </a:lstStyle>
          <a:p>
            <a:fld id="{0F47FAB9-D588-4F3A-AA25-AB3500011056}"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17E8A223-5C3C-4289-97D0-2BB22A0B4231}" type="slidenum">
              <a:rPr lang="en-US"/>
              <a:pPr/>
              <a:t>1</a:t>
            </a:fld>
            <a:endParaRPr lang="en-US" dirty="0"/>
          </a:p>
        </p:txBody>
      </p:sp>
      <p:sp>
        <p:nvSpPr>
          <p:cNvPr id="92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9" name="Rectangle 3"/>
          <p:cNvSpPr>
            <a:spLocks noGrp="1" noChangeArrowheads="1"/>
          </p:cNvSpPr>
          <p:nvPr>
            <p:ph type="body" idx="1"/>
          </p:nvPr>
        </p:nvSpPr>
        <p:spPr/>
        <p:txBody>
          <a:bodyPr/>
          <a:lstStyle/>
          <a:p>
            <a:pPr eaLnBrk="1" hangingPunct="1">
              <a:defRPr/>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F389C667-98DA-40EE-B734-540703B6FA2B}" type="slidenum">
              <a:rPr lang="zh-CN" altLang="en-US" smtClean="0"/>
              <a:pPr/>
              <a:t>2</a:t>
            </a:fld>
            <a:endParaRPr lang="en-US" altLang="zh-CN" dirty="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0"/>
                <a:cs typeface="+mn-cs"/>
              </a:rPr>
              <a:t>As shown, CGMM is a web application that is hosted on the same application server as the Host web application. The Host application uses a migration filter, </a:t>
            </a:r>
            <a:r>
              <a:rPr lang="en-US" sz="1200" i="1" kern="1200" baseline="0" dirty="0" err="1" smtClean="0">
                <a:solidFill>
                  <a:schemeClr val="tx1"/>
                </a:solidFill>
                <a:latin typeface="Arial" charset="0"/>
                <a:ea typeface="ＭＳ Ｐゴシック" charset="0"/>
                <a:cs typeface="+mn-cs"/>
              </a:rPr>
              <a:t>CGMMMigrationFilter</a:t>
            </a:r>
            <a:r>
              <a:rPr lang="en-US" sz="1200" i="1" kern="1200" baseline="0" dirty="0" smtClean="0">
                <a:solidFill>
                  <a:schemeClr val="tx1"/>
                </a:solidFill>
                <a:latin typeface="Arial" charset="0"/>
                <a:ea typeface="ＭＳ Ｐゴシック" charset="0"/>
                <a:cs typeface="+mn-cs"/>
              </a:rPr>
              <a:t>, provided by the CGMM to forward all un-authenticated user requests. The GAARDS components used are Authentication Service, Dorian Service, and </a:t>
            </a:r>
            <a:r>
              <a:rPr lang="en-US" sz="1200" i="1" kern="1200" baseline="0" dirty="0" err="1" smtClean="0">
                <a:solidFill>
                  <a:schemeClr val="tx1"/>
                </a:solidFill>
                <a:latin typeface="Arial" charset="0"/>
                <a:ea typeface="ＭＳ Ｐゴシック" charset="0"/>
                <a:cs typeface="+mn-cs"/>
              </a:rPr>
              <a:t>SyncGTS</a:t>
            </a:r>
            <a:r>
              <a:rPr lang="en-US" sz="1200" i="1" kern="1200" baseline="0" dirty="0" smtClean="0">
                <a:solidFill>
                  <a:schemeClr val="tx1"/>
                </a:solidFill>
                <a:latin typeface="Arial" charset="0"/>
                <a:ea typeface="ＭＳ Ｐゴシック" charset="0"/>
                <a:cs typeface="+mn-cs"/>
              </a:rPr>
              <a:t>. </a:t>
            </a:r>
            <a:endParaRPr lang="en-US" dirty="0"/>
          </a:p>
        </p:txBody>
      </p:sp>
      <p:sp>
        <p:nvSpPr>
          <p:cNvPr id="4" name="Slide Number Placeholder 3"/>
          <p:cNvSpPr>
            <a:spLocks noGrp="1"/>
          </p:cNvSpPr>
          <p:nvPr>
            <p:ph type="sldNum" sz="quarter" idx="10"/>
          </p:nvPr>
        </p:nvSpPr>
        <p:spPr/>
        <p:txBody>
          <a:bodyPr/>
          <a:lstStyle/>
          <a:p>
            <a:fld id="{0F47FAB9-D588-4F3A-AA25-AB3500011056}"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3" descr="COVE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pPr lvl="0"/>
            <a:r>
              <a:rPr lang="en-US" noProof="0" smtClean="0"/>
              <a:t>Click to edit Master subtitle style</a:t>
            </a:r>
          </a:p>
        </p:txBody>
      </p:sp>
      <p:sp>
        <p:nvSpPr>
          <p:cNvPr id="5" name="Rectangle 24"/>
          <p:cNvSpPr>
            <a:spLocks noGrp="1" noChangeArrowheads="1"/>
          </p:cNvSpPr>
          <p:nvPr>
            <p:ph type="sldNum" sz="quarter" idx="10"/>
          </p:nvPr>
        </p:nvSpPr>
        <p:spPr>
          <a:xfrm>
            <a:off x="6858000" y="6324600"/>
            <a:ext cx="2133600" cy="47625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EB9C94E1-31DB-4611-B28F-A5B6EDA8952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fld id="{BE90D316-317F-427A-8ABB-C0B345A8759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fld id="{C4FD8414-D15B-40F3-A843-1F8FF22AD7CC}"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
          <p:cNvSpPr>
            <a:spLocks noGrp="1" noChangeArrowheads="1"/>
          </p:cNvSpPr>
          <p:nvPr>
            <p:ph type="sldNum" sz="quarter" idx="10"/>
          </p:nvPr>
        </p:nvSpPr>
        <p:spPr>
          <a:ln/>
        </p:spPr>
        <p:txBody>
          <a:bodyPr/>
          <a:lstStyle>
            <a:lvl1pPr>
              <a:defRPr/>
            </a:lvl1pPr>
          </a:lstStyle>
          <a:p>
            <a:fld id="{FB8D1710-B952-4CDF-915C-8A17AF491341}"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sldNum" sz="quarter" idx="10"/>
          </p:nvPr>
        </p:nvSpPr>
        <p:spPr>
          <a:ln/>
        </p:spPr>
        <p:txBody>
          <a:bodyPr/>
          <a:lstStyle>
            <a:lvl1pPr>
              <a:defRPr/>
            </a:lvl1pPr>
          </a:lstStyle>
          <a:p>
            <a:fld id="{CE48E7CC-6942-404A-881C-6034F35C9EAF}"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
          <p:cNvSpPr>
            <a:spLocks noGrp="1" noChangeArrowheads="1"/>
          </p:cNvSpPr>
          <p:nvPr>
            <p:ph type="sldNum" sz="quarter" idx="10"/>
          </p:nvPr>
        </p:nvSpPr>
        <p:spPr>
          <a:ln/>
        </p:spPr>
        <p:txBody>
          <a:bodyPr/>
          <a:lstStyle>
            <a:lvl1pPr>
              <a:defRPr/>
            </a:lvl1pPr>
          </a:lstStyle>
          <a:p>
            <a:fld id="{25434348-F12A-44E2-888D-583DD9BF8A0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
          <p:cNvSpPr>
            <a:spLocks noGrp="1" noChangeArrowheads="1"/>
          </p:cNvSpPr>
          <p:nvPr>
            <p:ph type="sldNum" sz="quarter" idx="10"/>
          </p:nvPr>
        </p:nvSpPr>
        <p:spPr>
          <a:ln/>
        </p:spPr>
        <p:txBody>
          <a:bodyPr/>
          <a:lstStyle>
            <a:lvl1pPr>
              <a:defRPr/>
            </a:lvl1pPr>
          </a:lstStyle>
          <a:p>
            <a:fld id="{171476CA-508E-46EF-ABEF-1DD0CE87B96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
          <p:cNvSpPr>
            <a:spLocks noGrp="1" noChangeArrowheads="1"/>
          </p:cNvSpPr>
          <p:nvPr>
            <p:ph type="sldNum" sz="quarter" idx="10"/>
          </p:nvPr>
        </p:nvSpPr>
        <p:spPr>
          <a:ln/>
        </p:spPr>
        <p:txBody>
          <a:bodyPr/>
          <a:lstStyle>
            <a:lvl1pPr>
              <a:defRPr/>
            </a:lvl1pPr>
          </a:lstStyle>
          <a:p>
            <a:fld id="{76E376DB-984C-4F03-B0D3-2D25EE16FE4E}"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a:ln/>
        </p:spPr>
        <p:txBody>
          <a:bodyPr/>
          <a:lstStyle>
            <a:lvl1pPr>
              <a:defRPr/>
            </a:lvl1pPr>
          </a:lstStyle>
          <a:p>
            <a:fld id="{09C3E5AE-92C2-4D98-8670-2DF84055341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fld id="{E3B9BC0F-F876-4BAC-8C52-B837F3C1E35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sldNum" sz="quarter" idx="10"/>
          </p:nvPr>
        </p:nvSpPr>
        <p:spPr>
          <a:ln/>
        </p:spPr>
        <p:txBody>
          <a:bodyPr/>
          <a:lstStyle>
            <a:lvl1pPr>
              <a:defRPr/>
            </a:lvl1pPr>
          </a:lstStyle>
          <a:p>
            <a:fld id="{73BDE3A1-9FED-4255-AB08-CAC6241D8668}"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SIDE"/>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2" name="Rectangle 2"/>
          <p:cNvSpPr>
            <a:spLocks noGrp="1" noChangeArrowheads="1"/>
          </p:cNvSpPr>
          <p:nvPr>
            <p:ph type="title"/>
          </p:nvPr>
        </p:nvSpPr>
        <p:spPr bwMode="black">
          <a:xfrm>
            <a:off x="304800" y="0"/>
            <a:ext cx="6858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 name="Rectangle 20"/>
          <p:cNvSpPr>
            <a:spLocks noGrp="1" noChangeArrowheads="1"/>
          </p:cNvSpPr>
          <p:nvPr>
            <p:ph type="sldNum" sz="quarter" idx="4"/>
          </p:nvPr>
        </p:nvSpPr>
        <p:spPr bwMode="auto">
          <a:xfrm>
            <a:off x="6781800" y="6305550"/>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b="0"/>
            </a:lvl1pPr>
          </a:lstStyle>
          <a:p>
            <a:fld id="{1A98B15B-A334-41A7-B6BF-4369854534A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rtl="0" eaLnBrk="0" fontAlgn="base" hangingPunct="0">
        <a:spcBef>
          <a:spcPct val="0"/>
        </a:spcBef>
        <a:spcAft>
          <a:spcPct val="0"/>
        </a:spcAft>
        <a:defRPr sz="2800" b="1">
          <a:solidFill>
            <a:srgbClr val="1C2674"/>
          </a:solidFill>
          <a:latin typeface="+mj-lt"/>
          <a:ea typeface="+mj-ea"/>
          <a:cs typeface="+mj-cs"/>
        </a:defRPr>
      </a:lvl1pPr>
      <a:lvl2pPr algn="l" rtl="0" eaLnBrk="0" fontAlgn="base" hangingPunct="0">
        <a:spcBef>
          <a:spcPct val="0"/>
        </a:spcBef>
        <a:spcAft>
          <a:spcPct val="0"/>
        </a:spcAft>
        <a:defRPr sz="2800" b="1">
          <a:solidFill>
            <a:srgbClr val="1C2674"/>
          </a:solidFill>
          <a:latin typeface="Arial" charset="0"/>
          <a:ea typeface="ＭＳ Ｐゴシック" charset="0"/>
        </a:defRPr>
      </a:lvl2pPr>
      <a:lvl3pPr algn="l" rtl="0" eaLnBrk="0" fontAlgn="base" hangingPunct="0">
        <a:spcBef>
          <a:spcPct val="0"/>
        </a:spcBef>
        <a:spcAft>
          <a:spcPct val="0"/>
        </a:spcAft>
        <a:defRPr sz="2800" b="1">
          <a:solidFill>
            <a:srgbClr val="1C2674"/>
          </a:solidFill>
          <a:latin typeface="Arial" charset="0"/>
          <a:ea typeface="ＭＳ Ｐゴシック" charset="0"/>
        </a:defRPr>
      </a:lvl3pPr>
      <a:lvl4pPr algn="l" rtl="0" eaLnBrk="0" fontAlgn="base" hangingPunct="0">
        <a:spcBef>
          <a:spcPct val="0"/>
        </a:spcBef>
        <a:spcAft>
          <a:spcPct val="0"/>
        </a:spcAft>
        <a:defRPr sz="2800" b="1">
          <a:solidFill>
            <a:srgbClr val="1C2674"/>
          </a:solidFill>
          <a:latin typeface="Arial" charset="0"/>
          <a:ea typeface="ＭＳ Ｐゴシック" charset="0"/>
        </a:defRPr>
      </a:lvl4pPr>
      <a:lvl5pPr algn="l" rtl="0" eaLnBrk="0" fontAlgn="base" hangingPunct="0">
        <a:spcBef>
          <a:spcPct val="0"/>
        </a:spcBef>
        <a:spcAft>
          <a:spcPct val="0"/>
        </a:spcAft>
        <a:defRPr sz="2800" b="1">
          <a:solidFill>
            <a:srgbClr val="1C2674"/>
          </a:solidFill>
          <a:latin typeface="Arial" charset="0"/>
          <a:ea typeface="ＭＳ Ｐゴシック" charset="0"/>
        </a:defRPr>
      </a:lvl5pPr>
      <a:lvl6pPr marL="457200" algn="l" rtl="0" fontAlgn="base">
        <a:spcBef>
          <a:spcPct val="0"/>
        </a:spcBef>
        <a:spcAft>
          <a:spcPct val="0"/>
        </a:spcAft>
        <a:defRPr sz="2800" b="1">
          <a:solidFill>
            <a:srgbClr val="1C2674"/>
          </a:solidFill>
          <a:latin typeface="Arial" charset="0"/>
          <a:ea typeface="ＭＳ Ｐゴシック" charset="0"/>
        </a:defRPr>
      </a:lvl6pPr>
      <a:lvl7pPr marL="914400" algn="l" rtl="0" fontAlgn="base">
        <a:spcBef>
          <a:spcPct val="0"/>
        </a:spcBef>
        <a:spcAft>
          <a:spcPct val="0"/>
        </a:spcAft>
        <a:defRPr sz="2800" b="1">
          <a:solidFill>
            <a:srgbClr val="1C2674"/>
          </a:solidFill>
          <a:latin typeface="Arial" charset="0"/>
          <a:ea typeface="ＭＳ Ｐゴシック" charset="0"/>
        </a:defRPr>
      </a:lvl7pPr>
      <a:lvl8pPr marL="1371600" algn="l" rtl="0" fontAlgn="base">
        <a:spcBef>
          <a:spcPct val="0"/>
        </a:spcBef>
        <a:spcAft>
          <a:spcPct val="0"/>
        </a:spcAft>
        <a:defRPr sz="2800" b="1">
          <a:solidFill>
            <a:srgbClr val="1C2674"/>
          </a:solidFill>
          <a:latin typeface="Arial" charset="0"/>
          <a:ea typeface="ＭＳ Ｐゴシック" charset="0"/>
        </a:defRPr>
      </a:lvl8pPr>
      <a:lvl9pPr marL="1828800" algn="l" rtl="0" fontAlgn="base">
        <a:spcBef>
          <a:spcPct val="0"/>
        </a:spcBef>
        <a:spcAft>
          <a:spcPct val="0"/>
        </a:spcAft>
        <a:defRPr sz="2800" b="1">
          <a:solidFill>
            <a:srgbClr val="1C2674"/>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mn-ea"/>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mn-ea"/>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mn-ea"/>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mn-ea"/>
        </a:defRPr>
      </a:lvl5pPr>
      <a:lvl6pPr marL="2514600" indent="-228600" algn="l" rtl="0" fontAlgn="base">
        <a:spcBef>
          <a:spcPct val="20000"/>
        </a:spcBef>
        <a:spcAft>
          <a:spcPct val="0"/>
        </a:spcAft>
        <a:buClr>
          <a:srgbClr val="00AAF6"/>
        </a:buClr>
        <a:buChar char="•"/>
        <a:defRPr sz="1400">
          <a:solidFill>
            <a:schemeClr val="tx1"/>
          </a:solidFill>
          <a:latin typeface="+mn-lt"/>
          <a:ea typeface="+mn-ea"/>
        </a:defRPr>
      </a:lvl6pPr>
      <a:lvl7pPr marL="2971800" indent="-228600" algn="l" rtl="0" fontAlgn="base">
        <a:spcBef>
          <a:spcPct val="20000"/>
        </a:spcBef>
        <a:spcAft>
          <a:spcPct val="0"/>
        </a:spcAft>
        <a:buClr>
          <a:srgbClr val="00AAF6"/>
        </a:buClr>
        <a:buChar char="•"/>
        <a:defRPr sz="1400">
          <a:solidFill>
            <a:schemeClr val="tx1"/>
          </a:solidFill>
          <a:latin typeface="+mn-lt"/>
          <a:ea typeface="+mn-ea"/>
        </a:defRPr>
      </a:lvl7pPr>
      <a:lvl8pPr marL="3429000" indent="-228600" algn="l" rtl="0" fontAlgn="base">
        <a:spcBef>
          <a:spcPct val="20000"/>
        </a:spcBef>
        <a:spcAft>
          <a:spcPct val="0"/>
        </a:spcAft>
        <a:buClr>
          <a:srgbClr val="00AAF6"/>
        </a:buClr>
        <a:buChar char="•"/>
        <a:defRPr sz="1400">
          <a:solidFill>
            <a:schemeClr val="tx1"/>
          </a:solidFill>
          <a:latin typeface="+mn-lt"/>
          <a:ea typeface="+mn-ea"/>
        </a:defRPr>
      </a:lvl8pPr>
      <a:lvl9pPr marL="3886200" indent="-228600" algn="l" rtl="0" fontAlgn="base">
        <a:spcBef>
          <a:spcPct val="20000"/>
        </a:spcBef>
        <a:spcAft>
          <a:spcPct val="0"/>
        </a:spcAft>
        <a:buClr>
          <a:srgbClr val="00AAF6"/>
        </a:buClr>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forge.nci.nih.gov/docman/view.php/12/18946/CSM_GAARDSMigrationModuleGuide_v0.6.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agrid.org/display/gridgrouper/Hom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abig-kc.nci.nih.gov/CaGrid/forums/viewforum.php?f=26&amp;start=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US" dirty="0"/>
              <a:t> </a:t>
            </a:r>
          </a:p>
        </p:txBody>
      </p:sp>
      <p:sp>
        <p:nvSpPr>
          <p:cNvPr id="2064" name="Rectangle 16"/>
          <p:cNvSpPr>
            <a:spLocks noGrp="1" noChangeArrowheads="1"/>
          </p:cNvSpPr>
          <p:nvPr>
            <p:ph type="ctrTitle"/>
          </p:nvPr>
        </p:nvSpPr>
        <p:spPr>
          <a:xfrm>
            <a:off x="3276600" y="1905000"/>
            <a:ext cx="5638800"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altLang="zh-CN" sz="3200" dirty="0" err="1" smtClean="0">
                <a:ea typeface="SimSun" pitchFamily="2" charset="-122"/>
              </a:rPr>
              <a:t>caTissue</a:t>
            </a:r>
            <a:r>
              <a:rPr lang="en-US" altLang="zh-CN" sz="3200" dirty="0" smtClean="0">
                <a:ea typeface="SimSun" pitchFamily="2" charset="-122"/>
              </a:rPr>
              <a:t> v2.0 -</a:t>
            </a:r>
            <a:br>
              <a:rPr lang="en-US" altLang="zh-CN" sz="3200" dirty="0" smtClean="0">
                <a:ea typeface="SimSun" pitchFamily="2" charset="-122"/>
              </a:rPr>
            </a:br>
            <a:r>
              <a:rPr lang="en-US" altLang="zh-CN" sz="3200" dirty="0" smtClean="0">
                <a:ea typeface="SimSun" pitchFamily="2" charset="-122"/>
              </a:rPr>
              <a:t>caCORE Tools</a:t>
            </a:r>
            <a:endParaRPr lang="en-US" sz="3200" dirty="0" smtClean="0"/>
          </a:p>
        </p:txBody>
      </p:sp>
      <p:sp>
        <p:nvSpPr>
          <p:cNvPr id="2065" name="Rectangle 17"/>
          <p:cNvSpPr>
            <a:spLocks noGrp="1" noChangeArrowheads="1"/>
          </p:cNvSpPr>
          <p:nvPr>
            <p:ph type="subTitle" idx="1"/>
          </p:nvPr>
        </p:nvSpPr>
        <p:spPr>
          <a:xfrm>
            <a:off x="5638800" y="3733800"/>
            <a:ext cx="32004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r>
              <a:rPr lang="en-US" i="0" dirty="0" smtClean="0"/>
              <a:t>Jamboree - 2011</a:t>
            </a:r>
          </a:p>
          <a:p>
            <a:pPr eaLnBrk="1" hangingPunct="1"/>
            <a:endParaRPr lang="en-US" i="0" dirty="0" smtClean="0"/>
          </a:p>
          <a:p>
            <a:pPr eaLnBrk="1" hangingPunct="1"/>
            <a:endParaRPr lang="en-US" i="0" dirty="0" smtClean="0"/>
          </a:p>
          <a:p>
            <a:pPr eaLnBrk="1" hangingPunct="1"/>
            <a:r>
              <a:rPr lang="en-US" sz="1400" b="0" i="0" dirty="0" smtClean="0">
                <a:solidFill>
                  <a:schemeClr val="bg2"/>
                </a:solidFill>
              </a:rPr>
              <a:t> </a:t>
            </a:r>
          </a:p>
          <a:p>
            <a:pPr eaLnBrk="1" hangingPunct="1"/>
            <a:r>
              <a:rPr lang="en-US" sz="1400" i="0" dirty="0" smtClean="0">
                <a:solidFill>
                  <a:schemeClr val="bg2"/>
                </a:solidFill>
              </a:rPr>
              <a:t>June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Implementation -</a:t>
            </a:r>
            <a:r>
              <a:rPr lang="en-US" dirty="0" err="1" smtClean="0"/>
              <a:t>CaCoreAppServicesDelegator</a:t>
            </a:r>
            <a:endParaRPr lang="en-US" dirty="0"/>
          </a:p>
        </p:txBody>
      </p:sp>
      <p:sp>
        <p:nvSpPr>
          <p:cNvPr id="3" name="Content Placeholder 2"/>
          <p:cNvSpPr>
            <a:spLocks noGrp="1"/>
          </p:cNvSpPr>
          <p:nvPr>
            <p:ph idx="1"/>
          </p:nvPr>
        </p:nvSpPr>
        <p:spPr>
          <a:xfrm>
            <a:off x="304800" y="1371600"/>
            <a:ext cx="8610600" cy="5181600"/>
          </a:xfrm>
        </p:spPr>
        <p:txBody>
          <a:bodyPr/>
          <a:lstStyle/>
          <a:p>
            <a:r>
              <a:rPr lang="en-US" sz="800" dirty="0" smtClean="0"/>
              <a:t>public Object </a:t>
            </a:r>
            <a:r>
              <a:rPr lang="en-US" sz="800" dirty="0" err="1" smtClean="0"/>
              <a:t>updateObject</a:t>
            </a:r>
            <a:r>
              <a:rPr lang="en-US" sz="800" dirty="0" smtClean="0"/>
              <a:t>(String </a:t>
            </a:r>
            <a:r>
              <a:rPr lang="en-US" sz="800" dirty="0" err="1" smtClean="0"/>
              <a:t>userName</a:t>
            </a:r>
            <a:r>
              <a:rPr lang="en-US" sz="800" dirty="0" smtClean="0"/>
              <a:t>, Object </a:t>
            </a:r>
            <a:r>
              <a:rPr lang="en-US" sz="800" dirty="0" err="1" smtClean="0"/>
              <a:t>domainObject</a:t>
            </a:r>
            <a:r>
              <a:rPr lang="en-US" sz="800" dirty="0" smtClean="0"/>
              <a:t>) throws Exception {</a:t>
            </a:r>
          </a:p>
          <a:p>
            <a:r>
              <a:rPr lang="en-US" sz="800" u="sng" dirty="0" smtClean="0"/>
              <a:t>DAO </a:t>
            </a:r>
            <a:r>
              <a:rPr lang="en-US" sz="800" u="sng" dirty="0" err="1" smtClean="0"/>
              <a:t>dao</a:t>
            </a:r>
            <a:r>
              <a:rPr lang="en-US" sz="800" u="sng" dirty="0" smtClean="0"/>
              <a:t> = null;</a:t>
            </a:r>
          </a:p>
          <a:p>
            <a:r>
              <a:rPr lang="en-US" sz="800" dirty="0" smtClean="0"/>
              <a:t>try {</a:t>
            </a:r>
          </a:p>
          <a:p>
            <a:r>
              <a:rPr lang="en-US" sz="800" dirty="0" err="1" smtClean="0"/>
              <a:t>this.checkNullObject</a:t>
            </a:r>
            <a:r>
              <a:rPr lang="en-US" sz="800" dirty="0" smtClean="0"/>
              <a:t>(</a:t>
            </a:r>
            <a:r>
              <a:rPr lang="en-US" sz="800" dirty="0" err="1" smtClean="0"/>
              <a:t>domainObject</a:t>
            </a:r>
            <a:r>
              <a:rPr lang="en-US" sz="800" dirty="0" smtClean="0"/>
              <a:t>, "Domain Object");</a:t>
            </a:r>
          </a:p>
          <a:p>
            <a:r>
              <a:rPr lang="en-US" sz="800" dirty="0" smtClean="0"/>
              <a:t>final String </a:t>
            </a:r>
            <a:r>
              <a:rPr lang="en-US" sz="800" dirty="0" err="1" smtClean="0"/>
              <a:t>objectName</a:t>
            </a:r>
            <a:r>
              <a:rPr lang="en-US" sz="800" dirty="0" smtClean="0"/>
              <a:t> = </a:t>
            </a:r>
            <a:r>
              <a:rPr lang="en-US" sz="800" dirty="0" err="1" smtClean="0"/>
              <a:t>domainObject.getClass</a:t>
            </a:r>
            <a:r>
              <a:rPr lang="en-US" sz="800" dirty="0" smtClean="0"/>
              <a:t>().</a:t>
            </a:r>
            <a:r>
              <a:rPr lang="en-US" sz="800" dirty="0" err="1" smtClean="0"/>
              <a:t>getName</a:t>
            </a:r>
            <a:r>
              <a:rPr lang="en-US" sz="800" dirty="0" smtClean="0"/>
              <a:t>();</a:t>
            </a:r>
          </a:p>
          <a:p>
            <a:r>
              <a:rPr lang="en-US" sz="800" dirty="0" smtClean="0"/>
              <a:t>final </a:t>
            </a:r>
            <a:r>
              <a:rPr lang="en-US" sz="800" u="sng" dirty="0" err="1" smtClean="0"/>
              <a:t>IBizLogic</a:t>
            </a:r>
            <a:r>
              <a:rPr lang="en-US" sz="800" u="sng" dirty="0" smtClean="0"/>
              <a:t> </a:t>
            </a:r>
            <a:r>
              <a:rPr lang="en-US" sz="800" u="sng" dirty="0" err="1" smtClean="0"/>
              <a:t>bizLogic</a:t>
            </a:r>
            <a:r>
              <a:rPr lang="en-US" sz="800" u="sng" dirty="0" smtClean="0"/>
              <a:t> = </a:t>
            </a:r>
            <a:r>
              <a:rPr lang="en-US" sz="800" u="sng" dirty="0" err="1" smtClean="0"/>
              <a:t>this.getBizLogic</a:t>
            </a:r>
            <a:r>
              <a:rPr lang="en-US" sz="800" u="sng" dirty="0" smtClean="0"/>
              <a:t>(</a:t>
            </a:r>
            <a:r>
              <a:rPr lang="en-US" sz="800" u="sng" dirty="0" err="1" smtClean="0"/>
              <a:t>objectName</a:t>
            </a:r>
            <a:r>
              <a:rPr lang="en-US" sz="800" u="sng" dirty="0" smtClean="0"/>
              <a:t>);</a:t>
            </a:r>
          </a:p>
          <a:p>
            <a:r>
              <a:rPr lang="en-US" sz="800" dirty="0" smtClean="0"/>
              <a:t>final </a:t>
            </a:r>
            <a:r>
              <a:rPr lang="en-US" sz="800" u="sng" dirty="0" err="1" smtClean="0"/>
              <a:t>AbstractDomainObject</a:t>
            </a:r>
            <a:r>
              <a:rPr lang="en-US" sz="800" u="sng" dirty="0" smtClean="0"/>
              <a:t> </a:t>
            </a:r>
            <a:r>
              <a:rPr lang="en-US" sz="800" u="sng" dirty="0" err="1" smtClean="0"/>
              <a:t>abstractDomainObject</a:t>
            </a:r>
            <a:r>
              <a:rPr lang="en-US" sz="800" u="sng" dirty="0" smtClean="0"/>
              <a:t> = (</a:t>
            </a:r>
            <a:r>
              <a:rPr lang="en-US" sz="800" u="sng" dirty="0" err="1" smtClean="0"/>
              <a:t>AbstractDomainObject</a:t>
            </a:r>
            <a:r>
              <a:rPr lang="en-US" sz="800" u="sng" dirty="0" smtClean="0"/>
              <a:t>) </a:t>
            </a:r>
            <a:r>
              <a:rPr lang="en-US" sz="800" u="sng" dirty="0" err="1" smtClean="0"/>
              <a:t>domainObject</a:t>
            </a:r>
            <a:r>
              <a:rPr lang="en-US" sz="800" u="sng" dirty="0" smtClean="0"/>
              <a:t>;</a:t>
            </a:r>
          </a:p>
          <a:p>
            <a:r>
              <a:rPr lang="en-US" sz="800" dirty="0" err="1" smtClean="0"/>
              <a:t>this.checkNullObject</a:t>
            </a:r>
            <a:r>
              <a:rPr lang="en-US" sz="800" dirty="0" smtClean="0"/>
              <a:t>(</a:t>
            </a:r>
            <a:r>
              <a:rPr lang="en-US" sz="800" dirty="0" err="1" smtClean="0"/>
              <a:t>abstractDomainObject.getId</a:t>
            </a:r>
            <a:r>
              <a:rPr lang="en-US" sz="800" dirty="0" smtClean="0"/>
              <a:t>(), "Identifier");</a:t>
            </a:r>
          </a:p>
          <a:p>
            <a:r>
              <a:rPr lang="en-US" sz="800" dirty="0" smtClean="0">
                <a:solidFill>
                  <a:srgbClr val="7030A0"/>
                </a:solidFill>
              </a:rPr>
              <a:t>final Object </a:t>
            </a:r>
            <a:r>
              <a:rPr lang="en-US" sz="800" dirty="0" err="1" smtClean="0">
                <a:solidFill>
                  <a:srgbClr val="7030A0"/>
                </a:solidFill>
              </a:rPr>
              <a:t>object</a:t>
            </a:r>
            <a:r>
              <a:rPr lang="en-US" sz="800" dirty="0" smtClean="0">
                <a:solidFill>
                  <a:srgbClr val="7030A0"/>
                </a:solidFill>
              </a:rPr>
              <a:t> = </a:t>
            </a:r>
            <a:r>
              <a:rPr lang="en-US" sz="800" dirty="0" err="1" smtClean="0">
                <a:solidFill>
                  <a:srgbClr val="7030A0"/>
                </a:solidFill>
              </a:rPr>
              <a:t>bizLogic.retrieve</a:t>
            </a:r>
            <a:r>
              <a:rPr lang="en-US" sz="800" dirty="0" smtClean="0">
                <a:solidFill>
                  <a:srgbClr val="7030A0"/>
                </a:solidFill>
              </a:rPr>
              <a:t>(</a:t>
            </a:r>
            <a:r>
              <a:rPr lang="en-US" sz="800" dirty="0" err="1" smtClean="0">
                <a:solidFill>
                  <a:srgbClr val="7030A0"/>
                </a:solidFill>
              </a:rPr>
              <a:t>objectName</a:t>
            </a:r>
            <a:r>
              <a:rPr lang="en-US" sz="800" dirty="0" smtClean="0">
                <a:solidFill>
                  <a:srgbClr val="7030A0"/>
                </a:solidFill>
              </a:rPr>
              <a:t>, </a:t>
            </a:r>
            <a:r>
              <a:rPr lang="en-US" sz="800" dirty="0" err="1" smtClean="0">
                <a:solidFill>
                  <a:srgbClr val="7030A0"/>
                </a:solidFill>
              </a:rPr>
              <a:t>abstractDomainObject.getId</a:t>
            </a:r>
            <a:r>
              <a:rPr lang="en-US" sz="800" dirty="0" smtClean="0">
                <a:solidFill>
                  <a:srgbClr val="7030A0"/>
                </a:solidFill>
              </a:rPr>
              <a:t>());</a:t>
            </a:r>
          </a:p>
          <a:p>
            <a:endParaRPr lang="en-US" sz="800" dirty="0" smtClean="0"/>
          </a:p>
          <a:p>
            <a:r>
              <a:rPr lang="en-US" sz="800" dirty="0" smtClean="0"/>
              <a:t>if (object == null) {</a:t>
            </a:r>
          </a:p>
          <a:p>
            <a:r>
              <a:rPr lang="en-US" sz="800" dirty="0" smtClean="0"/>
              <a:t>throw new Exception("No such domain object found for update !! "</a:t>
            </a:r>
          </a:p>
          <a:p>
            <a:r>
              <a:rPr lang="en-US" sz="800" dirty="0" smtClean="0"/>
              <a:t>+ "Please enter valid domain object for edit");</a:t>
            </a:r>
          </a:p>
          <a:p>
            <a:r>
              <a:rPr lang="en-US" sz="800" dirty="0" smtClean="0"/>
              <a:t>}</a:t>
            </a:r>
          </a:p>
          <a:p>
            <a:r>
              <a:rPr lang="en-US" sz="800" u="sng" dirty="0" err="1" smtClean="0">
                <a:solidFill>
                  <a:srgbClr val="7030A0"/>
                </a:solidFill>
              </a:rPr>
              <a:t>AbstractDomainObject</a:t>
            </a:r>
            <a:r>
              <a:rPr lang="en-US" sz="800" u="sng" dirty="0" smtClean="0">
                <a:solidFill>
                  <a:srgbClr val="7030A0"/>
                </a:solidFill>
              </a:rPr>
              <a:t> </a:t>
            </a:r>
            <a:r>
              <a:rPr lang="en-US" sz="800" u="sng" dirty="0" err="1" smtClean="0">
                <a:solidFill>
                  <a:srgbClr val="7030A0"/>
                </a:solidFill>
              </a:rPr>
              <a:t>abstractDomainOld</a:t>
            </a:r>
            <a:r>
              <a:rPr lang="en-US" sz="800" u="sng" dirty="0" smtClean="0">
                <a:solidFill>
                  <a:srgbClr val="7030A0"/>
                </a:solidFill>
              </a:rPr>
              <a:t> = (</a:t>
            </a:r>
            <a:r>
              <a:rPr lang="en-US" sz="800" u="sng" dirty="0" err="1" smtClean="0">
                <a:solidFill>
                  <a:srgbClr val="7030A0"/>
                </a:solidFill>
              </a:rPr>
              <a:t>AbstractDomainObject</a:t>
            </a:r>
            <a:r>
              <a:rPr lang="en-US" sz="800" u="sng" dirty="0" smtClean="0">
                <a:solidFill>
                  <a:srgbClr val="7030A0"/>
                </a:solidFill>
              </a:rPr>
              <a:t>) object;</a:t>
            </a:r>
          </a:p>
          <a:p>
            <a:endParaRPr lang="en-US" sz="800" dirty="0" smtClean="0"/>
          </a:p>
          <a:p>
            <a:r>
              <a:rPr lang="en-US" sz="800" dirty="0" err="1" smtClean="0"/>
              <a:t>dao</a:t>
            </a:r>
            <a:r>
              <a:rPr lang="en-US" sz="800" dirty="0" smtClean="0"/>
              <a:t> = </a:t>
            </a:r>
            <a:r>
              <a:rPr lang="en-US" sz="800" dirty="0" err="1" smtClean="0"/>
              <a:t>AppUtility.</a:t>
            </a:r>
            <a:r>
              <a:rPr lang="en-US" sz="800" i="1" u="sng" dirty="0" err="1" smtClean="0"/>
              <a:t>openDAOSession</a:t>
            </a:r>
            <a:r>
              <a:rPr lang="en-US" sz="800" i="1" u="sng" dirty="0" smtClean="0"/>
              <a:t>(null);</a:t>
            </a:r>
          </a:p>
          <a:p>
            <a:endParaRPr lang="en-US" sz="800" dirty="0" smtClean="0"/>
          </a:p>
          <a:p>
            <a:r>
              <a:rPr lang="en-US" sz="800" dirty="0" err="1" smtClean="0">
                <a:solidFill>
                  <a:srgbClr val="C00000"/>
                </a:solidFill>
              </a:rPr>
              <a:t>abstractDomainOld</a:t>
            </a:r>
            <a:r>
              <a:rPr lang="en-US" sz="800" dirty="0" smtClean="0">
                <a:solidFill>
                  <a:srgbClr val="C00000"/>
                </a:solidFill>
              </a:rPr>
              <a:t> = (</a:t>
            </a:r>
            <a:r>
              <a:rPr lang="en-US" sz="800" u="sng" dirty="0" err="1" smtClean="0">
                <a:solidFill>
                  <a:srgbClr val="C00000"/>
                </a:solidFill>
              </a:rPr>
              <a:t>AbstractDomainObject</a:t>
            </a:r>
            <a:r>
              <a:rPr lang="en-US" sz="800" u="sng" dirty="0" smtClean="0">
                <a:solidFill>
                  <a:srgbClr val="C00000"/>
                </a:solidFill>
              </a:rPr>
              <a:t>) </a:t>
            </a:r>
            <a:r>
              <a:rPr lang="en-US" sz="800" u="sng" dirty="0" err="1" smtClean="0">
                <a:solidFill>
                  <a:srgbClr val="C00000"/>
                </a:solidFill>
              </a:rPr>
              <a:t>dao.retrieveById</a:t>
            </a:r>
            <a:r>
              <a:rPr lang="en-US" sz="800" u="sng" dirty="0" smtClean="0">
                <a:solidFill>
                  <a:srgbClr val="C00000"/>
                </a:solidFill>
              </a:rPr>
              <a:t>(</a:t>
            </a:r>
            <a:r>
              <a:rPr lang="en-US" sz="800" u="sng" dirty="0" err="1" smtClean="0">
                <a:solidFill>
                  <a:srgbClr val="C00000"/>
                </a:solidFill>
              </a:rPr>
              <a:t>Class</a:t>
            </a:r>
            <a:r>
              <a:rPr lang="en-US" sz="800" dirty="0" err="1" smtClean="0">
                <a:solidFill>
                  <a:srgbClr val="C00000"/>
                </a:solidFill>
              </a:rPr>
              <a:t>.</a:t>
            </a:r>
            <a:r>
              <a:rPr lang="en-US" sz="800" i="1" dirty="0" err="1" smtClean="0">
                <a:solidFill>
                  <a:srgbClr val="C00000"/>
                </a:solidFill>
              </a:rPr>
              <a:t>forName</a:t>
            </a:r>
            <a:r>
              <a:rPr lang="en-US" sz="800" i="1" dirty="0" smtClean="0">
                <a:solidFill>
                  <a:srgbClr val="C00000"/>
                </a:solidFill>
              </a:rPr>
              <a:t>(</a:t>
            </a:r>
            <a:r>
              <a:rPr lang="en-US" sz="800" i="1" dirty="0" err="1" smtClean="0">
                <a:solidFill>
                  <a:srgbClr val="C00000"/>
                </a:solidFill>
              </a:rPr>
              <a:t>objectName</a:t>
            </a:r>
            <a:r>
              <a:rPr lang="en-US" sz="800" i="1" dirty="0" smtClean="0">
                <a:solidFill>
                  <a:srgbClr val="C00000"/>
                </a:solidFill>
              </a:rPr>
              <a:t>).</a:t>
            </a:r>
            <a:r>
              <a:rPr lang="en-US" sz="800" i="1" dirty="0" err="1" smtClean="0">
                <a:solidFill>
                  <a:srgbClr val="C00000"/>
                </a:solidFill>
              </a:rPr>
              <a:t>getName</a:t>
            </a:r>
            <a:r>
              <a:rPr lang="en-US" sz="800" i="1" dirty="0" smtClean="0">
                <a:solidFill>
                  <a:srgbClr val="C00000"/>
                </a:solidFill>
              </a:rPr>
              <a:t>(), </a:t>
            </a:r>
            <a:r>
              <a:rPr lang="en-US" sz="800" i="1" dirty="0" err="1" smtClean="0">
                <a:solidFill>
                  <a:srgbClr val="C00000"/>
                </a:solidFill>
              </a:rPr>
              <a:t>Long</a:t>
            </a:r>
            <a:r>
              <a:rPr lang="en-US" sz="800" dirty="0" err="1" smtClean="0">
                <a:solidFill>
                  <a:srgbClr val="C00000"/>
                </a:solidFill>
              </a:rPr>
              <a:t>.</a:t>
            </a:r>
            <a:r>
              <a:rPr lang="en-US" sz="800" i="1" dirty="0" err="1" smtClean="0">
                <a:solidFill>
                  <a:srgbClr val="C00000"/>
                </a:solidFill>
              </a:rPr>
              <a:t>valueOf</a:t>
            </a:r>
            <a:r>
              <a:rPr lang="en-US" sz="800" i="1" dirty="0" smtClean="0">
                <a:solidFill>
                  <a:srgbClr val="C00000"/>
                </a:solidFill>
              </a:rPr>
              <a:t>(</a:t>
            </a:r>
            <a:r>
              <a:rPr lang="en-US" sz="800" i="1" dirty="0" err="1" smtClean="0">
                <a:solidFill>
                  <a:srgbClr val="C00000"/>
                </a:solidFill>
              </a:rPr>
              <a:t>abstractDomainObject.getId</a:t>
            </a:r>
            <a:r>
              <a:rPr lang="en-US" sz="800" i="1" dirty="0" smtClean="0">
                <a:solidFill>
                  <a:srgbClr val="C00000"/>
                </a:solidFill>
              </a:rPr>
              <a:t>()));</a:t>
            </a:r>
          </a:p>
          <a:p>
            <a:r>
              <a:rPr lang="en-US" sz="800" dirty="0" err="1" smtClean="0"/>
              <a:t>bizLogic.update</a:t>
            </a:r>
            <a:r>
              <a:rPr lang="en-US" sz="800" dirty="0" smtClean="0"/>
              <a:t>(</a:t>
            </a:r>
            <a:r>
              <a:rPr lang="en-US" sz="800" dirty="0" err="1" smtClean="0"/>
              <a:t>abstractDomainObject</a:t>
            </a:r>
            <a:r>
              <a:rPr lang="en-US" sz="800" dirty="0" smtClean="0"/>
              <a:t>, </a:t>
            </a:r>
            <a:r>
              <a:rPr lang="en-US" sz="800" dirty="0" err="1" smtClean="0"/>
              <a:t>abstractDomainOld</a:t>
            </a:r>
            <a:r>
              <a:rPr lang="en-US" sz="800" dirty="0" smtClean="0"/>
              <a:t>, 0, this</a:t>
            </a:r>
          </a:p>
          <a:p>
            <a:r>
              <a:rPr lang="en-US" sz="800" dirty="0" smtClean="0"/>
              <a:t>.</a:t>
            </a:r>
            <a:r>
              <a:rPr lang="en-US" sz="800" u="sng" dirty="0" err="1" smtClean="0"/>
              <a:t>getSessionDataBean</a:t>
            </a:r>
            <a:r>
              <a:rPr lang="en-US" sz="800" u="sng" dirty="0" smtClean="0"/>
              <a:t>(</a:t>
            </a:r>
            <a:r>
              <a:rPr lang="en-US" sz="800" u="sng" dirty="0" err="1" smtClean="0"/>
              <a:t>userName</a:t>
            </a:r>
            <a:r>
              <a:rPr lang="en-US" sz="800" u="sng" dirty="0" smtClean="0"/>
              <a:t>));</a:t>
            </a:r>
          </a:p>
          <a:p>
            <a:endParaRPr lang="en-US" sz="800" dirty="0" smtClean="0"/>
          </a:p>
          <a:p>
            <a:r>
              <a:rPr lang="en-US" sz="800" i="1" u="sng" dirty="0" smtClean="0"/>
              <a:t>logger.info(" Domain Object has been successfully updated "</a:t>
            </a:r>
          </a:p>
          <a:p>
            <a:r>
              <a:rPr lang="en-US" sz="800" dirty="0" smtClean="0"/>
              <a:t>+ </a:t>
            </a:r>
            <a:r>
              <a:rPr lang="en-US" sz="800" dirty="0" err="1" smtClean="0"/>
              <a:t>domainObject</a:t>
            </a:r>
            <a:r>
              <a:rPr lang="en-US" sz="800" dirty="0" smtClean="0"/>
              <a:t>);</a:t>
            </a:r>
          </a:p>
          <a:p>
            <a:r>
              <a:rPr lang="en-US" sz="800" dirty="0" smtClean="0"/>
              <a:t>} catch (final Exception e) {</a:t>
            </a:r>
          </a:p>
          <a:p>
            <a:r>
              <a:rPr lang="it-IT" sz="800" i="1" u="sng" dirty="0" smtClean="0"/>
              <a:t>logger.error("Delegate Edit" + e.getMessage(), e);</a:t>
            </a:r>
          </a:p>
          <a:p>
            <a:r>
              <a:rPr lang="en-US" sz="800" dirty="0" smtClean="0"/>
              <a:t>throw e;</a:t>
            </a:r>
          </a:p>
          <a:p>
            <a:r>
              <a:rPr lang="en-US" sz="800" dirty="0" smtClean="0"/>
              <a:t>} finally {</a:t>
            </a:r>
          </a:p>
          <a:p>
            <a:r>
              <a:rPr lang="en-US" sz="800" dirty="0" err="1" smtClean="0"/>
              <a:t>AppUtility.</a:t>
            </a:r>
            <a:r>
              <a:rPr lang="en-US" sz="800" i="1" dirty="0" err="1" smtClean="0"/>
              <a:t>closeDAOSession</a:t>
            </a:r>
            <a:r>
              <a:rPr lang="en-US" sz="800" i="1" dirty="0" smtClean="0"/>
              <a:t>(</a:t>
            </a:r>
            <a:r>
              <a:rPr lang="en-US" sz="800" i="1" dirty="0" err="1" smtClean="0"/>
              <a:t>dao</a:t>
            </a:r>
            <a:r>
              <a:rPr lang="en-US" sz="800" i="1" dirty="0" smtClean="0"/>
              <a:t>);</a:t>
            </a:r>
          </a:p>
          <a:p>
            <a:r>
              <a:rPr lang="en-US" sz="800" dirty="0" smtClean="0"/>
              <a:t>}</a:t>
            </a:r>
          </a:p>
          <a:p>
            <a:r>
              <a:rPr lang="en-US" sz="800" dirty="0" smtClean="0"/>
              <a:t>return </a:t>
            </a:r>
            <a:r>
              <a:rPr lang="en-US" sz="800" dirty="0" err="1" smtClean="0"/>
              <a:t>domainObject</a:t>
            </a:r>
            <a:r>
              <a:rPr lang="en-US" sz="800" dirty="0" smtClean="0"/>
              <a:t>;</a:t>
            </a:r>
          </a:p>
          <a:p>
            <a:r>
              <a:rPr lang="en-US" sz="800" dirty="0" smtClean="0"/>
              <a:t>}</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10</a:t>
            </a:fld>
            <a:endParaRPr lang="en-US" dirty="0"/>
          </a:p>
        </p:txBody>
      </p:sp>
      <p:sp>
        <p:nvSpPr>
          <p:cNvPr id="6" name="Rounded Rectangle 5"/>
          <p:cNvSpPr/>
          <p:nvPr/>
        </p:nvSpPr>
        <p:spPr bwMode="auto">
          <a:xfrm>
            <a:off x="228600" y="3886200"/>
            <a:ext cx="8077200" cy="533400"/>
          </a:xfrm>
          <a:prstGeom prst="roundRect">
            <a:avLst/>
          </a:prstGeom>
          <a:solidFill>
            <a:schemeClr val="accent1">
              <a:alpha val="23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7" name="Rectangle 6"/>
          <p:cNvSpPr/>
          <p:nvPr/>
        </p:nvSpPr>
        <p:spPr bwMode="auto">
          <a:xfrm>
            <a:off x="5867400" y="4953000"/>
            <a:ext cx="26670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Repeated retrieval</a:t>
            </a: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8" name="Lightning Bolt 7"/>
          <p:cNvSpPr/>
          <p:nvPr/>
        </p:nvSpPr>
        <p:spPr bwMode="auto">
          <a:xfrm>
            <a:off x="7391400" y="4343400"/>
            <a:ext cx="457200" cy="685800"/>
          </a:xfrm>
          <a:prstGeom prst="lightningBol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9" name="Rounded Rectangle 8"/>
          <p:cNvSpPr/>
          <p:nvPr/>
        </p:nvSpPr>
        <p:spPr bwMode="auto">
          <a:xfrm>
            <a:off x="0" y="2362200"/>
            <a:ext cx="8305800" cy="609600"/>
          </a:xfrm>
          <a:prstGeom prst="roundRect">
            <a:avLst/>
          </a:prstGeom>
          <a:solidFill>
            <a:schemeClr val="accent1">
              <a:alpha val="16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Implementation - </a:t>
            </a:r>
            <a:r>
              <a:rPr lang="en-US" dirty="0" err="1" smtClean="0"/>
              <a:t>CaCoreAppServicesDelegator</a:t>
            </a:r>
            <a:endParaRPr lang="en-US" dirty="0"/>
          </a:p>
        </p:txBody>
      </p:sp>
      <p:sp>
        <p:nvSpPr>
          <p:cNvPr id="3" name="Content Placeholder 2"/>
          <p:cNvSpPr>
            <a:spLocks noGrp="1"/>
          </p:cNvSpPr>
          <p:nvPr>
            <p:ph idx="1"/>
          </p:nvPr>
        </p:nvSpPr>
        <p:spPr/>
        <p:txBody>
          <a:bodyPr/>
          <a:lstStyle/>
          <a:p>
            <a:r>
              <a:rPr lang="en-US" sz="1200" dirty="0" smtClean="0"/>
              <a:t>public List&lt;Object&gt; </a:t>
            </a:r>
            <a:r>
              <a:rPr lang="en-US" sz="1200" dirty="0" err="1" smtClean="0"/>
              <a:t>searchFilter</a:t>
            </a:r>
            <a:r>
              <a:rPr lang="en-US" sz="1200" dirty="0" smtClean="0"/>
              <a:t>(String </a:t>
            </a:r>
            <a:r>
              <a:rPr lang="en-US" sz="1200" dirty="0" err="1" smtClean="0"/>
              <a:t>userName</a:t>
            </a:r>
            <a:r>
              <a:rPr lang="en-US" sz="1200" dirty="0" smtClean="0"/>
              <a:t>, List&lt;?&gt; list)</a:t>
            </a:r>
          </a:p>
          <a:p>
            <a:r>
              <a:rPr lang="en-US" sz="1200" dirty="0" smtClean="0"/>
              <a:t>throws Exception {</a:t>
            </a:r>
          </a:p>
          <a:p>
            <a:r>
              <a:rPr lang="en-US" sz="1200" dirty="0" err="1" smtClean="0"/>
              <a:t>int</a:t>
            </a:r>
            <a:r>
              <a:rPr lang="en-US" sz="1200" dirty="0" smtClean="0"/>
              <a:t> </a:t>
            </a:r>
            <a:r>
              <a:rPr lang="en-US" sz="1200" dirty="0" err="1" smtClean="0"/>
              <a:t>maxRecordsPerQuery</a:t>
            </a:r>
            <a:r>
              <a:rPr lang="en-US" sz="1200" dirty="0" smtClean="0"/>
              <a:t> = </a:t>
            </a:r>
            <a:r>
              <a:rPr lang="en-US" sz="1200" dirty="0" err="1" smtClean="0"/>
              <a:t>Integer.</a:t>
            </a:r>
            <a:r>
              <a:rPr lang="en-US" sz="1200" i="1" dirty="0" err="1" smtClean="0"/>
              <a:t>parseInt</a:t>
            </a:r>
            <a:r>
              <a:rPr lang="en-US" sz="1200" i="1" dirty="0" smtClean="0"/>
              <a:t>(</a:t>
            </a:r>
            <a:r>
              <a:rPr lang="en-US" sz="1200" i="1" u="sng" dirty="0" err="1" smtClean="0"/>
              <a:t>XMLPropertyHandler</a:t>
            </a:r>
            <a:endParaRPr lang="en-US" sz="1200" i="1" u="sng" dirty="0" smtClean="0"/>
          </a:p>
          <a:p>
            <a:r>
              <a:rPr lang="en-US" sz="1200" dirty="0" smtClean="0"/>
              <a:t>.</a:t>
            </a:r>
            <a:r>
              <a:rPr lang="en-US" sz="1200" dirty="0" err="1" smtClean="0"/>
              <a:t>getValue</a:t>
            </a:r>
            <a:r>
              <a:rPr lang="en-US" sz="1200" dirty="0" smtClean="0"/>
              <a:t>(</a:t>
            </a:r>
            <a:r>
              <a:rPr lang="en-US" sz="1200" dirty="0" err="1" smtClean="0"/>
              <a:t>Constants.</a:t>
            </a:r>
            <a:r>
              <a:rPr lang="en-US" sz="1200" i="1" dirty="0" err="1" smtClean="0"/>
              <a:t>MAX_RECORDS_PER_CACORE_QUERY_ALLOWED</a:t>
            </a:r>
            <a:r>
              <a:rPr lang="en-US" sz="1200" i="1" dirty="0" smtClean="0"/>
              <a:t>));</a:t>
            </a:r>
          </a:p>
          <a:p>
            <a:r>
              <a:rPr lang="en-US" sz="1200" dirty="0" smtClean="0"/>
              <a:t>if (</a:t>
            </a:r>
            <a:r>
              <a:rPr lang="en-US" sz="1200" dirty="0" err="1" smtClean="0"/>
              <a:t>list.size</a:t>
            </a:r>
            <a:r>
              <a:rPr lang="en-US" sz="1200" dirty="0" smtClean="0"/>
              <a:t>() &gt; </a:t>
            </a:r>
            <a:r>
              <a:rPr lang="en-US" sz="1200" dirty="0" err="1" smtClean="0"/>
              <a:t>maxRecordsPerQuery</a:t>
            </a:r>
            <a:r>
              <a:rPr lang="en-US" sz="1200" dirty="0" smtClean="0"/>
              <a:t>) {</a:t>
            </a:r>
          </a:p>
          <a:p>
            <a:r>
              <a:rPr lang="en-US" sz="1200" dirty="0" smtClean="0"/>
              <a:t>throw new Exception(</a:t>
            </a:r>
          </a:p>
          <a:p>
            <a:r>
              <a:rPr lang="en-US" sz="1200" dirty="0" smtClean="0"/>
              <a:t>"The result size is greater than allowed maximum </a:t>
            </a:r>
            <a:r>
              <a:rPr lang="en-US" sz="1200" dirty="0" err="1" smtClean="0"/>
              <a:t>recors</a:t>
            </a:r>
            <a:r>
              <a:rPr lang="en-US" sz="1200" dirty="0" smtClean="0"/>
              <a:t> per query.");</a:t>
            </a:r>
          </a:p>
          <a:p>
            <a:r>
              <a:rPr lang="en-US" sz="1200" dirty="0" smtClean="0"/>
              <a:t>}</a:t>
            </a:r>
          </a:p>
          <a:p>
            <a:endParaRPr lang="en-US" sz="1200" dirty="0" smtClean="0"/>
          </a:p>
          <a:p>
            <a:r>
              <a:rPr lang="en-US" sz="1200" dirty="0" err="1" smtClean="0"/>
              <a:t>boolean</a:t>
            </a:r>
            <a:r>
              <a:rPr lang="en-US" sz="1200" dirty="0" smtClean="0"/>
              <a:t> </a:t>
            </a:r>
            <a:r>
              <a:rPr lang="en-US" sz="1200" dirty="0" err="1" smtClean="0"/>
              <a:t>isUserisAdmin</a:t>
            </a:r>
            <a:r>
              <a:rPr lang="en-US" sz="1200" dirty="0" smtClean="0"/>
              <a:t> = </a:t>
            </a:r>
            <a:r>
              <a:rPr lang="en-US" sz="1200" dirty="0" err="1" smtClean="0"/>
              <a:t>checkIfUserIsAdmin</a:t>
            </a:r>
            <a:r>
              <a:rPr lang="en-US" sz="1200" dirty="0" smtClean="0"/>
              <a:t>(</a:t>
            </a:r>
            <a:r>
              <a:rPr lang="en-US" sz="1200" dirty="0" err="1" smtClean="0"/>
              <a:t>userName</a:t>
            </a:r>
            <a:r>
              <a:rPr lang="en-US" sz="1200" dirty="0" smtClean="0"/>
              <a:t>);</a:t>
            </a:r>
          </a:p>
          <a:p>
            <a:r>
              <a:rPr lang="en-US" sz="1200" dirty="0" smtClean="0"/>
              <a:t>List&lt;Object&gt; </a:t>
            </a:r>
            <a:r>
              <a:rPr lang="en-US" sz="1200" dirty="0" err="1" smtClean="0"/>
              <a:t>filteredObjectList</a:t>
            </a:r>
            <a:r>
              <a:rPr lang="en-US" sz="1200" dirty="0" smtClean="0"/>
              <a:t> = </a:t>
            </a:r>
            <a:r>
              <a:rPr lang="en-US" sz="1200" dirty="0" err="1" smtClean="0"/>
              <a:t>filterDisabledObjects</a:t>
            </a:r>
            <a:r>
              <a:rPr lang="en-US" sz="1200" dirty="0" smtClean="0"/>
              <a:t>(list, </a:t>
            </a:r>
            <a:r>
              <a:rPr lang="en-US" sz="1200" dirty="0" err="1" smtClean="0"/>
              <a:t>userName</a:t>
            </a:r>
            <a:r>
              <a:rPr lang="en-US" sz="1200" dirty="0" smtClean="0"/>
              <a:t>,</a:t>
            </a:r>
          </a:p>
          <a:p>
            <a:r>
              <a:rPr lang="en-US" sz="1200" dirty="0" err="1" smtClean="0"/>
              <a:t>isUserisAdmin</a:t>
            </a:r>
            <a:r>
              <a:rPr lang="en-US" sz="1200" dirty="0" smtClean="0"/>
              <a:t>);</a:t>
            </a:r>
          </a:p>
          <a:p>
            <a:endParaRPr lang="en-US" sz="1200" dirty="0" smtClean="0"/>
          </a:p>
          <a:p>
            <a:r>
              <a:rPr lang="en-US" sz="1200" dirty="0" smtClean="0"/>
              <a:t>return </a:t>
            </a:r>
            <a:r>
              <a:rPr lang="en-US" sz="1200" dirty="0" err="1" smtClean="0"/>
              <a:t>filteredObjectList</a:t>
            </a:r>
            <a:r>
              <a:rPr lang="en-US" sz="1200" dirty="0" smtClean="0"/>
              <a:t>;</a:t>
            </a:r>
          </a:p>
          <a:p>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11</a:t>
            </a:fld>
            <a:endParaRPr lang="en-US" dirty="0"/>
          </a:p>
        </p:txBody>
      </p:sp>
      <p:sp>
        <p:nvSpPr>
          <p:cNvPr id="5" name="Rounded Rectangle 4"/>
          <p:cNvSpPr/>
          <p:nvPr/>
        </p:nvSpPr>
        <p:spPr bwMode="auto">
          <a:xfrm>
            <a:off x="228600" y="1828800"/>
            <a:ext cx="7010400" cy="1371600"/>
          </a:xfrm>
          <a:prstGeom prst="roundRect">
            <a:avLst/>
          </a:prstGeom>
          <a:solidFill>
            <a:schemeClr val="accent1">
              <a:alpha val="2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 name="Rectangle 5"/>
          <p:cNvSpPr/>
          <p:nvPr/>
        </p:nvSpPr>
        <p:spPr bwMode="auto">
          <a:xfrm>
            <a:off x="7086600" y="3810000"/>
            <a:ext cx="1828800" cy="1905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SDK</a:t>
            </a:r>
            <a:r>
              <a:rPr kumimoji="0" lang="en-US" sz="1800" b="1" i="0" u="none" strike="noStrike" cap="none" normalizeH="0" dirty="0" smtClean="0">
                <a:ln>
                  <a:noFill/>
                </a:ln>
                <a:solidFill>
                  <a:schemeClr val="tx1"/>
                </a:solidFill>
                <a:effectLst/>
                <a:latin typeface="Arial" charset="0"/>
                <a:ea typeface="ＭＳ Ｐゴシック" charset="0"/>
              </a:rPr>
              <a:t> query handles result count per query through configuration setting</a:t>
            </a: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7" name="Lightning Bolt 6"/>
          <p:cNvSpPr/>
          <p:nvPr/>
        </p:nvSpPr>
        <p:spPr bwMode="auto">
          <a:xfrm>
            <a:off x="7086600" y="2971800"/>
            <a:ext cx="1219200" cy="762000"/>
          </a:xfrm>
          <a:prstGeom prst="lightningBol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Implementation - </a:t>
            </a:r>
            <a:r>
              <a:rPr lang="en-US" dirty="0" err="1" smtClean="0"/>
              <a:t>CaCoreAppServicesDelegator</a:t>
            </a:r>
            <a:endParaRPr lang="en-US" dirty="0"/>
          </a:p>
        </p:txBody>
      </p:sp>
      <p:sp>
        <p:nvSpPr>
          <p:cNvPr id="3" name="Content Placeholder 2"/>
          <p:cNvSpPr>
            <a:spLocks noGrp="1"/>
          </p:cNvSpPr>
          <p:nvPr>
            <p:ph idx="1"/>
          </p:nvPr>
        </p:nvSpPr>
        <p:spPr/>
        <p:txBody>
          <a:bodyPr/>
          <a:lstStyle/>
          <a:p>
            <a:r>
              <a:rPr lang="en-US" sz="1000" dirty="0" smtClean="0"/>
              <a:t>private List&lt;Object&gt; </a:t>
            </a:r>
            <a:r>
              <a:rPr lang="en-US" sz="1000" dirty="0" err="1" smtClean="0"/>
              <a:t>filterDisabledObjects</a:t>
            </a:r>
            <a:r>
              <a:rPr lang="en-US" sz="1000" dirty="0" smtClean="0"/>
              <a:t>(List&lt;?&gt; list, String </a:t>
            </a:r>
            <a:r>
              <a:rPr lang="en-US" sz="1000" dirty="0" err="1" smtClean="0"/>
              <a:t>userName</a:t>
            </a:r>
            <a:r>
              <a:rPr lang="en-US" sz="1000" dirty="0" smtClean="0"/>
              <a:t>, </a:t>
            </a:r>
            <a:r>
              <a:rPr lang="en-US" sz="1000" dirty="0" err="1" smtClean="0"/>
              <a:t>boolean</a:t>
            </a:r>
            <a:r>
              <a:rPr lang="en-US" sz="1000" dirty="0" smtClean="0"/>
              <a:t> </a:t>
            </a:r>
            <a:r>
              <a:rPr lang="en-US" sz="1000" dirty="0" err="1" smtClean="0"/>
              <a:t>isUserisAdmin</a:t>
            </a:r>
            <a:r>
              <a:rPr lang="en-US" sz="1000" dirty="0" smtClean="0"/>
              <a:t>) throws Exception </a:t>
            </a:r>
          </a:p>
          <a:p>
            <a:r>
              <a:rPr lang="en-US" sz="1000" dirty="0" smtClean="0"/>
              <a:t>{</a:t>
            </a:r>
          </a:p>
          <a:p>
            <a:r>
              <a:rPr lang="en-US" sz="1000" dirty="0" smtClean="0"/>
              <a:t>if (object </a:t>
            </a:r>
            <a:r>
              <a:rPr lang="en-US" sz="1000" dirty="0" err="1" smtClean="0"/>
              <a:t>instanceof</a:t>
            </a:r>
            <a:r>
              <a:rPr lang="en-US" sz="1000" dirty="0" smtClean="0"/>
              <a:t> </a:t>
            </a:r>
            <a:r>
              <a:rPr lang="en-US" sz="1000" u="sng" dirty="0" err="1" smtClean="0"/>
              <a:t>AbstractDomainObject</a:t>
            </a:r>
            <a:r>
              <a:rPr lang="en-US" sz="1000" u="sng" dirty="0" smtClean="0"/>
              <a:t>) {</a:t>
            </a:r>
          </a:p>
          <a:p>
            <a:r>
              <a:rPr lang="en-US" sz="1000" u="sng" dirty="0" err="1" smtClean="0"/>
              <a:t>AbstractDomainObject</a:t>
            </a:r>
            <a:r>
              <a:rPr lang="en-US" sz="1000" u="sng" dirty="0" smtClean="0"/>
              <a:t> </a:t>
            </a:r>
            <a:r>
              <a:rPr lang="en-US" sz="1000" u="sng" dirty="0" err="1" smtClean="0"/>
              <a:t>abstractDomainObject</a:t>
            </a:r>
            <a:r>
              <a:rPr lang="en-US" sz="1000" u="sng" dirty="0" smtClean="0"/>
              <a:t> = (</a:t>
            </a:r>
            <a:r>
              <a:rPr lang="en-US" sz="1000" u="sng" dirty="0" err="1" smtClean="0"/>
              <a:t>AbstractDomainObject</a:t>
            </a:r>
            <a:r>
              <a:rPr lang="en-US" sz="1000" u="sng" dirty="0" smtClean="0"/>
              <a:t>) object;</a:t>
            </a:r>
          </a:p>
          <a:p>
            <a:r>
              <a:rPr lang="en-US" sz="1000" dirty="0" smtClean="0"/>
              <a:t>try {</a:t>
            </a:r>
          </a:p>
          <a:p>
            <a:r>
              <a:rPr lang="en-US" sz="1000" dirty="0" smtClean="0"/>
              <a:t>final Method </a:t>
            </a:r>
            <a:r>
              <a:rPr lang="en-US" sz="1000" dirty="0" err="1" smtClean="0"/>
              <a:t>activityStatusMethod</a:t>
            </a:r>
            <a:r>
              <a:rPr lang="en-US" sz="1000" dirty="0" smtClean="0"/>
              <a:t> = </a:t>
            </a:r>
            <a:r>
              <a:rPr lang="en-US" sz="1000" dirty="0" err="1" smtClean="0"/>
              <a:t>abstractDomainObject</a:t>
            </a:r>
            <a:endParaRPr lang="en-US" sz="1000" dirty="0" smtClean="0"/>
          </a:p>
          <a:p>
            <a:r>
              <a:rPr lang="en-US" sz="1000" dirty="0" smtClean="0"/>
              <a:t>.</a:t>
            </a:r>
            <a:r>
              <a:rPr lang="en-US" sz="1000" dirty="0" err="1" smtClean="0"/>
              <a:t>getClass</a:t>
            </a:r>
            <a:r>
              <a:rPr lang="en-US" sz="1000" dirty="0" smtClean="0"/>
              <a:t>().</a:t>
            </a:r>
            <a:r>
              <a:rPr lang="en-US" sz="1000" dirty="0" err="1" smtClean="0"/>
              <a:t>getMethod</a:t>
            </a:r>
            <a:r>
              <a:rPr lang="en-US" sz="1000" dirty="0" smtClean="0"/>
              <a:t>("</a:t>
            </a:r>
            <a:r>
              <a:rPr lang="en-US" sz="1000" dirty="0" err="1" smtClean="0"/>
              <a:t>getActivityStatus</a:t>
            </a:r>
            <a:r>
              <a:rPr lang="en-US" sz="1000" dirty="0" smtClean="0"/>
              <a:t>", null);</a:t>
            </a:r>
          </a:p>
          <a:p>
            <a:r>
              <a:rPr lang="en-US" sz="1000" dirty="0" smtClean="0"/>
              <a:t>final String </a:t>
            </a:r>
            <a:r>
              <a:rPr lang="en-US" sz="1000" dirty="0" err="1" smtClean="0"/>
              <a:t>activityStatus</a:t>
            </a:r>
            <a:r>
              <a:rPr lang="en-US" sz="1000" dirty="0" smtClean="0"/>
              <a:t> = (String) </a:t>
            </a:r>
            <a:r>
              <a:rPr lang="en-US" sz="1000" dirty="0" err="1" smtClean="0"/>
              <a:t>activityStatusMethod.invoke</a:t>
            </a:r>
            <a:r>
              <a:rPr lang="en-US" sz="1000" dirty="0" smtClean="0"/>
              <a:t>(</a:t>
            </a:r>
            <a:r>
              <a:rPr lang="en-US" sz="1000" dirty="0" err="1" smtClean="0"/>
              <a:t>abstractDomainObject</a:t>
            </a:r>
            <a:r>
              <a:rPr lang="en-US" sz="1000" dirty="0" smtClean="0"/>
              <a:t>, null);</a:t>
            </a:r>
          </a:p>
          <a:p>
            <a:r>
              <a:rPr lang="en-US" sz="1000" dirty="0" smtClean="0"/>
              <a:t>if (!</a:t>
            </a:r>
            <a:r>
              <a:rPr lang="en-US" sz="1000" dirty="0" err="1" smtClean="0"/>
              <a:t>Constants.</a:t>
            </a:r>
            <a:r>
              <a:rPr lang="en-US" sz="1000" i="1" dirty="0" err="1" smtClean="0"/>
              <a:t>DISABLED.equalsIgnoreCase</a:t>
            </a:r>
            <a:r>
              <a:rPr lang="en-US" sz="1000" i="1" dirty="0" smtClean="0"/>
              <a:t>(</a:t>
            </a:r>
            <a:r>
              <a:rPr lang="en-US" sz="1000" i="1" dirty="0" err="1" smtClean="0"/>
              <a:t>activityStatus</a:t>
            </a:r>
            <a:r>
              <a:rPr lang="en-US" sz="1000" i="1" dirty="0" smtClean="0"/>
              <a:t>)) {</a:t>
            </a:r>
          </a:p>
          <a:p>
            <a:pPr lvl="1">
              <a:buNone/>
            </a:pPr>
            <a:r>
              <a:rPr lang="en-US" sz="1000" dirty="0" err="1" smtClean="0"/>
              <a:t>result.add</a:t>
            </a:r>
            <a:r>
              <a:rPr lang="en-US" sz="1000" dirty="0" smtClean="0"/>
              <a:t>(</a:t>
            </a:r>
            <a:r>
              <a:rPr lang="en-US" sz="1000" dirty="0" err="1" smtClean="0"/>
              <a:t>abstractDomainObject</a:t>
            </a:r>
            <a:r>
              <a:rPr lang="en-US" sz="1000" dirty="0" smtClean="0"/>
              <a:t>);</a:t>
            </a:r>
          </a:p>
          <a:p>
            <a:r>
              <a:rPr lang="en-US" sz="1000" dirty="0" smtClean="0"/>
              <a:t>}</a:t>
            </a:r>
          </a:p>
          <a:p>
            <a:r>
              <a:rPr lang="en-US" sz="1000" dirty="0" smtClean="0"/>
              <a:t>} catch (final Exception ex) {</a:t>
            </a:r>
          </a:p>
          <a:p>
            <a:pPr lvl="1">
              <a:buNone/>
            </a:pPr>
            <a:r>
              <a:rPr lang="en-US" sz="1000" i="1" u="sng" dirty="0" err="1" smtClean="0"/>
              <a:t>logger.error</a:t>
            </a:r>
            <a:r>
              <a:rPr lang="en-US" sz="1000" i="1" u="sng" dirty="0" smtClean="0"/>
              <a:t>("In </a:t>
            </a:r>
            <a:r>
              <a:rPr lang="en-US" sz="1000" i="1" u="sng" dirty="0" err="1" smtClean="0"/>
              <a:t>CaCoreAppServicesDelegator</a:t>
            </a:r>
            <a:r>
              <a:rPr lang="en-US" sz="1000" i="1" u="sng" dirty="0" smtClean="0"/>
              <a:t>”</a:t>
            </a:r>
            <a:r>
              <a:rPr lang="en-US" sz="1000" dirty="0" smtClean="0"/>
              <a:t>+ </a:t>
            </a:r>
            <a:r>
              <a:rPr lang="en-US" sz="1000" dirty="0" err="1" smtClean="0"/>
              <a:t>ex.getMessage</a:t>
            </a:r>
            <a:r>
              <a:rPr lang="en-US" sz="1000" dirty="0" smtClean="0"/>
              <a:t>());</a:t>
            </a:r>
          </a:p>
          <a:p>
            <a:pPr lvl="1">
              <a:buNone/>
            </a:pPr>
            <a:r>
              <a:rPr lang="en-US" sz="1000" dirty="0" err="1" smtClean="0"/>
              <a:t>result.add</a:t>
            </a:r>
            <a:r>
              <a:rPr lang="en-US" sz="1000" dirty="0" smtClean="0"/>
              <a:t>(</a:t>
            </a:r>
            <a:r>
              <a:rPr lang="en-US" sz="1000" dirty="0" err="1" smtClean="0"/>
              <a:t>abstractDomainObject</a:t>
            </a:r>
            <a:r>
              <a:rPr lang="en-US" sz="1000" dirty="0" smtClean="0"/>
              <a:t>);</a:t>
            </a:r>
          </a:p>
          <a:p>
            <a:r>
              <a:rPr lang="en-US" sz="1000" dirty="0" smtClean="0"/>
              <a:t>}</a:t>
            </a:r>
          </a:p>
          <a:p>
            <a:r>
              <a:rPr lang="en-US" sz="1000" dirty="0" smtClean="0"/>
              <a:t>} else if (!</a:t>
            </a:r>
            <a:r>
              <a:rPr lang="en-US" sz="1000" dirty="0" err="1" smtClean="0"/>
              <a:t>isUserisAdmin</a:t>
            </a:r>
            <a:r>
              <a:rPr lang="en-US" sz="1000" dirty="0" smtClean="0"/>
              <a:t>) {</a:t>
            </a:r>
          </a:p>
          <a:p>
            <a:r>
              <a:rPr lang="en-US" sz="1000" dirty="0" smtClean="0"/>
              <a:t>throw new Exception("</a:t>
            </a:r>
            <a:r>
              <a:rPr lang="en-US" sz="1000" dirty="0" err="1" smtClean="0"/>
              <a:t>caTissue</a:t>
            </a:r>
            <a:r>
              <a:rPr lang="en-US" sz="1000" dirty="0" smtClean="0"/>
              <a:t> </a:t>
            </a:r>
            <a:r>
              <a:rPr lang="en-US" sz="1000" dirty="0" err="1" smtClean="0"/>
              <a:t>doesnot</a:t>
            </a:r>
            <a:r>
              <a:rPr lang="en-US" sz="1000" dirty="0" smtClean="0"/>
              <a:t> support queries which returns result  list containing instances of classes other than "</a:t>
            </a:r>
          </a:p>
          <a:p>
            <a:r>
              <a:rPr lang="en-US" sz="1000" dirty="0" smtClean="0"/>
              <a:t>+ "</a:t>
            </a:r>
            <a:r>
              <a:rPr lang="en-US" sz="1000" dirty="0" err="1" smtClean="0"/>
              <a:t>caTissue</a:t>
            </a:r>
            <a:r>
              <a:rPr lang="en-US" sz="1000" dirty="0" smtClean="0"/>
              <a:t> domain model");</a:t>
            </a:r>
          </a:p>
          <a:p>
            <a:r>
              <a:rPr lang="en-US" sz="1000" dirty="0" smtClean="0"/>
              <a:t>} else {</a:t>
            </a:r>
          </a:p>
          <a:p>
            <a:r>
              <a:rPr lang="en-US" sz="1000" dirty="0" smtClean="0"/>
              <a:t>// Add object to list as it is </a:t>
            </a:r>
            <a:r>
              <a:rPr lang="en-US" sz="1000" u="sng" dirty="0" smtClean="0"/>
              <a:t>nit </a:t>
            </a:r>
            <a:r>
              <a:rPr lang="en-US" sz="1000" u="sng" dirty="0" err="1" smtClean="0"/>
              <a:t>caTissue</a:t>
            </a:r>
            <a:r>
              <a:rPr lang="en-US" sz="1000" u="sng" dirty="0" smtClean="0"/>
              <a:t> domain </a:t>
            </a:r>
            <a:r>
              <a:rPr lang="en-US" sz="1000" u="sng" dirty="0" err="1" smtClean="0"/>
              <a:t>objectFor</a:t>
            </a:r>
            <a:endParaRPr lang="en-US" sz="1000" u="sng" dirty="0" smtClean="0"/>
          </a:p>
          <a:p>
            <a:r>
              <a:rPr lang="en-US" sz="1000" dirty="0" smtClean="0"/>
              <a:t>// </a:t>
            </a:r>
            <a:r>
              <a:rPr lang="en-US" sz="1000" dirty="0" err="1" smtClean="0"/>
              <a:t>e.g</a:t>
            </a:r>
            <a:r>
              <a:rPr lang="en-US" sz="1000" dirty="0" smtClean="0"/>
              <a:t> </a:t>
            </a:r>
            <a:r>
              <a:rPr lang="en-US" sz="1000" u="sng" dirty="0" smtClean="0"/>
              <a:t>Admin user queries on get id from domain object</a:t>
            </a:r>
          </a:p>
          <a:p>
            <a:r>
              <a:rPr lang="en-US" sz="1000" dirty="0" err="1" smtClean="0"/>
              <a:t>result.add</a:t>
            </a:r>
            <a:r>
              <a:rPr lang="en-US" sz="1000" dirty="0" smtClean="0"/>
              <a:t>(object);</a:t>
            </a:r>
          </a:p>
          <a:p>
            <a:r>
              <a:rPr lang="en-US" sz="1000" dirty="0" smtClean="0"/>
              <a:t>}</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12</a:t>
            </a:fld>
            <a:endParaRPr lang="en-US" dirty="0"/>
          </a:p>
        </p:txBody>
      </p:sp>
      <p:sp>
        <p:nvSpPr>
          <p:cNvPr id="5" name="Rounded Rectangle 4"/>
          <p:cNvSpPr/>
          <p:nvPr/>
        </p:nvSpPr>
        <p:spPr bwMode="auto">
          <a:xfrm>
            <a:off x="0" y="2286000"/>
            <a:ext cx="8763000" cy="1143000"/>
          </a:xfrm>
          <a:prstGeom prst="roundRect">
            <a:avLst/>
          </a:prstGeom>
          <a:solidFill>
            <a:schemeClr val="accent1">
              <a:alpha val="28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6" name="Rectangle 5"/>
          <p:cNvSpPr/>
          <p:nvPr/>
        </p:nvSpPr>
        <p:spPr bwMode="auto">
          <a:xfrm>
            <a:off x="6705600" y="3962400"/>
            <a:ext cx="2209800" cy="1371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Add search</a:t>
            </a:r>
            <a:r>
              <a:rPr kumimoji="0" lang="en-US" sz="1800" b="1" i="0" u="none" strike="noStrike" cap="none" normalizeH="0" dirty="0" smtClean="0">
                <a:ln>
                  <a:noFill/>
                </a:ln>
                <a:solidFill>
                  <a:schemeClr val="tx1"/>
                </a:solidFill>
                <a:effectLst/>
                <a:latin typeface="Arial" charset="0"/>
                <a:ea typeface="ＭＳ Ｐゴシック" charset="0"/>
              </a:rPr>
              <a:t> criteria based on user ro</a:t>
            </a:r>
            <a:r>
              <a:rPr lang="en-US" dirty="0" smtClean="0">
                <a:latin typeface="Arial" charset="0"/>
                <a:ea typeface="ＭＳ Ｐゴシック" charset="0"/>
              </a:rPr>
              <a:t>le to filter objects with inactive status</a:t>
            </a: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7" name="Lightning Bolt 6"/>
          <p:cNvSpPr/>
          <p:nvPr/>
        </p:nvSpPr>
        <p:spPr bwMode="auto">
          <a:xfrm>
            <a:off x="7467600" y="3276600"/>
            <a:ext cx="533400" cy="685800"/>
          </a:xfrm>
          <a:prstGeom prst="lightningBol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 </a:t>
            </a:r>
            <a:r>
              <a:rPr lang="en-US" dirty="0" smtClean="0"/>
              <a:t>Security</a:t>
            </a:r>
            <a:endParaRPr lang="en-US" dirty="0"/>
          </a:p>
        </p:txBody>
      </p:sp>
      <p:sp>
        <p:nvSpPr>
          <p:cNvPr id="3" name="Content Placeholder 2"/>
          <p:cNvSpPr>
            <a:spLocks noGrp="1"/>
          </p:cNvSpPr>
          <p:nvPr>
            <p:ph idx="1"/>
          </p:nvPr>
        </p:nvSpPr>
        <p:spPr/>
        <p:txBody>
          <a:bodyPr/>
          <a:lstStyle/>
          <a:p>
            <a:r>
              <a:rPr lang="en-US" sz="1600" dirty="0" err="1" smtClean="0"/>
              <a:t>caTissue</a:t>
            </a:r>
            <a:r>
              <a:rPr lang="en-US" sz="1600" dirty="0" smtClean="0"/>
              <a:t> v2.0 can be deployed </a:t>
            </a:r>
            <a:r>
              <a:rPr lang="en-US" sz="1600" dirty="0" smtClean="0"/>
              <a:t>in one of two modes – local authentication or caGrid authentication mode. </a:t>
            </a:r>
          </a:p>
          <a:p>
            <a:pPr lvl="1"/>
            <a:r>
              <a:rPr lang="en-US" sz="1600" dirty="0" smtClean="0"/>
              <a:t>A </a:t>
            </a:r>
            <a:r>
              <a:rPr lang="en-US" sz="1600" dirty="0" err="1" smtClean="0"/>
              <a:t>caTissue</a:t>
            </a:r>
            <a:r>
              <a:rPr lang="en-US" sz="1600" dirty="0" smtClean="0"/>
              <a:t> instance can be configured to either use a local CSM or any local Identity Providers (</a:t>
            </a:r>
            <a:r>
              <a:rPr lang="en-US" sz="1600" dirty="0" err="1" smtClean="0"/>
              <a:t>IdPs</a:t>
            </a:r>
            <a:r>
              <a:rPr lang="en-US" sz="1600" dirty="0" smtClean="0"/>
              <a:t>). Thus in Local mode, CSM or one or more institution </a:t>
            </a:r>
            <a:r>
              <a:rPr lang="en-US" sz="1600" dirty="0" err="1" smtClean="0"/>
              <a:t>IdPs</a:t>
            </a:r>
            <a:r>
              <a:rPr lang="en-US" sz="1600" dirty="0" smtClean="0"/>
              <a:t> will be used for authentication and authorization </a:t>
            </a:r>
            <a:r>
              <a:rPr lang="en-US" sz="1600" dirty="0" smtClean="0"/>
              <a:t>is performed </a:t>
            </a:r>
            <a:r>
              <a:rPr lang="en-US" sz="1600" dirty="0" smtClean="0"/>
              <a:t>by </a:t>
            </a:r>
            <a:r>
              <a:rPr lang="en-US" sz="1600" dirty="0" err="1" smtClean="0"/>
              <a:t>caTissue’s</a:t>
            </a:r>
            <a:r>
              <a:rPr lang="en-US" sz="1600" dirty="0" smtClean="0"/>
              <a:t> CSM. </a:t>
            </a:r>
          </a:p>
          <a:p>
            <a:pPr lvl="1"/>
            <a:r>
              <a:rPr lang="en-US" sz="1600" dirty="0" smtClean="0"/>
              <a:t>In caGrid mode, NCI </a:t>
            </a:r>
            <a:r>
              <a:rPr lang="en-US" sz="1600" dirty="0" err="1" smtClean="0"/>
              <a:t>dorian</a:t>
            </a:r>
            <a:r>
              <a:rPr lang="en-US" sz="1600" dirty="0" smtClean="0"/>
              <a:t> or any other configured Dorian/s </a:t>
            </a:r>
            <a:r>
              <a:rPr lang="en-US" sz="1600" dirty="0" smtClean="0"/>
              <a:t>is </a:t>
            </a:r>
            <a:r>
              <a:rPr lang="en-US" sz="1600" dirty="0" smtClean="0"/>
              <a:t>used as the Identity Federation Service (IFS) that </a:t>
            </a:r>
            <a:r>
              <a:rPr lang="en-US" sz="1600" dirty="0" smtClean="0"/>
              <a:t>determines </a:t>
            </a:r>
            <a:r>
              <a:rPr lang="en-US" sz="1600" dirty="0" smtClean="0"/>
              <a:t>the list of valid </a:t>
            </a:r>
            <a:r>
              <a:rPr lang="en-US" sz="1600" dirty="0" err="1" smtClean="0"/>
              <a:t>IdPs</a:t>
            </a:r>
            <a:r>
              <a:rPr lang="en-US" sz="1600" dirty="0" smtClean="0"/>
              <a:t>.</a:t>
            </a:r>
          </a:p>
          <a:p>
            <a:pPr lvl="1"/>
            <a:endParaRPr lang="en-US" sz="1600" dirty="0" smtClean="0"/>
          </a:p>
          <a:p>
            <a:r>
              <a:rPr lang="en-US" sz="1600" dirty="0" smtClean="0"/>
              <a:t>Authentication</a:t>
            </a:r>
          </a:p>
          <a:p>
            <a:pPr lvl="1"/>
            <a:r>
              <a:rPr lang="en-US" sz="1600" dirty="0" smtClean="0"/>
              <a:t>Able </a:t>
            </a:r>
            <a:r>
              <a:rPr lang="en-US" sz="1600" dirty="0" smtClean="0"/>
              <a:t>to sign up in </a:t>
            </a:r>
            <a:r>
              <a:rPr lang="en-US" sz="1600" dirty="0" err="1" smtClean="0"/>
              <a:t>caTissue</a:t>
            </a:r>
            <a:r>
              <a:rPr lang="en-US" sz="1600" dirty="0" smtClean="0"/>
              <a:t> using a particular </a:t>
            </a:r>
            <a:r>
              <a:rPr lang="en-US" sz="1600" dirty="0" err="1" smtClean="0"/>
              <a:t>IdP</a:t>
            </a:r>
            <a:r>
              <a:rPr lang="en-US" sz="1600" dirty="0" smtClean="0"/>
              <a:t> registered to a caGrid Dorian for authentication</a:t>
            </a:r>
          </a:p>
          <a:p>
            <a:pPr lvl="1"/>
            <a:r>
              <a:rPr lang="en-US" sz="1600" dirty="0" smtClean="0"/>
              <a:t>Able </a:t>
            </a:r>
            <a:r>
              <a:rPr lang="en-US" sz="1600" dirty="0" smtClean="0"/>
              <a:t>to migrate an existing user to a caGrid Dorian-approved </a:t>
            </a:r>
            <a:r>
              <a:rPr lang="en-US" sz="1600" dirty="0" err="1" smtClean="0"/>
              <a:t>IdP</a:t>
            </a:r>
            <a:r>
              <a:rPr lang="en-US" sz="1600" dirty="0" smtClean="0"/>
              <a:t> for authentication</a:t>
            </a:r>
          </a:p>
          <a:p>
            <a:pPr lvl="1"/>
            <a:r>
              <a:rPr lang="en-US" sz="1600" dirty="0" smtClean="0"/>
              <a:t>Allow administrators (</a:t>
            </a:r>
            <a:r>
              <a:rPr lang="en-US" sz="1600" dirty="0" err="1" smtClean="0"/>
              <a:t>superadmin</a:t>
            </a:r>
            <a:r>
              <a:rPr lang="en-US" sz="1600" dirty="0" smtClean="0"/>
              <a:t> or site admin) to provision a user by selecting any of the caGrid </a:t>
            </a:r>
            <a:r>
              <a:rPr lang="en-US" sz="1600" dirty="0" err="1" smtClean="0"/>
              <a:t>IdPs</a:t>
            </a:r>
            <a:r>
              <a:rPr lang="en-US" sz="1600" dirty="0" smtClean="0"/>
              <a:t> the user belongs to and to set that </a:t>
            </a:r>
            <a:r>
              <a:rPr lang="en-US" sz="1600" dirty="0" err="1" smtClean="0"/>
              <a:t>IdP</a:t>
            </a:r>
            <a:r>
              <a:rPr lang="en-US" sz="1600" dirty="0" smtClean="0"/>
              <a:t> for authentication for that user</a:t>
            </a:r>
          </a:p>
          <a:p>
            <a:r>
              <a:rPr lang="en-US" sz="1600" dirty="0" smtClean="0"/>
              <a:t>Authorization</a:t>
            </a:r>
          </a:p>
          <a:p>
            <a:pPr lvl="1"/>
            <a:r>
              <a:rPr lang="en-US" sz="1600" dirty="0" smtClean="0"/>
              <a:t>Able </a:t>
            </a:r>
            <a:r>
              <a:rPr lang="en-US" sz="1600" dirty="0" smtClean="0"/>
              <a:t>to propagate collection protocol privileges to caGrid users and groups</a:t>
            </a:r>
          </a:p>
          <a:p>
            <a:endParaRPr lang="en-US" dirty="0" smtClean="0"/>
          </a:p>
        </p:txBody>
      </p:sp>
      <p:sp>
        <p:nvSpPr>
          <p:cNvPr id="4" name="Slide Number Placeholder 3"/>
          <p:cNvSpPr>
            <a:spLocks noGrp="1"/>
          </p:cNvSpPr>
          <p:nvPr>
            <p:ph type="sldNum" sz="quarter" idx="10"/>
          </p:nvPr>
        </p:nvSpPr>
        <p:spPr/>
        <p:txBody>
          <a:bodyPr/>
          <a:lstStyle/>
          <a:p>
            <a:fld id="{FB8D1710-B952-4CDF-915C-8A17AF491341}"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Implementation – CSM Role</a:t>
            </a:r>
            <a:endParaRPr lang="en-US" dirty="0"/>
          </a:p>
        </p:txBody>
      </p:sp>
      <p:sp>
        <p:nvSpPr>
          <p:cNvPr id="3" name="Content Placeholder 2"/>
          <p:cNvSpPr>
            <a:spLocks noGrp="1"/>
          </p:cNvSpPr>
          <p:nvPr>
            <p:ph idx="1"/>
          </p:nvPr>
        </p:nvSpPr>
        <p:spPr/>
        <p:txBody>
          <a:bodyPr/>
          <a:lstStyle/>
          <a:p>
            <a:r>
              <a:rPr lang="en-US" sz="1000" dirty="0" smtClean="0"/>
              <a:t>// Used for Authentication, Authorization through CSM</a:t>
            </a:r>
          </a:p>
          <a:p>
            <a:r>
              <a:rPr lang="en-US" sz="1000" dirty="0" smtClean="0"/>
              <a:t>/** The Constant ADMIN_USER. */</a:t>
            </a:r>
          </a:p>
          <a:p>
            <a:r>
              <a:rPr lang="en-US" sz="1000" dirty="0" smtClean="0"/>
              <a:t>public static final String </a:t>
            </a:r>
            <a:r>
              <a:rPr lang="en-US" sz="1000" i="1" dirty="0" smtClean="0"/>
              <a:t>ADMIN_USER = "1";</a:t>
            </a:r>
          </a:p>
          <a:p>
            <a:r>
              <a:rPr lang="en-US" sz="1000" dirty="0" smtClean="0"/>
              <a:t>/** The Constant NON_ADMIN_USER. */</a:t>
            </a:r>
          </a:p>
          <a:p>
            <a:r>
              <a:rPr lang="en-US" sz="1000" dirty="0" smtClean="0"/>
              <a:t>public static final String </a:t>
            </a:r>
            <a:r>
              <a:rPr lang="en-US" sz="1000" i="1" dirty="0" smtClean="0"/>
              <a:t>NON_ADMIN_USER = "7";</a:t>
            </a:r>
          </a:p>
          <a:p>
            <a:r>
              <a:rPr lang="en-US" sz="1000" dirty="0" smtClean="0"/>
              <a:t>/** The Constant SUPER_ADMIN_USER. */</a:t>
            </a:r>
          </a:p>
          <a:p>
            <a:r>
              <a:rPr lang="en-US" sz="1000" dirty="0" smtClean="0"/>
              <a:t>public static final String </a:t>
            </a:r>
            <a:r>
              <a:rPr lang="en-US" sz="1000" i="1" dirty="0" smtClean="0"/>
              <a:t>SUPER_ADMIN_USER = "13";</a:t>
            </a:r>
          </a:p>
          <a:p>
            <a:endParaRPr lang="en-US" sz="1000" dirty="0" smtClean="0"/>
          </a:p>
          <a:p>
            <a:r>
              <a:rPr lang="en-US" sz="1000" dirty="0" smtClean="0"/>
              <a:t>private </a:t>
            </a:r>
            <a:r>
              <a:rPr lang="en-US" sz="1000" dirty="0" err="1" smtClean="0"/>
              <a:t>boolean</a:t>
            </a:r>
            <a:r>
              <a:rPr lang="en-US" sz="1000" dirty="0" smtClean="0"/>
              <a:t> </a:t>
            </a:r>
            <a:r>
              <a:rPr lang="en-US" sz="1000" dirty="0" err="1" smtClean="0"/>
              <a:t>checkIfUserIsAdmin</a:t>
            </a:r>
            <a:r>
              <a:rPr lang="en-US" sz="1000" dirty="0" smtClean="0"/>
              <a:t>(String </a:t>
            </a:r>
            <a:r>
              <a:rPr lang="en-US" sz="1000" dirty="0" err="1" smtClean="0"/>
              <a:t>userName</a:t>
            </a:r>
            <a:r>
              <a:rPr lang="en-US" sz="1000" dirty="0" smtClean="0"/>
              <a:t>) throws Exception {</a:t>
            </a:r>
          </a:p>
          <a:p>
            <a:r>
              <a:rPr lang="en-US" sz="1000" dirty="0" err="1" smtClean="0"/>
              <a:t>boolean</a:t>
            </a:r>
            <a:r>
              <a:rPr lang="en-US" sz="1000" dirty="0" smtClean="0"/>
              <a:t> </a:t>
            </a:r>
            <a:r>
              <a:rPr lang="en-US" sz="1000" dirty="0" err="1" smtClean="0"/>
              <a:t>isUserisAdmin</a:t>
            </a:r>
            <a:r>
              <a:rPr lang="en-US" sz="1000" dirty="0" smtClean="0"/>
              <a:t> = false;</a:t>
            </a:r>
          </a:p>
          <a:p>
            <a:r>
              <a:rPr lang="en-US" sz="1000" i="1" u="sng" dirty="0" err="1" smtClean="0"/>
              <a:t>logger.debug</a:t>
            </a:r>
            <a:r>
              <a:rPr lang="en-US" sz="1000" i="1" u="sng" dirty="0" smtClean="0"/>
              <a:t>("User Name : " + </a:t>
            </a:r>
            <a:r>
              <a:rPr lang="en-US" sz="1000" i="1" u="sng" dirty="0" err="1" smtClean="0"/>
              <a:t>userName</a:t>
            </a:r>
            <a:r>
              <a:rPr lang="en-US" sz="1000" i="1" u="sng" dirty="0" smtClean="0"/>
              <a:t>);</a:t>
            </a:r>
          </a:p>
          <a:p>
            <a:r>
              <a:rPr lang="en-US" sz="1000" dirty="0" smtClean="0"/>
              <a:t>final </a:t>
            </a:r>
            <a:r>
              <a:rPr lang="en-US" sz="1000" u="sng" dirty="0" smtClean="0"/>
              <a:t>User </a:t>
            </a:r>
            <a:r>
              <a:rPr lang="en-US" sz="1000" u="sng" dirty="0" err="1" smtClean="0"/>
              <a:t>validUser</a:t>
            </a:r>
            <a:r>
              <a:rPr lang="en-US" sz="1000" u="sng" dirty="0" smtClean="0"/>
              <a:t> = </a:t>
            </a:r>
            <a:r>
              <a:rPr lang="en-US" sz="1000" u="sng" dirty="0" err="1" smtClean="0"/>
              <a:t>AppUtility.</a:t>
            </a:r>
            <a:r>
              <a:rPr lang="en-US" sz="1000" i="1" u="sng" dirty="0" err="1" smtClean="0"/>
              <a:t>getUser</a:t>
            </a:r>
            <a:r>
              <a:rPr lang="en-US" sz="1000" i="1" u="sng" dirty="0" smtClean="0"/>
              <a:t>(</a:t>
            </a:r>
            <a:r>
              <a:rPr lang="en-US" sz="1000" i="1" u="sng" dirty="0" err="1" smtClean="0"/>
              <a:t>userName</a:t>
            </a:r>
            <a:r>
              <a:rPr lang="en-US" sz="1000" i="1" u="sng" dirty="0" smtClean="0"/>
              <a:t>);</a:t>
            </a:r>
          </a:p>
          <a:p>
            <a:r>
              <a:rPr lang="en-US" sz="1000" dirty="0" smtClean="0"/>
              <a:t>final </a:t>
            </a:r>
            <a:r>
              <a:rPr lang="en-US" sz="1000" u="sng" dirty="0" err="1" smtClean="0"/>
              <a:t>ISecurityManager</a:t>
            </a:r>
            <a:r>
              <a:rPr lang="en-US" sz="1000" u="sng" dirty="0" smtClean="0"/>
              <a:t> </a:t>
            </a:r>
            <a:r>
              <a:rPr lang="en-US" sz="1000" u="sng" dirty="0" err="1" smtClean="0"/>
              <a:t>securityManager</a:t>
            </a:r>
            <a:r>
              <a:rPr lang="en-US" sz="1000" u="sng" dirty="0" smtClean="0"/>
              <a:t> = </a:t>
            </a:r>
            <a:r>
              <a:rPr lang="en-US" sz="1000" u="sng" dirty="0" err="1" smtClean="0"/>
              <a:t>SecurityManagerFactory</a:t>
            </a:r>
            <a:endParaRPr lang="en-US" sz="1000" u="sng" dirty="0" smtClean="0"/>
          </a:p>
          <a:p>
            <a:r>
              <a:rPr lang="en-US" sz="1000" dirty="0" smtClean="0"/>
              <a:t>.</a:t>
            </a:r>
            <a:r>
              <a:rPr lang="en-US" sz="1000" dirty="0" err="1" smtClean="0"/>
              <a:t>getSecurityManager</a:t>
            </a:r>
            <a:r>
              <a:rPr lang="en-US" sz="1000" dirty="0" smtClean="0"/>
              <a:t>();</a:t>
            </a:r>
          </a:p>
          <a:p>
            <a:r>
              <a:rPr lang="en-US" sz="1000" dirty="0" smtClean="0"/>
              <a:t>try {</a:t>
            </a:r>
          </a:p>
          <a:p>
            <a:r>
              <a:rPr lang="en-US" sz="1000" dirty="0" err="1" smtClean="0"/>
              <a:t>securityManager.getUserRole</a:t>
            </a:r>
            <a:r>
              <a:rPr lang="en-US" sz="1000" dirty="0" smtClean="0"/>
              <a:t>(</a:t>
            </a:r>
            <a:r>
              <a:rPr lang="en-US" sz="1000" dirty="0" err="1" smtClean="0"/>
              <a:t>validUser.getCsmUserId</a:t>
            </a:r>
            <a:r>
              <a:rPr lang="en-US" sz="1000" dirty="0" smtClean="0"/>
              <a:t>());</a:t>
            </a:r>
          </a:p>
          <a:p>
            <a:r>
              <a:rPr lang="en-US" sz="1000" dirty="0" smtClean="0"/>
              <a:t>if (</a:t>
            </a:r>
            <a:r>
              <a:rPr lang="en-US" sz="1000" dirty="0" err="1" smtClean="0"/>
              <a:t>Constants.</a:t>
            </a:r>
            <a:r>
              <a:rPr lang="en-US" sz="1000" i="1" dirty="0" err="1" smtClean="0"/>
              <a:t>ADMIN_USER.equalsIgnoreCase</a:t>
            </a:r>
            <a:r>
              <a:rPr lang="en-US" sz="1000" i="1" dirty="0" smtClean="0"/>
              <a:t>(</a:t>
            </a:r>
            <a:r>
              <a:rPr lang="en-US" sz="1000" i="1" dirty="0" err="1" smtClean="0"/>
              <a:t>UserUtility</a:t>
            </a:r>
            <a:endParaRPr lang="en-US" sz="1000" i="1" dirty="0" smtClean="0"/>
          </a:p>
          <a:p>
            <a:r>
              <a:rPr lang="en-US" sz="1000" dirty="0" smtClean="0"/>
              <a:t>.</a:t>
            </a:r>
            <a:r>
              <a:rPr lang="en-US" sz="1000" i="1" dirty="0" err="1" smtClean="0"/>
              <a:t>getRoleId</a:t>
            </a:r>
            <a:r>
              <a:rPr lang="en-US" sz="1000" i="1" dirty="0" smtClean="0"/>
              <a:t>(</a:t>
            </a:r>
            <a:r>
              <a:rPr lang="en-US" sz="1000" i="1" dirty="0" err="1" smtClean="0"/>
              <a:t>validUser</a:t>
            </a:r>
            <a:r>
              <a:rPr lang="en-US" sz="1000" i="1" dirty="0" smtClean="0"/>
              <a:t>))) {</a:t>
            </a:r>
          </a:p>
          <a:p>
            <a:r>
              <a:rPr lang="en-US" sz="1000" dirty="0" err="1" smtClean="0"/>
              <a:t>isUserisAdmin</a:t>
            </a:r>
            <a:r>
              <a:rPr lang="en-US" sz="1000" dirty="0" smtClean="0"/>
              <a:t> = true;</a:t>
            </a:r>
          </a:p>
          <a:p>
            <a:r>
              <a:rPr lang="en-US" sz="1000" dirty="0" smtClean="0"/>
              <a:t>}</a:t>
            </a:r>
          </a:p>
          <a:p>
            <a:r>
              <a:rPr lang="en-US" sz="1000" dirty="0" smtClean="0"/>
              <a:t>} catch (final </a:t>
            </a:r>
            <a:r>
              <a:rPr lang="en-US" sz="1000" u="sng" dirty="0" err="1" smtClean="0"/>
              <a:t>SMException</a:t>
            </a:r>
            <a:r>
              <a:rPr lang="en-US" sz="1000" u="sng" dirty="0" smtClean="0"/>
              <a:t> ex) {</a:t>
            </a:r>
          </a:p>
          <a:p>
            <a:r>
              <a:rPr lang="en-US" sz="1000" i="1" u="sng" dirty="0" err="1" smtClean="0"/>
              <a:t>logger.error</a:t>
            </a:r>
            <a:r>
              <a:rPr lang="en-US" sz="1000" i="1" u="sng" dirty="0" smtClean="0"/>
              <a:t>("Review Role not found!" + </a:t>
            </a:r>
            <a:r>
              <a:rPr lang="en-US" sz="1000" i="1" u="sng" dirty="0" err="1" smtClean="0"/>
              <a:t>ex.getMessage</a:t>
            </a:r>
            <a:r>
              <a:rPr lang="en-US" sz="1000" i="1" u="sng" dirty="0" smtClean="0"/>
              <a:t>(), ex);</a:t>
            </a:r>
          </a:p>
          <a:p>
            <a:r>
              <a:rPr lang="en-US" sz="1000" dirty="0" err="1" smtClean="0"/>
              <a:t>ex.printStackTrace</a:t>
            </a:r>
            <a:r>
              <a:rPr lang="en-US" sz="1000" dirty="0" smtClean="0"/>
              <a:t>();</a:t>
            </a:r>
          </a:p>
          <a:p>
            <a:r>
              <a:rPr lang="en-US" sz="1000" dirty="0" smtClean="0"/>
              <a:t>}</a:t>
            </a:r>
          </a:p>
          <a:p>
            <a:r>
              <a:rPr lang="en-US" sz="1000" dirty="0" smtClean="0"/>
              <a:t>return </a:t>
            </a:r>
            <a:r>
              <a:rPr lang="en-US" sz="1000" dirty="0" err="1" smtClean="0"/>
              <a:t>isUserisAdmin</a:t>
            </a:r>
            <a:r>
              <a:rPr lang="en-US" sz="1000" dirty="0" smtClean="0"/>
              <a:t>;</a:t>
            </a:r>
          </a:p>
          <a:p>
            <a:r>
              <a:rPr lang="en-US" sz="1000" dirty="0" smtClean="0"/>
              <a:t>}</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14</a:t>
            </a:fld>
            <a:endParaRPr lang="en-US" dirty="0"/>
          </a:p>
        </p:txBody>
      </p:sp>
      <p:sp>
        <p:nvSpPr>
          <p:cNvPr id="6" name="Rectangle 5"/>
          <p:cNvSpPr/>
          <p:nvPr/>
        </p:nvSpPr>
        <p:spPr bwMode="auto">
          <a:xfrm>
            <a:off x="5715000" y="3200400"/>
            <a:ext cx="3276600" cy="1066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Hard</a:t>
            </a:r>
            <a:r>
              <a:rPr kumimoji="0" lang="en-US" sz="1800" b="1" i="0" u="none" strike="noStrike" cap="none" normalizeH="0" dirty="0" smtClean="0">
                <a:ln>
                  <a:noFill/>
                </a:ln>
                <a:solidFill>
                  <a:schemeClr val="tx1"/>
                </a:solidFill>
                <a:effectLst/>
                <a:latin typeface="Arial" charset="0"/>
                <a:ea typeface="ＭＳ Ｐゴシック" charset="0"/>
              </a:rPr>
              <a:t> coded role identifiers. CSM API can be used to check role.</a:t>
            </a:r>
            <a:endParaRPr kumimoji="0" lang="en-US" sz="1800" b="1" i="0" u="none" strike="noStrike" cap="none" normalizeH="0" baseline="0" dirty="0">
              <a:ln>
                <a:noFill/>
              </a:ln>
              <a:solidFill>
                <a:schemeClr val="tx1"/>
              </a:solidFill>
              <a:effectLst/>
              <a:latin typeface="Arial" charset="0"/>
              <a:ea typeface="ＭＳ Ｐゴシック"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Implementation - </a:t>
            </a:r>
            <a:r>
              <a:rPr lang="en-US" dirty="0" err="1" smtClean="0"/>
              <a:t>CaCoreAppServicesDelegator</a:t>
            </a:r>
            <a:endParaRPr lang="en-US" dirty="0"/>
          </a:p>
        </p:txBody>
      </p:sp>
      <p:sp>
        <p:nvSpPr>
          <p:cNvPr id="3" name="Content Placeholder 2"/>
          <p:cNvSpPr>
            <a:spLocks noGrp="1"/>
          </p:cNvSpPr>
          <p:nvPr>
            <p:ph idx="1"/>
          </p:nvPr>
        </p:nvSpPr>
        <p:spPr/>
        <p:txBody>
          <a:bodyPr/>
          <a:lstStyle/>
          <a:p>
            <a:r>
              <a:rPr lang="en-US" dirty="0" smtClean="0"/>
              <a:t>private List&lt;Object&gt; </a:t>
            </a:r>
            <a:r>
              <a:rPr lang="en-US" dirty="0" err="1" smtClean="0"/>
              <a:t>filterObjects</a:t>
            </a:r>
            <a:r>
              <a:rPr lang="en-US" dirty="0" smtClean="0"/>
              <a:t>(String </a:t>
            </a:r>
            <a:r>
              <a:rPr lang="en-US" dirty="0" err="1" smtClean="0"/>
              <a:t>userName</a:t>
            </a:r>
            <a:r>
              <a:rPr lang="en-US" dirty="0" smtClean="0"/>
              <a:t>, List&lt;Object&gt; </a:t>
            </a:r>
            <a:r>
              <a:rPr lang="en-US" dirty="0" err="1" smtClean="0"/>
              <a:t>objectList</a:t>
            </a:r>
            <a:r>
              <a:rPr lang="en-US" dirty="0" smtClean="0"/>
              <a:t>)</a:t>
            </a:r>
          </a:p>
          <a:p>
            <a:r>
              <a:rPr lang="en-US" dirty="0" smtClean="0"/>
              <a:t>throws Exception {</a:t>
            </a:r>
          </a:p>
          <a:p>
            <a:r>
              <a:rPr lang="en-US" dirty="0" smtClean="0"/>
              <a:t>// indicates whether user has READ_DENIED privilege on the object.</a:t>
            </a:r>
          </a:p>
          <a:p>
            <a:r>
              <a:rPr lang="en-US" dirty="0" err="1" smtClean="0"/>
              <a:t>boolean</a:t>
            </a:r>
            <a:r>
              <a:rPr lang="en-US" dirty="0" smtClean="0"/>
              <a:t> </a:t>
            </a:r>
            <a:r>
              <a:rPr lang="en-US" dirty="0" err="1" smtClean="0"/>
              <a:t>isReadDenied</a:t>
            </a:r>
            <a:r>
              <a:rPr lang="en-US" dirty="0" smtClean="0"/>
              <a:t> = false;</a:t>
            </a:r>
          </a:p>
          <a:p>
            <a:endParaRPr lang="en-US" dirty="0" smtClean="0"/>
          </a:p>
          <a:p>
            <a:r>
              <a:rPr lang="en-US" dirty="0" smtClean="0"/>
              <a:t>// indicates whether user has privilege on identified data.</a:t>
            </a:r>
          </a:p>
          <a:p>
            <a:r>
              <a:rPr lang="en-US" dirty="0" err="1" smtClean="0"/>
              <a:t>boolean</a:t>
            </a:r>
            <a:r>
              <a:rPr lang="en-US" dirty="0" smtClean="0"/>
              <a:t> </a:t>
            </a:r>
            <a:r>
              <a:rPr lang="en-US" dirty="0" err="1" smtClean="0"/>
              <a:t>hasPHIAccess</a:t>
            </a:r>
            <a:r>
              <a:rPr lang="en-US" dirty="0" smtClean="0"/>
              <a:t> = false;</a:t>
            </a:r>
          </a:p>
          <a:p>
            <a:endParaRPr lang="en-US" dirty="0" smtClean="0"/>
          </a:p>
          <a:p>
            <a:r>
              <a:rPr lang="en-US" dirty="0" smtClean="0"/>
              <a:t>.</a:t>
            </a:r>
          </a:p>
          <a:p>
            <a:r>
              <a:rPr lang="en-US" dirty="0" smtClean="0"/>
              <a:t>.</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15</a:t>
            </a:fld>
            <a:endParaRPr lang="en-US" dirty="0"/>
          </a:p>
        </p:txBody>
      </p:sp>
      <p:sp>
        <p:nvSpPr>
          <p:cNvPr id="5" name="Rectangle 4"/>
          <p:cNvSpPr/>
          <p:nvPr/>
        </p:nvSpPr>
        <p:spPr bwMode="auto">
          <a:xfrm>
            <a:off x="4495800" y="4419600"/>
            <a:ext cx="3733800"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Instance and attribute level</a:t>
            </a:r>
            <a:r>
              <a:rPr kumimoji="0" lang="en-US" sz="1800" b="1" i="0" u="none" strike="noStrike" cap="none" normalizeH="0" dirty="0" smtClean="0">
                <a:ln>
                  <a:noFill/>
                </a:ln>
                <a:solidFill>
                  <a:schemeClr val="tx1"/>
                </a:solidFill>
                <a:effectLst/>
                <a:latin typeface="Arial" charset="0"/>
                <a:ea typeface="ＭＳ Ｐゴシック" charset="0"/>
              </a:rPr>
              <a:t> security can be used for better performance.</a:t>
            </a:r>
            <a:endParaRPr kumimoji="0" lang="en-US" sz="1800" b="1" i="0" u="none" strike="noStrike" cap="none" normalizeH="0" baseline="0" dirty="0">
              <a:ln>
                <a:noFill/>
              </a:ln>
              <a:solidFill>
                <a:schemeClr val="tx1"/>
              </a:solidFill>
              <a:effectLst/>
              <a:latin typeface="Arial" charset="0"/>
              <a:ea typeface="ＭＳ Ｐゴシック"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Query </a:t>
            </a:r>
            <a:r>
              <a:rPr lang="en-US" dirty="0" smtClean="0"/>
              <a:t>security </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16</a:t>
            </a:fld>
            <a:endParaRPr lang="en-US" dirty="0"/>
          </a:p>
        </p:txBody>
      </p:sp>
      <p:pic>
        <p:nvPicPr>
          <p:cNvPr id="1027" name="Picture 3"/>
          <p:cNvPicPr>
            <a:picLocks noChangeAspect="1" noChangeArrowheads="1"/>
          </p:cNvPicPr>
          <p:nvPr/>
        </p:nvPicPr>
        <p:blipFill>
          <a:blip r:embed="rId2"/>
          <a:srcRect/>
          <a:stretch>
            <a:fillRect/>
          </a:stretch>
        </p:blipFill>
        <p:spPr bwMode="auto">
          <a:xfrm>
            <a:off x="762000" y="1219200"/>
            <a:ext cx="7153275" cy="5867400"/>
          </a:xfrm>
          <a:prstGeom prst="rect">
            <a:avLst/>
          </a:prstGeom>
          <a:noFill/>
          <a:ln w="9525">
            <a:noFill/>
            <a:miter lim="800000"/>
            <a:headEnd/>
            <a:tailEnd/>
          </a:ln>
          <a:effectLst/>
        </p:spPr>
      </p:pic>
      <p:sp>
        <p:nvSpPr>
          <p:cNvPr id="8" name="Rectangle 7"/>
          <p:cNvSpPr/>
          <p:nvPr/>
        </p:nvSpPr>
        <p:spPr bwMode="auto">
          <a:xfrm>
            <a:off x="5943600" y="3124200"/>
            <a:ext cx="3200400" cy="990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ＭＳ Ｐゴシック" charset="0"/>
              </a:rPr>
              <a:t>Instance and attribute level</a:t>
            </a:r>
            <a:r>
              <a:rPr kumimoji="0" lang="en-US" sz="1800" b="1" i="0" u="none" strike="noStrike" cap="none" normalizeH="0" dirty="0" smtClean="0">
                <a:ln>
                  <a:noFill/>
                </a:ln>
                <a:solidFill>
                  <a:schemeClr val="tx1"/>
                </a:solidFill>
                <a:effectLst/>
                <a:latin typeface="Arial" charset="0"/>
                <a:ea typeface="ＭＳ Ｐゴシック" charset="0"/>
              </a:rPr>
              <a:t> security can be used.</a:t>
            </a:r>
            <a:endParaRPr kumimoji="0" lang="en-US" sz="1800" b="1" i="0" u="none" strike="noStrike" cap="none" normalizeH="0" baseline="0" dirty="0">
              <a:ln>
                <a:noFill/>
              </a:ln>
              <a:solidFill>
                <a:schemeClr val="tx1"/>
              </a:solidFill>
              <a:effectLst/>
              <a:latin typeface="Arial" charset="0"/>
              <a:ea typeface="ＭＳ Ｐゴシック"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Authorization </a:t>
            </a:r>
            <a:r>
              <a:rPr lang="en-US" dirty="0" smtClean="0"/>
              <a:t>– Groups, Roles</a:t>
            </a:r>
            <a:endParaRPr lang="en-US" dirty="0"/>
          </a:p>
        </p:txBody>
      </p:sp>
      <p:sp>
        <p:nvSpPr>
          <p:cNvPr id="3" name="Content Placeholder 2"/>
          <p:cNvSpPr>
            <a:spLocks noGrp="1"/>
          </p:cNvSpPr>
          <p:nvPr>
            <p:ph idx="1"/>
          </p:nvPr>
        </p:nvSpPr>
        <p:spPr/>
        <p:txBody>
          <a:bodyPr/>
          <a:lstStyle/>
          <a:p>
            <a:r>
              <a:rPr lang="en-US" dirty="0" smtClean="0"/>
              <a:t>At the time of application deployment, the system provides default roles and privileges. These privileges can be edited using the application by a user having appropriate privileges</a:t>
            </a:r>
          </a:p>
          <a:p>
            <a:endParaRPr lang="en-US" dirty="0" smtClean="0"/>
          </a:p>
          <a:p>
            <a:r>
              <a:rPr lang="en-US" dirty="0" smtClean="0"/>
              <a:t>Once a user is created via </a:t>
            </a:r>
            <a:r>
              <a:rPr lang="en-US" dirty="0" err="1" smtClean="0"/>
              <a:t>caTissue</a:t>
            </a:r>
            <a:r>
              <a:rPr lang="en-US" dirty="0" smtClean="0"/>
              <a:t> Suite, a User object is created and inserted into the </a:t>
            </a:r>
            <a:r>
              <a:rPr lang="en-US" dirty="0" err="1" smtClean="0"/>
              <a:t>csm_user</a:t>
            </a:r>
            <a:r>
              <a:rPr lang="en-US" dirty="0" smtClean="0"/>
              <a:t> table. The user is then assigned to the appropriate user group by the application. The user is associated with the Administrator, Supervisor, Technician, or Public(Scientist) group based on the role that user is assigned. </a:t>
            </a:r>
            <a:endParaRPr lang="en-US" dirty="0" smtClean="0"/>
          </a:p>
          <a:p>
            <a:endParaRPr lang="en-US" dirty="0" smtClean="0"/>
          </a:p>
          <a:p>
            <a:r>
              <a:rPr lang="en-US" dirty="0" smtClean="0"/>
              <a:t>Runtime provisioning using CSM </a:t>
            </a:r>
            <a:r>
              <a:rPr lang="en-US" dirty="0" smtClean="0"/>
              <a:t>APIs</a:t>
            </a:r>
          </a:p>
          <a:p>
            <a:endParaRPr lang="en-US" dirty="0" smtClean="0"/>
          </a:p>
          <a:p>
            <a:r>
              <a:rPr lang="en-US" dirty="0" smtClean="0"/>
              <a:t>Ships with Default Privileges and </a:t>
            </a:r>
            <a:r>
              <a:rPr lang="en-US" dirty="0" smtClean="0"/>
              <a:t>Roles</a:t>
            </a:r>
          </a:p>
          <a:p>
            <a:endParaRPr lang="en-US" dirty="0" smtClean="0"/>
          </a:p>
          <a:p>
            <a:r>
              <a:rPr lang="en-US" dirty="0" smtClean="0"/>
              <a:t>Each role in </a:t>
            </a:r>
            <a:r>
              <a:rPr lang="en-US" dirty="0" err="1" smtClean="0"/>
              <a:t>caTissue</a:t>
            </a:r>
            <a:r>
              <a:rPr lang="en-US" dirty="0" smtClean="0"/>
              <a:t> is a User Group in CSM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 UPT</a:t>
            </a:r>
            <a:endParaRPr lang="en-US" dirty="0"/>
          </a:p>
        </p:txBody>
      </p:sp>
      <p:sp>
        <p:nvSpPr>
          <p:cNvPr id="3" name="Content Placeholder 2"/>
          <p:cNvSpPr>
            <a:spLocks noGrp="1"/>
          </p:cNvSpPr>
          <p:nvPr>
            <p:ph idx="1"/>
          </p:nvPr>
        </p:nvSpPr>
        <p:spPr/>
        <p:txBody>
          <a:bodyPr/>
          <a:lstStyle/>
          <a:p>
            <a:r>
              <a:rPr lang="en-US" dirty="0" smtClean="0"/>
              <a:t>UPT is a user provisioning tool for Administrators</a:t>
            </a:r>
          </a:p>
          <a:p>
            <a:r>
              <a:rPr lang="en-US" dirty="0" smtClean="0"/>
              <a:t>UPT tight UI implementation can’t be included or extended into </a:t>
            </a:r>
            <a:r>
              <a:rPr lang="en-US" dirty="0" err="1" smtClean="0"/>
              <a:t>caTissue</a:t>
            </a:r>
            <a:r>
              <a:rPr lang="en-US" dirty="0" smtClean="0"/>
              <a:t> application</a:t>
            </a:r>
          </a:p>
          <a:p>
            <a:r>
              <a:rPr lang="en-US" dirty="0" err="1" smtClean="0"/>
              <a:t>caTissue</a:t>
            </a:r>
            <a:r>
              <a:rPr lang="en-US" dirty="0" smtClean="0"/>
              <a:t> implemented user provisioning as part of its application</a:t>
            </a:r>
          </a:p>
          <a:p>
            <a:pPr lvl="1"/>
            <a:r>
              <a:rPr lang="en-US" dirty="0" smtClean="0"/>
              <a:t>User creation (through UI)</a:t>
            </a:r>
          </a:p>
          <a:p>
            <a:pPr lvl="1"/>
            <a:r>
              <a:rPr lang="en-US" dirty="0" smtClean="0"/>
              <a:t>Security provisioning (Runtime assignment)</a:t>
            </a:r>
          </a:p>
          <a:p>
            <a:r>
              <a:rPr lang="en-US" dirty="0" smtClean="0"/>
              <a:t>Use of UPT is not recommended by </a:t>
            </a:r>
            <a:r>
              <a:rPr lang="en-US" dirty="0" err="1" smtClean="0"/>
              <a:t>caTissue</a:t>
            </a:r>
            <a:r>
              <a:rPr lang="en-US" dirty="0" smtClean="0"/>
              <a:t> </a:t>
            </a:r>
          </a:p>
          <a:p>
            <a:pPr lvl="1">
              <a:buNone/>
            </a:pPr>
            <a:r>
              <a:rPr lang="en-US" dirty="0" smtClean="0"/>
              <a:t>	Predefined roles, groups, protection elements</a:t>
            </a:r>
          </a:p>
          <a:p>
            <a:pPr lvl="1">
              <a:buNone/>
            </a:pPr>
            <a:r>
              <a:rPr lang="en-US" dirty="0" smtClean="0"/>
              <a:t>	Application logic has hardcoded way of checking provisioned security</a:t>
            </a:r>
          </a:p>
          <a:p>
            <a:r>
              <a:rPr lang="en-US" dirty="0" smtClean="0"/>
              <a:t>UPT doesn’t support enabling, disabling or making read only of security provisioning features</a:t>
            </a:r>
          </a:p>
        </p:txBody>
      </p:sp>
      <p:sp>
        <p:nvSpPr>
          <p:cNvPr id="4" name="Slide Number Placeholder 3"/>
          <p:cNvSpPr>
            <a:spLocks noGrp="1"/>
          </p:cNvSpPr>
          <p:nvPr>
            <p:ph type="sldNum" sz="quarter" idx="10"/>
          </p:nvPr>
        </p:nvSpPr>
        <p:spPr/>
        <p:txBody>
          <a:bodyPr/>
          <a:lstStyle/>
          <a:p>
            <a:fld id="{FB8D1710-B952-4CDF-915C-8A17AF491341}"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Implementation - </a:t>
            </a:r>
            <a:r>
              <a:rPr lang="en-US" u="sng" dirty="0" err="1" smtClean="0"/>
              <a:t>CatissueDefaultBizLogic</a:t>
            </a:r>
            <a:endParaRPr lang="en-US" dirty="0"/>
          </a:p>
        </p:txBody>
      </p:sp>
      <p:sp>
        <p:nvSpPr>
          <p:cNvPr id="3" name="Content Placeholder 2"/>
          <p:cNvSpPr>
            <a:spLocks noGrp="1"/>
          </p:cNvSpPr>
          <p:nvPr>
            <p:ph idx="1"/>
          </p:nvPr>
        </p:nvSpPr>
        <p:spPr/>
        <p:txBody>
          <a:bodyPr/>
          <a:lstStyle/>
          <a:p>
            <a:r>
              <a:rPr lang="en-US" dirty="0" smtClean="0"/>
              <a:t>Inconsistent use of CSM APIs to check permissions</a:t>
            </a:r>
          </a:p>
          <a:p>
            <a:r>
              <a:rPr lang="en-US" dirty="0" smtClean="0"/>
              <a:t>Hand coded protection element, privilege, role, group names</a:t>
            </a:r>
          </a:p>
          <a:p>
            <a:pPr lvl="1"/>
            <a:r>
              <a:rPr lang="en-US" dirty="0" smtClean="0"/>
              <a:t>public </a:t>
            </a:r>
            <a:r>
              <a:rPr lang="en-US" dirty="0" err="1" smtClean="0"/>
              <a:t>boolean</a:t>
            </a:r>
            <a:r>
              <a:rPr lang="en-US" dirty="0" smtClean="0"/>
              <a:t> </a:t>
            </a:r>
            <a:r>
              <a:rPr lang="en-US" dirty="0" err="1" smtClean="0"/>
              <a:t>isAuthorized</a:t>
            </a:r>
            <a:r>
              <a:rPr lang="en-US" dirty="0" smtClean="0"/>
              <a:t>(</a:t>
            </a:r>
            <a:r>
              <a:rPr lang="en-US" u="sng" dirty="0" smtClean="0"/>
              <a:t>DAO </a:t>
            </a:r>
            <a:r>
              <a:rPr lang="en-US" u="sng" dirty="0" err="1" smtClean="0"/>
              <a:t>dao</a:t>
            </a:r>
            <a:r>
              <a:rPr lang="en-US" u="sng" dirty="0" smtClean="0"/>
              <a:t>, Object </a:t>
            </a:r>
            <a:r>
              <a:rPr lang="en-US" u="sng" dirty="0" err="1" smtClean="0"/>
              <a:t>domainObject</a:t>
            </a:r>
            <a:r>
              <a:rPr lang="en-US" u="sng" dirty="0" smtClean="0"/>
              <a:t>, </a:t>
            </a:r>
            <a:r>
              <a:rPr lang="en-US" u="sng" dirty="0" err="1" smtClean="0"/>
              <a:t>SessionDataBean</a:t>
            </a:r>
            <a:r>
              <a:rPr lang="en-US" u="sng" dirty="0" smtClean="0"/>
              <a:t> </a:t>
            </a:r>
            <a:r>
              <a:rPr lang="en-US" u="sng" dirty="0" err="1" smtClean="0"/>
              <a:t>sessionDataBean,Object</a:t>
            </a:r>
            <a:r>
              <a:rPr lang="en-US" u="sng" dirty="0" smtClean="0"/>
              <a:t> </a:t>
            </a:r>
            <a:r>
              <a:rPr lang="en-US" u="sng" dirty="0" err="1" smtClean="0"/>
              <a:t>uiObject</a:t>
            </a:r>
            <a:r>
              <a:rPr lang="en-US" u="sng" dirty="0" smtClean="0"/>
              <a:t>)</a:t>
            </a:r>
          </a:p>
          <a:p>
            <a:pPr lvl="1">
              <a:buNone/>
            </a:pPr>
            <a:r>
              <a:rPr lang="en-US" dirty="0" smtClean="0"/>
              <a:t>	throws </a:t>
            </a:r>
            <a:r>
              <a:rPr lang="en-US" u="sng" dirty="0" err="1" smtClean="0"/>
              <a:t>BizLogicException</a:t>
            </a:r>
            <a:endParaRPr lang="en-US" u="sng" dirty="0" smtClean="0"/>
          </a:p>
          <a:p>
            <a:pPr lvl="1">
              <a:buNone/>
            </a:pPr>
            <a:r>
              <a:rPr lang="en-US" dirty="0" smtClean="0"/>
              <a:t>	{</a:t>
            </a:r>
          </a:p>
          <a:p>
            <a:pPr>
              <a:buNone/>
            </a:pPr>
            <a:r>
              <a:rPr lang="en-US" dirty="0" smtClean="0"/>
              <a:t>		</a:t>
            </a:r>
            <a:r>
              <a:rPr lang="en-US" b="0" dirty="0" err="1" smtClean="0"/>
              <a:t>boolean</a:t>
            </a:r>
            <a:r>
              <a:rPr lang="en-US" b="0" dirty="0" smtClean="0"/>
              <a:t> </a:t>
            </a:r>
            <a:r>
              <a:rPr lang="en-US" b="0" dirty="0" err="1" smtClean="0"/>
              <a:t>isAuthorized</a:t>
            </a:r>
            <a:r>
              <a:rPr lang="en-US" b="0" dirty="0" smtClean="0"/>
              <a:t> = false;</a:t>
            </a:r>
          </a:p>
          <a:p>
            <a:pPr>
              <a:buNone/>
            </a:pPr>
            <a:endParaRPr lang="en-US" b="0" dirty="0" smtClean="0"/>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2800" dirty="0" smtClean="0">
                <a:ea typeface="SimSun" pitchFamily="2" charset="-122"/>
              </a:rPr>
              <a:t>Outline</a:t>
            </a:r>
          </a:p>
        </p:txBody>
      </p:sp>
      <p:sp>
        <p:nvSpPr>
          <p:cNvPr id="4099" name="Rectangle 3"/>
          <p:cNvSpPr>
            <a:spLocks noChangeArrowheads="1"/>
          </p:cNvSpPr>
          <p:nvPr/>
        </p:nvSpPr>
        <p:spPr bwMode="auto">
          <a:xfrm>
            <a:off x="685800" y="1548348"/>
            <a:ext cx="7848600" cy="3416320"/>
          </a:xfrm>
          <a:prstGeom prst="rect">
            <a:avLst/>
          </a:prstGeom>
          <a:noFill/>
          <a:ln w="9525">
            <a:noFill/>
            <a:miter lim="800000"/>
            <a:headEnd/>
            <a:tailEnd/>
          </a:ln>
        </p:spPr>
        <p:txBody>
          <a:bodyPr wrap="square">
            <a:spAutoFit/>
          </a:bodyPr>
          <a:lstStyle/>
          <a:p>
            <a:pPr marL="236538" indent="-236538">
              <a:buClr>
                <a:srgbClr val="00AAF6"/>
              </a:buClr>
              <a:buFontTx/>
              <a:buChar char="•"/>
            </a:pPr>
            <a:r>
              <a:rPr lang="en-US" altLang="zh-CN" sz="2400" b="1" dirty="0" err="1" smtClean="0">
                <a:ea typeface="SimSun" pitchFamily="2" charset="-122"/>
              </a:rPr>
              <a:t>caTissue</a:t>
            </a:r>
            <a:r>
              <a:rPr lang="en-US" altLang="zh-CN" sz="2400" b="1" dirty="0" smtClean="0">
                <a:ea typeface="SimSun" pitchFamily="2" charset="-122"/>
              </a:rPr>
              <a:t> v2.0 Architecture</a:t>
            </a:r>
          </a:p>
          <a:p>
            <a:pPr marL="693738" lvl="1" indent="-236538">
              <a:buClr>
                <a:srgbClr val="00AAF6"/>
              </a:buClr>
              <a:buFontTx/>
              <a:buChar char="•"/>
            </a:pPr>
            <a:r>
              <a:rPr lang="en-US" sz="2400" dirty="0" smtClean="0"/>
              <a:t>SDK</a:t>
            </a:r>
            <a:endParaRPr lang="en-US" altLang="zh-CN" sz="2400" b="1" dirty="0">
              <a:ea typeface="SimSun" pitchFamily="2" charset="-122"/>
            </a:endParaRPr>
          </a:p>
          <a:p>
            <a:pPr marL="693738" lvl="1" indent="-236538">
              <a:buClr>
                <a:srgbClr val="00AAF6"/>
              </a:buClr>
              <a:buFontTx/>
              <a:buChar char="•"/>
            </a:pPr>
            <a:r>
              <a:rPr lang="en-US" altLang="zh-CN" sz="2400" b="1" dirty="0" smtClean="0">
                <a:ea typeface="SimSun" pitchFamily="2" charset="-122"/>
              </a:rPr>
              <a:t>CSM</a:t>
            </a:r>
          </a:p>
          <a:p>
            <a:pPr marL="693738" lvl="1" indent="-236538">
              <a:buClr>
                <a:srgbClr val="00AAF6"/>
              </a:buClr>
              <a:buFontTx/>
              <a:buChar char="•"/>
            </a:pPr>
            <a:r>
              <a:rPr lang="en-US" altLang="zh-CN" sz="2400" dirty="0" smtClean="0">
                <a:ea typeface="SimSun" pitchFamily="2" charset="-122"/>
              </a:rPr>
              <a:t>CGMM</a:t>
            </a:r>
            <a:endParaRPr lang="en-US" altLang="zh-CN" sz="2400" b="1" dirty="0" smtClean="0">
              <a:ea typeface="SimSun" pitchFamily="2" charset="-122"/>
            </a:endParaRPr>
          </a:p>
          <a:p>
            <a:pPr marL="693738" lvl="1" indent="-236538">
              <a:buClr>
                <a:srgbClr val="00AAF6"/>
              </a:buClr>
              <a:buFontTx/>
              <a:buChar char="•"/>
            </a:pPr>
            <a:r>
              <a:rPr lang="en-US" altLang="zh-CN" sz="2400" dirty="0" smtClean="0">
                <a:ea typeface="SimSun" pitchFamily="2" charset="-122"/>
              </a:rPr>
              <a:t>CLM</a:t>
            </a:r>
            <a:endParaRPr lang="en-US" altLang="zh-CN" sz="2400" b="1" dirty="0" smtClean="0">
              <a:ea typeface="SimSun" pitchFamily="2" charset="-122"/>
            </a:endParaRPr>
          </a:p>
          <a:p>
            <a:pPr marL="236538" indent="-236538">
              <a:buClr>
                <a:srgbClr val="00AAF6"/>
              </a:buClr>
              <a:buFontTx/>
              <a:buChar char="•"/>
            </a:pPr>
            <a:r>
              <a:rPr lang="en-US" altLang="zh-CN" sz="2400" b="1" dirty="0" smtClean="0">
                <a:ea typeface="SimSun" pitchFamily="2" charset="-122"/>
              </a:rPr>
              <a:t>Upcoming</a:t>
            </a:r>
            <a:endParaRPr lang="en-US" altLang="zh-CN" sz="2400" b="1" dirty="0">
              <a:ea typeface="SimSun" pitchFamily="2" charset="-122"/>
            </a:endParaRPr>
          </a:p>
          <a:p>
            <a:pPr marL="236538" indent="-236538">
              <a:buClr>
                <a:srgbClr val="00AAF6"/>
              </a:buClr>
              <a:buFontTx/>
              <a:buChar char="•"/>
            </a:pPr>
            <a:endParaRPr lang="en-US" altLang="zh-CN" sz="2400" b="1" dirty="0">
              <a:ea typeface="SimSun" pitchFamily="2" charset="-122"/>
            </a:endParaRPr>
          </a:p>
          <a:p>
            <a:pPr marL="236538" indent="-236538">
              <a:buFontTx/>
              <a:buChar char="•"/>
            </a:pPr>
            <a:endParaRPr lang="en-US" altLang="zh-CN" sz="2400" b="1" dirty="0">
              <a:ea typeface="SimSun" pitchFamily="2" charset="-122"/>
            </a:endParaRPr>
          </a:p>
          <a:p>
            <a:pPr marL="236538" indent="-236538">
              <a:buFontTx/>
              <a:buChar char="•"/>
            </a:pPr>
            <a:endParaRPr lang="en-US" altLang="zh-CN" sz="2400" b="1" dirty="0">
              <a:ea typeface="SimSun"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Model - </a:t>
            </a:r>
            <a:r>
              <a:rPr lang="en-US" dirty="0" smtClean="0"/>
              <a:t>User</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20</a:t>
            </a:fld>
            <a:endParaRPr lang="en-US" dirty="0"/>
          </a:p>
        </p:txBody>
      </p:sp>
      <p:pic>
        <p:nvPicPr>
          <p:cNvPr id="5" name="Picture 8"/>
          <p:cNvPicPr>
            <a:picLocks noGrp="1" noChangeAspect="1" noChangeArrowheads="1"/>
          </p:cNvPicPr>
          <p:nvPr>
            <p:ph idx="1"/>
          </p:nvPr>
        </p:nvPicPr>
        <p:blipFill>
          <a:blip r:embed="rId2"/>
          <a:srcRect/>
          <a:stretch>
            <a:fillRect/>
          </a:stretch>
        </p:blipFill>
        <p:spPr>
          <a:xfrm>
            <a:off x="658018" y="1371600"/>
            <a:ext cx="7751764" cy="4953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Security – CSM User </a:t>
            </a:r>
            <a:endParaRPr lang="en-US" dirty="0"/>
          </a:p>
        </p:txBody>
      </p:sp>
      <p:sp>
        <p:nvSpPr>
          <p:cNvPr id="3" name="Content Placeholder 2"/>
          <p:cNvSpPr>
            <a:spLocks noGrp="1"/>
          </p:cNvSpPr>
          <p:nvPr>
            <p:ph idx="1"/>
          </p:nvPr>
        </p:nvSpPr>
        <p:spPr/>
        <p:txBody>
          <a:bodyPr/>
          <a:lstStyle/>
          <a:p>
            <a:r>
              <a:rPr lang="en-US" dirty="0" err="1" smtClean="0"/>
              <a:t>caTissue</a:t>
            </a:r>
            <a:r>
              <a:rPr lang="en-US" dirty="0" smtClean="0"/>
              <a:t> security is duplicating Password exists in CSM</a:t>
            </a:r>
            <a:endParaRPr lang="en-US" dirty="0" smtClean="0"/>
          </a:p>
          <a:p>
            <a:r>
              <a:rPr lang="en-US" dirty="0" err="1" smtClean="0"/>
              <a:t>caTissue</a:t>
            </a:r>
            <a:r>
              <a:rPr lang="en-US" dirty="0" smtClean="0"/>
              <a:t> security is duplicating </a:t>
            </a:r>
            <a:r>
              <a:rPr lang="en-US" dirty="0" smtClean="0"/>
              <a:t>u</a:t>
            </a:r>
            <a:r>
              <a:rPr lang="en-US" dirty="0" smtClean="0"/>
              <a:t>ser attributes exists in CSM</a:t>
            </a:r>
            <a:endParaRPr lang="en-US" dirty="0" smtClean="0"/>
          </a:p>
          <a:p>
            <a:r>
              <a:rPr lang="en-US" dirty="0" smtClean="0"/>
              <a:t>CSM_USER</a:t>
            </a:r>
          </a:p>
          <a:p>
            <a:pPr lvl="1"/>
            <a:r>
              <a:rPr lang="en-US" sz="1100" dirty="0" smtClean="0"/>
              <a:t>DEPARTMENT</a:t>
            </a:r>
          </a:p>
          <a:p>
            <a:pPr lvl="1"/>
            <a:r>
              <a:rPr lang="en-US" sz="1100" dirty="0" smtClean="0"/>
              <a:t>EMAIL_ID</a:t>
            </a:r>
          </a:p>
          <a:p>
            <a:pPr lvl="1"/>
            <a:r>
              <a:rPr lang="en-US" sz="1100" dirty="0" smtClean="0"/>
              <a:t>END_DATE</a:t>
            </a:r>
          </a:p>
          <a:p>
            <a:pPr lvl="1"/>
            <a:r>
              <a:rPr lang="en-US" sz="1100" dirty="0" smtClean="0"/>
              <a:t>FIRST_NAME</a:t>
            </a:r>
          </a:p>
          <a:p>
            <a:pPr lvl="1"/>
            <a:r>
              <a:rPr lang="en-US" sz="1100" dirty="0" smtClean="0"/>
              <a:t>LAST_NAME</a:t>
            </a:r>
          </a:p>
          <a:p>
            <a:pPr lvl="1"/>
            <a:r>
              <a:rPr lang="en-US" sz="1100" dirty="0" smtClean="0"/>
              <a:t>LOGIN_NAME</a:t>
            </a:r>
          </a:p>
          <a:p>
            <a:pPr lvl="1"/>
            <a:r>
              <a:rPr lang="en-US" sz="1100" dirty="0" smtClean="0"/>
              <a:t>MIGRATED_FLAG</a:t>
            </a:r>
          </a:p>
          <a:p>
            <a:pPr lvl="1"/>
            <a:r>
              <a:rPr lang="en-US" sz="1100" dirty="0" smtClean="0"/>
              <a:t>ORGANIZATION</a:t>
            </a:r>
          </a:p>
          <a:p>
            <a:pPr lvl="1"/>
            <a:r>
              <a:rPr lang="en-US" sz="1100" dirty="0" smtClean="0"/>
              <a:t>PASSWORD</a:t>
            </a:r>
          </a:p>
          <a:p>
            <a:pPr lvl="1"/>
            <a:r>
              <a:rPr lang="en-US" sz="1100" dirty="0" smtClean="0"/>
              <a:t>PHONE_NUMBER</a:t>
            </a:r>
          </a:p>
          <a:p>
            <a:pPr lvl="1"/>
            <a:r>
              <a:rPr lang="en-US" sz="1100" dirty="0" smtClean="0"/>
              <a:t>PREMGRT_LOGIN_NAME</a:t>
            </a:r>
          </a:p>
          <a:p>
            <a:pPr lvl="1"/>
            <a:r>
              <a:rPr lang="en-US" sz="1100" dirty="0" smtClean="0"/>
              <a:t>START_DATE</a:t>
            </a:r>
          </a:p>
          <a:p>
            <a:pPr lvl="1"/>
            <a:r>
              <a:rPr lang="en-US" sz="1100" dirty="0" smtClean="0"/>
              <a:t>TITLE</a:t>
            </a:r>
          </a:p>
          <a:p>
            <a:pPr lvl="1"/>
            <a:r>
              <a:rPr lang="en-US" sz="1100" dirty="0" smtClean="0"/>
              <a:t>UPDATE_DATE</a:t>
            </a:r>
          </a:p>
          <a:p>
            <a:pPr lvl="1"/>
            <a:r>
              <a:rPr lang="en-US" sz="1100" dirty="0" smtClean="0"/>
              <a:t>USER_ID</a:t>
            </a:r>
            <a:endParaRPr lang="en-US" sz="1100" dirty="0"/>
          </a:p>
          <a:p>
            <a:r>
              <a:rPr lang="en-US" dirty="0" smtClean="0"/>
              <a:t>CSM Schema can co-locate with </a:t>
            </a:r>
            <a:r>
              <a:rPr lang="en-US" dirty="0" err="1" smtClean="0"/>
              <a:t>caTissue</a:t>
            </a:r>
            <a:r>
              <a:rPr lang="en-US" dirty="0" smtClean="0"/>
              <a:t> Schema (Requirement for Instance Level Security)</a:t>
            </a:r>
          </a:p>
        </p:txBody>
      </p:sp>
      <p:sp>
        <p:nvSpPr>
          <p:cNvPr id="4" name="Slide Number Placeholder 3"/>
          <p:cNvSpPr>
            <a:spLocks noGrp="1"/>
          </p:cNvSpPr>
          <p:nvPr>
            <p:ph type="sldNum" sz="quarter" idx="10"/>
          </p:nvPr>
        </p:nvSpPr>
        <p:spPr/>
        <p:txBody>
          <a:bodyPr/>
          <a:lstStyle/>
          <a:p>
            <a:fld id="{FB8D1710-B952-4CDF-915C-8A17AF491341}"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Login </a:t>
            </a:r>
            <a:r>
              <a:rPr lang="en-US" dirty="0" smtClean="0"/>
              <a:t>Migration - CGMM</a:t>
            </a:r>
            <a:endParaRPr lang="en-US" dirty="0"/>
          </a:p>
        </p:txBody>
      </p:sp>
      <p:sp>
        <p:nvSpPr>
          <p:cNvPr id="3" name="Content Placeholder 2"/>
          <p:cNvSpPr>
            <a:spLocks noGrp="1"/>
          </p:cNvSpPr>
          <p:nvPr>
            <p:ph idx="1"/>
          </p:nvPr>
        </p:nvSpPr>
        <p:spPr/>
        <p:txBody>
          <a:bodyPr/>
          <a:lstStyle/>
          <a:p>
            <a:r>
              <a:rPr lang="en-US" dirty="0" err="1" smtClean="0"/>
              <a:t>caTissue</a:t>
            </a:r>
            <a:r>
              <a:rPr lang="en-US" dirty="0" smtClean="0"/>
              <a:t> requirement is “Existing users should be able to migrate their local CSM account to their corresponding caGrid user account for authentication. The user will then be authenticated using caGrid approved </a:t>
            </a:r>
            <a:r>
              <a:rPr lang="en-US" dirty="0" err="1" smtClean="0"/>
              <a:t>IdP</a:t>
            </a:r>
            <a:r>
              <a:rPr lang="en-US" dirty="0" smtClean="0"/>
              <a:t> (i.e. registered at a caGrid Dorian) and authorized based on caGrid user using </a:t>
            </a:r>
            <a:r>
              <a:rPr lang="en-US" dirty="0" err="1" smtClean="0"/>
              <a:t>caTissue’s</a:t>
            </a:r>
            <a:r>
              <a:rPr lang="en-US" dirty="0" smtClean="0"/>
              <a:t> local CSM. Currently </a:t>
            </a:r>
            <a:r>
              <a:rPr lang="en-US" dirty="0" err="1" smtClean="0"/>
              <a:t>caTissue</a:t>
            </a:r>
            <a:r>
              <a:rPr lang="en-US" dirty="0" smtClean="0"/>
              <a:t> supports this for local </a:t>
            </a:r>
            <a:r>
              <a:rPr lang="en-US" dirty="0" err="1" smtClean="0"/>
              <a:t>IdPs</a:t>
            </a:r>
            <a:r>
              <a:rPr lang="en-US" dirty="0" smtClean="0"/>
              <a:t>.”</a:t>
            </a:r>
          </a:p>
          <a:p>
            <a:endParaRPr lang="en-US" dirty="0" smtClean="0"/>
          </a:p>
          <a:p>
            <a:r>
              <a:rPr lang="en-US" dirty="0" smtClean="0"/>
              <a:t>CGMM (CSM GAARDS Migration Module) can be used to achieve above requirement</a:t>
            </a:r>
          </a:p>
          <a:p>
            <a:pPr lvl="1"/>
            <a:r>
              <a:rPr lang="en-US" dirty="0" smtClean="0"/>
              <a:t>Provides a two-tiered solution for existing web applications, namely to: </a:t>
            </a:r>
          </a:p>
          <a:p>
            <a:pPr lvl="2"/>
            <a:r>
              <a:rPr lang="en-US" dirty="0" smtClean="0"/>
              <a:t>1. Migrate existing CSM accounts to caGrid accounts, </a:t>
            </a:r>
          </a:p>
          <a:p>
            <a:pPr lvl="2"/>
            <a:r>
              <a:rPr lang="en-US" dirty="0" smtClean="0"/>
              <a:t>2. Act as the authentication „module‟ for the host application. </a:t>
            </a:r>
          </a:p>
          <a:p>
            <a:endParaRPr lang="en-US" dirty="0" smtClean="0"/>
          </a:p>
          <a:p>
            <a:r>
              <a:rPr lang="en-US" dirty="0" smtClean="0">
                <a:hlinkClick r:id="rId2"/>
              </a:rPr>
              <a:t>https://gforge.nci.nih.gov/docman/view.php/12/18946/CSM_GAARDSMigrationModuleGuide_v0.6.pdf</a:t>
            </a:r>
            <a:endParaRPr lang="en-US" dirty="0" smtClean="0"/>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CGMM</a:t>
            </a:r>
            <a:endParaRPr lang="en-US" dirty="0"/>
          </a:p>
        </p:txBody>
      </p:sp>
      <p:sp>
        <p:nvSpPr>
          <p:cNvPr id="3" name="Content Placeholder 2"/>
          <p:cNvSpPr>
            <a:spLocks noGrp="1"/>
          </p:cNvSpPr>
          <p:nvPr>
            <p:ph idx="1"/>
          </p:nvPr>
        </p:nvSpPr>
        <p:spPr/>
        <p:txBody>
          <a:bodyPr/>
          <a:lstStyle/>
          <a:p>
            <a:r>
              <a:rPr lang="en-US" sz="1600" b="0" dirty="0" smtClean="0"/>
              <a:t>The CGMM provides the following solutions for the host application: </a:t>
            </a:r>
          </a:p>
          <a:p>
            <a:pPr lvl="1"/>
            <a:r>
              <a:rPr lang="en-US" sz="1600" b="0" dirty="0" smtClean="0"/>
              <a:t>Authentication – CGMM validates and verifies a </a:t>
            </a:r>
            <a:r>
              <a:rPr lang="en-US" sz="1600" b="0" dirty="0" err="1" smtClean="0"/>
              <a:t>user‟s</a:t>
            </a:r>
            <a:r>
              <a:rPr lang="en-US" sz="1600" b="0" dirty="0" smtClean="0"/>
              <a:t> CSM (local) credentials to initiate migration, and validates and verifies a </a:t>
            </a:r>
            <a:r>
              <a:rPr lang="en-US" sz="1600" b="0" dirty="0" err="1" smtClean="0"/>
              <a:t>user‟s</a:t>
            </a:r>
            <a:r>
              <a:rPr lang="en-US" sz="1600" b="0" dirty="0" smtClean="0"/>
              <a:t> caGrid Login ID and password against an Authentication Service. Once an already migrated user is authenticated, the CGMM passes the control to the host application by providing the </a:t>
            </a:r>
            <a:r>
              <a:rPr lang="en-US" sz="1600" b="0" dirty="0" err="1" smtClean="0"/>
              <a:t>user‟s</a:t>
            </a:r>
            <a:r>
              <a:rPr lang="en-US" sz="1600" b="0" dirty="0" smtClean="0"/>
              <a:t> information and Grid Proxy. </a:t>
            </a:r>
          </a:p>
          <a:p>
            <a:pPr lvl="1"/>
            <a:r>
              <a:rPr lang="en-US" sz="1600" b="0" dirty="0" smtClean="0"/>
              <a:t>Migration – CGMM migrates or transforms a CSM user to a caGrid user. The migration involves updating the CSM account (Login ID) information with the caGrid account (Login ID) in the CSM schema of the host application. </a:t>
            </a:r>
          </a:p>
          <a:p>
            <a:pPr lvl="1"/>
            <a:r>
              <a:rPr lang="en-US" sz="1600" b="0" dirty="0" smtClean="0"/>
              <a:t>New caGrid User Creation – CGMM creates a new caGrid (Dorian) account for a new or existing User. Once the user has a caGrid account, the CGMM can migrate the user for the host application. </a:t>
            </a:r>
          </a:p>
          <a:p>
            <a:pPr lvl="1"/>
            <a:r>
              <a:rPr lang="en-US" sz="1600" b="0" dirty="0" smtClean="0"/>
              <a:t>Configurable CGMM Tool – CGMM allows for the enabling or disabling of the New caGrid User creation feature of the CGMM Tool. CGMM also allows for the configuration of other information, such as host application information and Authentication Service and Dorian Service information. </a:t>
            </a:r>
          </a:p>
          <a:p>
            <a:pPr lvl="1"/>
            <a:r>
              <a:rPr lang="en-US" sz="1600" b="0" dirty="0" smtClean="0"/>
              <a:t>CGMM API – The CGMM API allows programmatic access and integration of the CGMM features. </a:t>
            </a:r>
            <a:endParaRPr lang="en-US" sz="1600" b="0"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CGMM</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24</a:t>
            </a:fld>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1284914" y="1371600"/>
            <a:ext cx="6497972" cy="4953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Distributed </a:t>
            </a:r>
            <a:r>
              <a:rPr lang="en-US" dirty="0" smtClean="0"/>
              <a:t>Authorization - </a:t>
            </a:r>
            <a:r>
              <a:rPr lang="en-US" dirty="0" err="1" smtClean="0"/>
              <a:t>GridGrouper</a:t>
            </a:r>
            <a:endParaRPr lang="en-US" dirty="0"/>
          </a:p>
        </p:txBody>
      </p:sp>
      <p:sp>
        <p:nvSpPr>
          <p:cNvPr id="3" name="Content Placeholder 2"/>
          <p:cNvSpPr>
            <a:spLocks noGrp="1"/>
          </p:cNvSpPr>
          <p:nvPr>
            <p:ph idx="1"/>
          </p:nvPr>
        </p:nvSpPr>
        <p:spPr/>
        <p:txBody>
          <a:bodyPr/>
          <a:lstStyle/>
          <a:p>
            <a:r>
              <a:rPr lang="en-US" dirty="0" smtClean="0"/>
              <a:t>Grid Grouper Integration is a part of a major development effort to enable federation of </a:t>
            </a:r>
            <a:r>
              <a:rPr lang="en-US" dirty="0" err="1" smtClean="0"/>
              <a:t>caTissue</a:t>
            </a:r>
            <a:r>
              <a:rPr lang="en-US" dirty="0" smtClean="0"/>
              <a:t> user authentication and authorization across multiple institutions. At this point, </a:t>
            </a:r>
            <a:r>
              <a:rPr lang="en-US" dirty="0" err="1" smtClean="0"/>
              <a:t>caTissue</a:t>
            </a:r>
            <a:r>
              <a:rPr lang="en-US" dirty="0" smtClean="0"/>
              <a:t> Grid Authentication component has already been implemented and covers both grid user authentication and local-to-grid user migration tasks.</a:t>
            </a:r>
          </a:p>
          <a:p>
            <a:pPr>
              <a:buNone/>
            </a:pPr>
            <a:endParaRPr lang="en-US" dirty="0" smtClean="0"/>
          </a:p>
          <a:p>
            <a:r>
              <a:rPr lang="en-US" dirty="0" smtClean="0"/>
              <a:t>The main goal of Grid Grouper Integration is to allow centralized management of a </a:t>
            </a:r>
            <a:r>
              <a:rPr lang="en-US" dirty="0" err="1" smtClean="0"/>
              <a:t>caTissue</a:t>
            </a:r>
            <a:r>
              <a:rPr lang="en-US" dirty="0" smtClean="0"/>
              <a:t> user’s group membership information that can span more than a single institution or organization. Thus, for example, different authorization policies can be applied to a single user at different institutions running </a:t>
            </a:r>
            <a:r>
              <a:rPr lang="en-US" dirty="0" err="1" smtClean="0"/>
              <a:t>caTissue</a:t>
            </a:r>
            <a:r>
              <a:rPr lang="en-US" dirty="0" smtClean="0"/>
              <a:t> and without requiring separate provisioning steps at each individual institution.</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 </a:t>
            </a:r>
            <a:r>
              <a:rPr lang="en-US" dirty="0" err="1" smtClean="0"/>
              <a:t>GridGrouper</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26</a:t>
            </a:fld>
            <a:endParaRPr lang="en-US" dirty="0"/>
          </a:p>
        </p:txBody>
      </p:sp>
      <p:pic>
        <p:nvPicPr>
          <p:cNvPr id="5" name="Picture 2" descr="Component Model"/>
          <p:cNvPicPr>
            <a:picLocks noGrp="1" noChangeAspect="1" noChangeArrowheads="1"/>
          </p:cNvPicPr>
          <p:nvPr>
            <p:ph idx="1"/>
          </p:nvPr>
        </p:nvPicPr>
        <p:blipFill>
          <a:blip r:embed="rId2" cstate="print"/>
          <a:srcRect/>
          <a:stretch>
            <a:fillRect/>
          </a:stretch>
        </p:blipFill>
        <p:spPr bwMode="auto">
          <a:xfrm>
            <a:off x="2354725" y="1371600"/>
            <a:ext cx="4358350" cy="4953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 Service – caGrid community Project</a:t>
            </a:r>
            <a:endParaRPr lang="en-US" dirty="0"/>
          </a:p>
        </p:txBody>
      </p:sp>
      <p:sp>
        <p:nvSpPr>
          <p:cNvPr id="3" name="Content Placeholder 2"/>
          <p:cNvSpPr>
            <a:spLocks noGrp="1"/>
          </p:cNvSpPr>
          <p:nvPr>
            <p:ph idx="1"/>
          </p:nvPr>
        </p:nvSpPr>
        <p:spPr/>
        <p:txBody>
          <a:bodyPr/>
          <a:lstStyle/>
          <a:p>
            <a:r>
              <a:rPr lang="en-US" b="0" dirty="0" err="1" smtClean="0"/>
              <a:t>caTissue</a:t>
            </a:r>
            <a:r>
              <a:rPr lang="en-US" b="0" dirty="0" smtClean="0"/>
              <a:t> may consider using CSM Service project to use Grid grouper groups along with CSM </a:t>
            </a:r>
            <a:r>
              <a:rPr lang="en-US" b="0" dirty="0" err="1" smtClean="0"/>
              <a:t>synchonization</a:t>
            </a:r>
            <a:r>
              <a:rPr lang="en-US" b="0" dirty="0" smtClean="0"/>
              <a:t>.</a:t>
            </a:r>
            <a:endParaRPr lang="en-US" b="0" smtClean="0"/>
          </a:p>
          <a:p>
            <a:endParaRPr lang="en-US" b="0" smtClean="0"/>
          </a:p>
          <a:p>
            <a:r>
              <a:rPr lang="en-US" b="0" dirty="0" smtClean="0"/>
              <a:t>The CSM service's other responsibility is related to the administrative function of creating a user group definition in the CSM authorization model that is linked to a group defined by a </a:t>
            </a:r>
            <a:r>
              <a:rPr lang="en-US" dirty="0" err="1" smtClean="0">
                <a:hlinkClick r:id="rId2" tooltip="Home"/>
              </a:rPr>
              <a:t>gridGrouper</a:t>
            </a:r>
            <a:r>
              <a:rPr lang="en-US" dirty="0" smtClean="0">
                <a:hlinkClick r:id="rId2" tooltip="Home"/>
              </a:rPr>
              <a:t> Server</a:t>
            </a:r>
            <a:r>
              <a:rPr lang="en-US" b="0" dirty="0" smtClean="0"/>
              <a:t>. The CSM service is responsible for getting the definition for a linked group from the </a:t>
            </a:r>
            <a:r>
              <a:rPr lang="en-US" b="0" dirty="0" err="1" smtClean="0"/>
              <a:t>gridGrouper</a:t>
            </a:r>
            <a:r>
              <a:rPr lang="en-US" b="0" dirty="0" smtClean="0"/>
              <a:t> server. It is also responsible for keeping the definition of a linked user group in the CSM authorization model consistent with its definition in the </a:t>
            </a:r>
            <a:r>
              <a:rPr lang="en-US" b="0" dirty="0" err="1" smtClean="0"/>
              <a:t>gridGrouper</a:t>
            </a:r>
            <a:r>
              <a:rPr lang="en-US" b="0" dirty="0" smtClean="0"/>
              <a:t> server.</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 Service – caGrid community Project</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28</a:t>
            </a:fld>
            <a:endParaRPr lang="en-US" dirty="0"/>
          </a:p>
        </p:txBody>
      </p:sp>
      <p:pic>
        <p:nvPicPr>
          <p:cNvPr id="2050" name="Picture 2" descr="http://cagrid.org/download/attachments/13369848/CSM+Separate+Data.png?version=2&amp;modificationDate=1282847623000"/>
          <p:cNvPicPr>
            <a:picLocks noChangeAspect="1" noChangeArrowheads="1"/>
          </p:cNvPicPr>
          <p:nvPr/>
        </p:nvPicPr>
        <p:blipFill>
          <a:blip r:embed="rId2"/>
          <a:srcRect/>
          <a:stretch>
            <a:fillRect/>
          </a:stretch>
        </p:blipFill>
        <p:spPr bwMode="auto">
          <a:xfrm>
            <a:off x="914400" y="2362200"/>
            <a:ext cx="7043576" cy="3810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Auditing </a:t>
            </a:r>
            <a:r>
              <a:rPr lang="en-US" dirty="0" smtClean="0"/>
              <a:t>- CLM</a:t>
            </a:r>
            <a:endParaRPr lang="en-US" dirty="0"/>
          </a:p>
        </p:txBody>
      </p:sp>
      <p:sp>
        <p:nvSpPr>
          <p:cNvPr id="3" name="Content Placeholder 2"/>
          <p:cNvSpPr>
            <a:spLocks noGrp="1"/>
          </p:cNvSpPr>
          <p:nvPr>
            <p:ph idx="1"/>
          </p:nvPr>
        </p:nvSpPr>
        <p:spPr/>
        <p:txBody>
          <a:bodyPr/>
          <a:lstStyle/>
          <a:p>
            <a:r>
              <a:rPr lang="en-US" sz="1600" b="0" dirty="0" err="1" smtClean="0"/>
              <a:t>caTissue</a:t>
            </a:r>
            <a:r>
              <a:rPr lang="en-US" sz="1600" b="0" dirty="0" smtClean="0"/>
              <a:t> may consider using CLM to support auditing</a:t>
            </a:r>
          </a:p>
          <a:p>
            <a:endParaRPr lang="en-US" sz="1600" b="0" dirty="0" smtClean="0"/>
          </a:p>
          <a:p>
            <a:r>
              <a:rPr lang="en-US" sz="1600" dirty="0" smtClean="0"/>
              <a:t>CLM </a:t>
            </a:r>
            <a:r>
              <a:rPr lang="en-US" sz="1600" b="0" dirty="0" smtClean="0"/>
              <a:t>is a set of tools that provides a flexible and comprehensive solution for auditing and logging. CLM has the following components:</a:t>
            </a:r>
          </a:p>
          <a:p>
            <a:r>
              <a:rPr lang="en-US" sz="1600" dirty="0" smtClean="0"/>
              <a:t>Event Logging</a:t>
            </a:r>
            <a:r>
              <a:rPr lang="en-US" sz="1600" b="0" dirty="0" smtClean="0"/>
              <a:t> - This feature provides a log4j-based solution allowing users to log events. Since this feature provides the ability to propagate and store user information, it can be used for anything from auditing a user to detecting security breaches.</a:t>
            </a:r>
          </a:p>
          <a:p>
            <a:r>
              <a:rPr lang="en-US" sz="1600" dirty="0" smtClean="0"/>
              <a:t>Automated Object State Logging</a:t>
            </a:r>
            <a:r>
              <a:rPr lang="en-US" sz="1600" b="0" dirty="0" smtClean="0"/>
              <a:t> - This tool provides an automated, Hibernate-based, object state logging mechanism to log the changes to an object's state.</a:t>
            </a:r>
          </a:p>
          <a:p>
            <a:r>
              <a:rPr lang="en-US" sz="1600" dirty="0" smtClean="0"/>
              <a:t>Asynchronous Logging to database</a:t>
            </a:r>
            <a:r>
              <a:rPr lang="en-US" sz="1600" b="0" dirty="0" smtClean="0"/>
              <a:t> - This feature provides a log4j based JDBC </a:t>
            </a:r>
            <a:r>
              <a:rPr lang="en-US" sz="1600" b="0" dirty="0" err="1" smtClean="0"/>
              <a:t>appender</a:t>
            </a:r>
            <a:r>
              <a:rPr lang="en-US" sz="1600" b="0" dirty="0" smtClean="0"/>
              <a:t> that can log the messages to the database asynchronously. Asynchronous logging increases performance for applications that generate a high volume of log messages.</a:t>
            </a:r>
          </a:p>
          <a:p>
            <a:r>
              <a:rPr lang="en-US" sz="1600" dirty="0" smtClean="0"/>
              <a:t>Query Interface</a:t>
            </a:r>
            <a:r>
              <a:rPr lang="en-US" sz="1600" b="0" dirty="0" smtClean="0"/>
              <a:t> - A new Query API provides programmatic access to the logged data. It also can return the log result in form of an XML document.</a:t>
            </a:r>
          </a:p>
          <a:p>
            <a:r>
              <a:rPr lang="en-US" sz="1600" dirty="0" smtClean="0"/>
              <a:t>Web-based Log Locator Tool</a:t>
            </a:r>
            <a:r>
              <a:rPr lang="en-US" sz="1600" b="0" dirty="0" smtClean="0"/>
              <a:t> (LLT)- This tool is a web-based application that displays, searches, and filters log messages. The interface can be used to retrieve logs based on elements including timestamp, user ID, and log level. The LLT can now use CSM for User Provisioning as well as security.</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ea typeface="SimSun" pitchFamily="2" charset="-122"/>
              </a:rPr>
              <a:t>caTissue</a:t>
            </a:r>
            <a:r>
              <a:rPr lang="en-US" altLang="zh-CN" dirty="0" smtClean="0">
                <a:ea typeface="SimSun" pitchFamily="2" charset="-122"/>
              </a:rPr>
              <a:t> v2.0 - </a:t>
            </a:r>
            <a:r>
              <a:rPr lang="en-US" dirty="0" smtClean="0"/>
              <a:t>Technology stack</a:t>
            </a:r>
            <a:endParaRPr lang="en-US" dirty="0"/>
          </a:p>
        </p:txBody>
      </p:sp>
      <p:sp>
        <p:nvSpPr>
          <p:cNvPr id="3" name="Content Placeholder 2"/>
          <p:cNvSpPr>
            <a:spLocks noGrp="1"/>
          </p:cNvSpPr>
          <p:nvPr>
            <p:ph idx="1"/>
          </p:nvPr>
        </p:nvSpPr>
        <p:spPr/>
        <p:txBody>
          <a:bodyPr/>
          <a:lstStyle/>
          <a:p>
            <a:r>
              <a:rPr lang="en-US" dirty="0" smtClean="0"/>
              <a:t>caCORE 4.2</a:t>
            </a:r>
          </a:p>
          <a:p>
            <a:r>
              <a:rPr lang="en-US" dirty="0" smtClean="0"/>
              <a:t>CSM 4.2</a:t>
            </a:r>
          </a:p>
          <a:p>
            <a:r>
              <a:rPr lang="en-US" dirty="0" smtClean="0"/>
              <a:t>caGrid 1.4</a:t>
            </a:r>
          </a:p>
          <a:p>
            <a:r>
              <a:rPr lang="en-US" dirty="0" smtClean="0"/>
              <a:t>JDK 1.6</a:t>
            </a:r>
          </a:p>
          <a:p>
            <a:r>
              <a:rPr lang="en-US" dirty="0" smtClean="0"/>
              <a:t>Oracle 11g</a:t>
            </a:r>
          </a:p>
          <a:p>
            <a:r>
              <a:rPr lang="en-US" dirty="0" smtClean="0"/>
              <a:t>MySQL 5.x</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SDK Improved releases</a:t>
            </a:r>
          </a:p>
          <a:p>
            <a:r>
              <a:rPr lang="en-US" dirty="0" smtClean="0"/>
              <a:t>CSM – UPT improvements</a:t>
            </a:r>
          </a:p>
          <a:p>
            <a:r>
              <a:rPr lang="en-US" dirty="0" smtClean="0"/>
              <a:t>NCI CBIIT Technology stack compliance</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4.3</a:t>
            </a:r>
            <a:endParaRPr lang="en-US" dirty="0"/>
          </a:p>
        </p:txBody>
      </p:sp>
      <p:sp>
        <p:nvSpPr>
          <p:cNvPr id="3" name="Content Placeholder 2"/>
          <p:cNvSpPr>
            <a:spLocks noGrp="1"/>
          </p:cNvSpPr>
          <p:nvPr>
            <p:ph idx="1"/>
          </p:nvPr>
        </p:nvSpPr>
        <p:spPr>
          <a:xfrm>
            <a:off x="304800" y="1295400"/>
            <a:ext cx="8458200" cy="4953000"/>
          </a:xfrm>
        </p:spPr>
        <p:txBody>
          <a:bodyPr/>
          <a:lstStyle/>
          <a:p>
            <a:r>
              <a:rPr lang="en-US" dirty="0" smtClean="0"/>
              <a:t>Provide support for ISO 21090 </a:t>
            </a:r>
            <a:r>
              <a:rPr lang="en-US" dirty="0" err="1" smtClean="0"/>
              <a:t>Datatypes</a:t>
            </a:r>
            <a:r>
              <a:rPr lang="en-US" dirty="0" smtClean="0"/>
              <a:t> as class attributes</a:t>
            </a:r>
          </a:p>
          <a:p>
            <a:r>
              <a:rPr lang="en-US" dirty="0" smtClean="0"/>
              <a:t>Provide support for Java Architecture for XML Binding (JAXB) marshalling and </a:t>
            </a:r>
            <a:r>
              <a:rPr lang="en-US" dirty="0" err="1" smtClean="0"/>
              <a:t>unmarshalling</a:t>
            </a:r>
            <a:r>
              <a:rPr lang="en-US" dirty="0" smtClean="0"/>
              <a:t> of both ISO 21090 data types and non-ISO data types	</a:t>
            </a:r>
          </a:p>
          <a:p>
            <a:r>
              <a:rPr lang="en-US" dirty="0" smtClean="0"/>
              <a:t>Provide support for selectively generating (enabling) the following interfaces:	</a:t>
            </a:r>
          </a:p>
          <a:p>
            <a:r>
              <a:rPr lang="en-US" dirty="0" smtClean="0"/>
              <a:t>        --  Local Java Interface</a:t>
            </a:r>
          </a:p>
          <a:p>
            <a:r>
              <a:rPr lang="en-US" dirty="0" smtClean="0"/>
              <a:t>        --  Remote Java Interface</a:t>
            </a:r>
          </a:p>
          <a:p>
            <a:r>
              <a:rPr lang="en-US" dirty="0" smtClean="0"/>
              <a:t>        --  Web Service Interface</a:t>
            </a:r>
          </a:p>
          <a:p>
            <a:r>
              <a:rPr lang="en-US" dirty="0" smtClean="0"/>
              <a:t>        --  </a:t>
            </a:r>
            <a:r>
              <a:rPr lang="en-US" dirty="0" err="1" smtClean="0"/>
              <a:t>RESTful</a:t>
            </a:r>
            <a:r>
              <a:rPr lang="en-US" dirty="0" smtClean="0"/>
              <a:t> XML Interface</a:t>
            </a:r>
          </a:p>
          <a:p>
            <a:r>
              <a:rPr lang="en-US" dirty="0" smtClean="0"/>
              <a:t>        --  </a:t>
            </a:r>
            <a:r>
              <a:rPr lang="en-US" dirty="0" err="1" smtClean="0"/>
              <a:t>RESTful</a:t>
            </a:r>
            <a:r>
              <a:rPr lang="en-US" dirty="0" smtClean="0"/>
              <a:t> HTML Interface</a:t>
            </a:r>
          </a:p>
          <a:p>
            <a:r>
              <a:rPr lang="en-US" dirty="0" smtClean="0"/>
              <a:t>        --  </a:t>
            </a:r>
            <a:r>
              <a:rPr lang="en-US" dirty="0" err="1" smtClean="0"/>
              <a:t>RESTful</a:t>
            </a:r>
            <a:r>
              <a:rPr lang="en-US" dirty="0" smtClean="0"/>
              <a:t> JSON Interface		</a:t>
            </a:r>
          </a:p>
          <a:p>
            <a:r>
              <a:rPr lang="en-US" dirty="0" smtClean="0"/>
              <a:t>Provide support for CSM class-level security		</a:t>
            </a:r>
          </a:p>
          <a:p>
            <a:r>
              <a:rPr lang="en-US" dirty="0" smtClean="0"/>
              <a:t>Provide support for Blobs/</a:t>
            </a:r>
            <a:r>
              <a:rPr lang="en-US" dirty="0" err="1" smtClean="0"/>
              <a:t>Clobs</a:t>
            </a:r>
            <a:r>
              <a:rPr lang="en-US" dirty="0" smtClean="0"/>
              <a:t> in MySQL, Oracle and </a:t>
            </a:r>
            <a:r>
              <a:rPr lang="en-US" dirty="0" err="1" smtClean="0"/>
              <a:t>Postgres</a:t>
            </a:r>
            <a:r>
              <a:rPr lang="en-US" dirty="0" smtClean="0"/>
              <a:t> DB's </a:t>
            </a:r>
          </a:p>
          <a:p>
            <a:r>
              <a:rPr lang="en-US" dirty="0" smtClean="0"/>
              <a:t>Provide support for selectively disabling pagination</a:t>
            </a:r>
          </a:p>
          <a:p>
            <a:r>
              <a:rPr lang="en-US" dirty="0" smtClean="0"/>
              <a:t>Bug Fixes (</a:t>
            </a:r>
            <a:r>
              <a:rPr lang="en-US" dirty="0" err="1" smtClean="0"/>
              <a:t>Gforge</a:t>
            </a:r>
            <a:r>
              <a:rPr lang="en-US" dirty="0" smtClean="0"/>
              <a:t> # 19979, 20474, 24626, 27044, 27045, 27216)</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4.4</a:t>
            </a:r>
            <a:endParaRPr lang="en-US" dirty="0"/>
          </a:p>
        </p:txBody>
      </p:sp>
      <p:sp>
        <p:nvSpPr>
          <p:cNvPr id="3" name="Content Placeholder 2"/>
          <p:cNvSpPr>
            <a:spLocks noGrp="1"/>
          </p:cNvSpPr>
          <p:nvPr>
            <p:ph idx="1"/>
          </p:nvPr>
        </p:nvSpPr>
        <p:spPr/>
        <p:txBody>
          <a:bodyPr/>
          <a:lstStyle/>
          <a:p>
            <a:r>
              <a:rPr lang="en-US" dirty="0" smtClean="0"/>
              <a:t>Integration with ISO 21090 Data Type 2.1.1 Common Library. SDK 4.4 integrates the ISO 21090 Data Type v2.1.1 Common Library jars.</a:t>
            </a:r>
          </a:p>
          <a:p>
            <a:r>
              <a:rPr lang="en-US" dirty="0" smtClean="0"/>
              <a:t>Support for ISO 21090 Data Types within the SDK Internal Query Engine. The SDK internal query engine has been enhanced in SDK 4.4</a:t>
            </a:r>
          </a:p>
          <a:p>
            <a:r>
              <a:rPr lang="en-US" dirty="0" smtClean="0"/>
              <a:t>to support ISO data type queries.</a:t>
            </a:r>
          </a:p>
          <a:p>
            <a:r>
              <a:rPr lang="en-US" dirty="0" smtClean="0"/>
              <a:t>Support for ISO 21090 Data Types within the Web User Interface. The web interface is disabled in SDK 4.3 whenever support for ISO</a:t>
            </a:r>
          </a:p>
          <a:p>
            <a:r>
              <a:rPr lang="en-US" dirty="0" smtClean="0"/>
              <a:t>data types is enabled</a:t>
            </a:r>
          </a:p>
          <a:p>
            <a:r>
              <a:rPr lang="en-US" dirty="0" smtClean="0"/>
              <a:t>Support for ISO 21090 Data Types within the </a:t>
            </a:r>
            <a:r>
              <a:rPr lang="en-US" dirty="0" err="1" smtClean="0"/>
              <a:t>RESTful</a:t>
            </a:r>
            <a:r>
              <a:rPr lang="en-US" dirty="0" smtClean="0"/>
              <a:t> JSON and HTML Interfaces. The </a:t>
            </a:r>
            <a:r>
              <a:rPr lang="en-US" dirty="0" err="1" smtClean="0"/>
              <a:t>RESTful</a:t>
            </a:r>
            <a:r>
              <a:rPr lang="en-US" dirty="0" smtClean="0"/>
              <a:t> interfaces are disabled in SDK 4.3</a:t>
            </a:r>
          </a:p>
          <a:p>
            <a:r>
              <a:rPr lang="en-US" dirty="0" smtClean="0"/>
              <a:t>whenever support for ISO data types is enabled.</a:t>
            </a:r>
          </a:p>
          <a:p>
            <a:r>
              <a:rPr lang="en-US" dirty="0" smtClean="0"/>
              <a:t>Bug Fixes (</a:t>
            </a:r>
            <a:r>
              <a:rPr lang="en-US" dirty="0" err="1" smtClean="0"/>
              <a:t>Gforge</a:t>
            </a:r>
            <a:r>
              <a:rPr lang="en-US" dirty="0" smtClean="0"/>
              <a:t> # 28837, 28840, 27529)</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4.5</a:t>
            </a:r>
            <a:endParaRPr lang="en-US" dirty="0"/>
          </a:p>
        </p:txBody>
      </p:sp>
      <p:sp>
        <p:nvSpPr>
          <p:cNvPr id="3" name="Content Placeholder 2"/>
          <p:cNvSpPr>
            <a:spLocks noGrp="1"/>
          </p:cNvSpPr>
          <p:nvPr>
            <p:ph idx="1"/>
          </p:nvPr>
        </p:nvSpPr>
        <p:spPr/>
        <p:txBody>
          <a:bodyPr/>
          <a:lstStyle/>
          <a:p>
            <a:r>
              <a:rPr lang="en-US" sz="2000" dirty="0" smtClean="0"/>
              <a:t>Tech stack upgrade (2010 current &amp; future)</a:t>
            </a:r>
          </a:p>
          <a:p>
            <a:r>
              <a:rPr lang="en-US" sz="2000" dirty="0" smtClean="0"/>
              <a:t>Feature requests:</a:t>
            </a:r>
          </a:p>
          <a:p>
            <a:pPr lvl="1"/>
            <a:r>
              <a:rPr lang="en-US" sz="2000" dirty="0" smtClean="0"/>
              <a:t>Support modeling with non-marker interfaces and operations</a:t>
            </a:r>
          </a:p>
          <a:p>
            <a:pPr lvl="1"/>
            <a:r>
              <a:rPr lang="en-US" sz="2000" dirty="0" smtClean="0"/>
              <a:t>Support modeling with custom getter/setter operations</a:t>
            </a:r>
          </a:p>
          <a:p>
            <a:pPr lvl="1"/>
            <a:r>
              <a:rPr lang="en-US" sz="2000" dirty="0" smtClean="0"/>
              <a:t>Support implementing interfaces in Logical model</a:t>
            </a:r>
          </a:p>
          <a:p>
            <a:pPr lvl="1"/>
            <a:r>
              <a:rPr lang="en-US" sz="2000" dirty="0" smtClean="0"/>
              <a:t>Support 3party jars as part of code generation</a:t>
            </a:r>
          </a:p>
          <a:p>
            <a:pPr lvl="1"/>
            <a:r>
              <a:rPr lang="en-US" sz="2000" dirty="0" smtClean="0"/>
              <a:t>Support bi-directional self associations</a:t>
            </a:r>
          </a:p>
          <a:p>
            <a:pPr lvl="1"/>
            <a:r>
              <a:rPr lang="en-US" sz="2000" dirty="0" smtClean="0"/>
              <a:t>Automated </a:t>
            </a:r>
            <a:r>
              <a:rPr lang="en-US" sz="2000" dirty="0" err="1" smtClean="0"/>
              <a:t>Junit</a:t>
            </a:r>
            <a:r>
              <a:rPr lang="en-US" sz="2000" dirty="0" smtClean="0"/>
              <a:t> test generation</a:t>
            </a:r>
          </a:p>
          <a:p>
            <a:pPr lvl="1"/>
            <a:r>
              <a:rPr lang="en-US" sz="2000" dirty="0" smtClean="0"/>
              <a:t>Non-</a:t>
            </a:r>
            <a:r>
              <a:rPr lang="en-US" sz="2000" dirty="0" err="1" smtClean="0"/>
              <a:t>nullable</a:t>
            </a:r>
            <a:r>
              <a:rPr lang="en-US" sz="2000" dirty="0" smtClean="0"/>
              <a:t> attributes in generated Hibernate mapping files</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CSM-UPT-CGMM </a:t>
            </a:r>
            <a:r>
              <a:rPr lang="en-US" smtClean="0"/>
              <a:t>/ CLM-LLT</a:t>
            </a:r>
            <a:endParaRPr lang="en-US" dirty="0"/>
          </a:p>
        </p:txBody>
      </p:sp>
      <p:sp>
        <p:nvSpPr>
          <p:cNvPr id="3" name="Content Placeholder 2"/>
          <p:cNvSpPr>
            <a:spLocks noGrp="1"/>
          </p:cNvSpPr>
          <p:nvPr>
            <p:ph idx="1"/>
          </p:nvPr>
        </p:nvSpPr>
        <p:spPr/>
        <p:txBody>
          <a:bodyPr/>
          <a:lstStyle/>
          <a:p>
            <a:r>
              <a:rPr lang="en-US" dirty="0" smtClean="0"/>
              <a:t>UPT Enhancement plan is underway (Community requested)</a:t>
            </a:r>
          </a:p>
          <a:p>
            <a:pPr lvl="1"/>
            <a:r>
              <a:rPr lang="en-US" dirty="0" smtClean="0"/>
              <a:t>Bug fixes</a:t>
            </a:r>
          </a:p>
          <a:p>
            <a:pPr lvl="1"/>
            <a:r>
              <a:rPr lang="en-US" dirty="0" smtClean="0"/>
              <a:t>Enhancements</a:t>
            </a:r>
          </a:p>
          <a:p>
            <a:r>
              <a:rPr lang="en-US" dirty="0" smtClean="0"/>
              <a:t>Upgrading to 2010 technology stack (Current, Future)</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pPr>
              <a:buNone/>
            </a:pPr>
            <a:r>
              <a:rPr lang="en-US" dirty="0" smtClean="0"/>
              <a:t>Knowledge Center Forum</a:t>
            </a:r>
          </a:p>
          <a:p>
            <a:pPr>
              <a:buNone/>
            </a:pPr>
            <a:r>
              <a:rPr lang="en-US" dirty="0" smtClean="0"/>
              <a:t>	</a:t>
            </a:r>
            <a:r>
              <a:rPr lang="en-US" dirty="0" smtClean="0">
                <a:hlinkClick r:id="rId2"/>
              </a:rPr>
              <a:t>https://cabig-kc.nci.nih.gov/CaGrid/forums/viewforum.php?f=26&amp;start=0</a:t>
            </a:r>
            <a:r>
              <a:rPr lang="en-US" dirty="0" smtClean="0"/>
              <a:t> </a:t>
            </a:r>
          </a:p>
          <a:p>
            <a:pPr>
              <a:buFontTx/>
              <a:buNone/>
              <a:tabLst>
                <a:tab pos="230188" algn="l"/>
              </a:tabLst>
            </a:pPr>
            <a:endParaRPr lang="en-US" dirty="0" smtClean="0"/>
          </a:p>
          <a:p>
            <a:pPr>
              <a:buFontTx/>
              <a:buNone/>
              <a:tabLst>
                <a:tab pos="230188" algn="l"/>
              </a:tabLst>
            </a:pPr>
            <a:r>
              <a:rPr lang="en-US" dirty="0" smtClean="0"/>
              <a:t>SDK Users Mailing List</a:t>
            </a:r>
          </a:p>
          <a:p>
            <a:pPr>
              <a:buFontTx/>
              <a:buNone/>
              <a:tabLst>
                <a:tab pos="230188" algn="l"/>
              </a:tabLst>
            </a:pPr>
            <a:r>
              <a:rPr lang="en-US" b="0" i="1" dirty="0" smtClean="0"/>
              <a:t>	cacore_sdk_users-L@list.nih.gov</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v2.0</a:t>
            </a:r>
            <a:endParaRPr lang="en-US" dirty="0"/>
          </a:p>
        </p:txBody>
      </p:sp>
      <p:sp>
        <p:nvSpPr>
          <p:cNvPr id="3" name="Content Placeholder 2"/>
          <p:cNvSpPr>
            <a:spLocks noGrp="1"/>
          </p:cNvSpPr>
          <p:nvPr>
            <p:ph idx="1"/>
          </p:nvPr>
        </p:nvSpPr>
        <p:spPr/>
        <p:txBody>
          <a:bodyPr/>
          <a:lstStyle/>
          <a:p>
            <a:r>
              <a:rPr lang="en-US" dirty="0" smtClean="0"/>
              <a:t>Process improvement: code auto generation based on UML model</a:t>
            </a:r>
          </a:p>
          <a:p>
            <a:r>
              <a:rPr lang="en-US" dirty="0" smtClean="0"/>
              <a:t>Arbitrary integration with local clinical databases using read/write APIs</a:t>
            </a:r>
          </a:p>
          <a:p>
            <a:r>
              <a:rPr lang="en-US" dirty="0" smtClean="0"/>
              <a:t>Provide </a:t>
            </a:r>
            <a:r>
              <a:rPr lang="en-US" dirty="0" smtClean="0"/>
              <a:t>grid support for writable </a:t>
            </a:r>
            <a:r>
              <a:rPr lang="en-US" dirty="0" smtClean="0"/>
              <a:t>APIs</a:t>
            </a:r>
          </a:p>
          <a:p>
            <a:r>
              <a:rPr lang="en-US" dirty="0" smtClean="0"/>
              <a:t>Integrated </a:t>
            </a:r>
            <a:r>
              <a:rPr lang="en-US" dirty="0" smtClean="0"/>
              <a:t>API across static and DE model</a:t>
            </a:r>
          </a:p>
          <a:p>
            <a:r>
              <a:rPr lang="en-US" dirty="0" smtClean="0"/>
              <a:t>Distributed authorization entities for instance-level security</a:t>
            </a:r>
          </a:p>
          <a:p>
            <a:r>
              <a:rPr lang="en-US" dirty="0" smtClean="0"/>
              <a:t>Logging and auditing (log levels, using this data for operations analysis)</a:t>
            </a:r>
          </a:p>
          <a:p>
            <a:r>
              <a:rPr lang="en-US" dirty="0" smtClean="0"/>
              <a:t>Upgrade from caCORE SDK v3.2 to SDK 4.2</a:t>
            </a:r>
          </a:p>
          <a:p>
            <a:r>
              <a:rPr lang="en-US" dirty="0" smtClean="0"/>
              <a:t>Upgrade from CSM 3.2 to CSM 4.2</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 SDK Code generation</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5</a:t>
            </a:fld>
            <a:endParaRPr lang="en-US" dirty="0"/>
          </a:p>
        </p:txBody>
      </p:sp>
      <p:pic>
        <p:nvPicPr>
          <p:cNvPr id="5" name="Content Placeholder 4" descr="Jamboree"/>
          <p:cNvPicPr>
            <a:picLocks noGrp="1" noChangeAspect="1" noChangeArrowheads="1"/>
          </p:cNvPicPr>
          <p:nvPr>
            <p:ph idx="1"/>
          </p:nvPr>
        </p:nvPicPr>
        <p:blipFill>
          <a:blip r:embed="rId2"/>
          <a:srcRect/>
          <a:stretch>
            <a:fillRect/>
          </a:stretch>
        </p:blipFill>
        <p:spPr bwMode="auto">
          <a:xfrm>
            <a:off x="1752600" y="1600200"/>
            <a:ext cx="5208474" cy="5115615"/>
          </a:xfrm>
          <a:prstGeom prst="rect">
            <a:avLst/>
          </a:prstGeom>
          <a:noFill/>
          <a:ln w="9525">
            <a:noFill/>
            <a:miter lim="800000"/>
            <a:headEnd/>
            <a:tailEnd/>
          </a:ln>
        </p:spPr>
      </p:pic>
      <p:sp>
        <p:nvSpPr>
          <p:cNvPr id="6" name="TextBox 5"/>
          <p:cNvSpPr txBox="1"/>
          <p:nvPr/>
        </p:nvSpPr>
        <p:spPr>
          <a:xfrm>
            <a:off x="1981200" y="1143000"/>
            <a:ext cx="5224712" cy="646331"/>
          </a:xfrm>
          <a:prstGeom prst="rect">
            <a:avLst/>
          </a:prstGeom>
          <a:noFill/>
        </p:spPr>
        <p:txBody>
          <a:bodyPr wrap="square" rtlCol="0">
            <a:spAutoFit/>
          </a:bodyPr>
          <a:lstStyle/>
          <a:p>
            <a:r>
              <a:rPr lang="en-US" dirty="0" smtClean="0"/>
              <a:t>One day in the life of </a:t>
            </a:r>
            <a:r>
              <a:rPr lang="en-US" dirty="0" err="1" smtClean="0"/>
              <a:t>caTissue</a:t>
            </a:r>
            <a:r>
              <a:rPr lang="en-US" dirty="0" smtClean="0"/>
              <a:t> developer</a:t>
            </a:r>
          </a:p>
          <a:p>
            <a:endParaRPr lang="en-US" dirty="0"/>
          </a:p>
        </p:txBody>
      </p:sp>
      <p:sp>
        <p:nvSpPr>
          <p:cNvPr id="7" name="Rounded Rectangle 6"/>
          <p:cNvSpPr/>
          <p:nvPr/>
        </p:nvSpPr>
        <p:spPr bwMode="auto">
          <a:xfrm>
            <a:off x="762000" y="2057400"/>
            <a:ext cx="4572000" cy="1447800"/>
          </a:xfrm>
          <a:prstGeom prst="roundRect">
            <a:avLst/>
          </a:prstGeom>
          <a:solidFill>
            <a:schemeClr val="accent1">
              <a:alpha val="5000"/>
            </a:schemeClr>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caTissue</a:t>
            </a:r>
            <a:r>
              <a:rPr lang="en-US" dirty="0" smtClean="0"/>
              <a:t> </a:t>
            </a:r>
            <a:r>
              <a:rPr lang="en-US" dirty="0" smtClean="0"/>
              <a:t>– SDK (Code generation + Runtime)</a:t>
            </a:r>
            <a:endParaRPr lang="en-US" dirty="0"/>
          </a:p>
        </p:txBody>
      </p:sp>
      <p:sp>
        <p:nvSpPr>
          <p:cNvPr id="3" name="Content Placeholder 2"/>
          <p:cNvSpPr>
            <a:spLocks noGrp="1"/>
          </p:cNvSpPr>
          <p:nvPr>
            <p:ph idx="1"/>
          </p:nvPr>
        </p:nvSpPr>
        <p:spPr/>
        <p:txBody>
          <a:bodyPr/>
          <a:lstStyle/>
          <a:p>
            <a:r>
              <a:rPr lang="en-US" sz="1600" dirty="0" smtClean="0"/>
              <a:t>Auto-generate artifacts using caCORE v4.2 which </a:t>
            </a:r>
            <a:r>
              <a:rPr lang="en-US" sz="1600" dirty="0" smtClean="0"/>
              <a:t>are </a:t>
            </a:r>
            <a:r>
              <a:rPr lang="en-US" sz="1600" dirty="0" smtClean="0"/>
              <a:t>referred for all </a:t>
            </a:r>
            <a:r>
              <a:rPr lang="en-US" sz="1600" dirty="0" smtClean="0"/>
              <a:t>search </a:t>
            </a:r>
            <a:r>
              <a:rPr lang="en-US" sz="1600" dirty="0" smtClean="0"/>
              <a:t>operations.</a:t>
            </a:r>
          </a:p>
          <a:p>
            <a:endParaRPr lang="en-US" sz="1600" dirty="0" smtClean="0"/>
          </a:p>
          <a:p>
            <a:r>
              <a:rPr lang="en-US" sz="1600" dirty="0" smtClean="0"/>
              <a:t>Ability </a:t>
            </a:r>
            <a:r>
              <a:rPr lang="en-US" sz="1600" dirty="0" smtClean="0"/>
              <a:t>to expose the entire search APIs provided by caCORE v4.2 in </a:t>
            </a:r>
            <a:r>
              <a:rPr lang="en-US" sz="1600" dirty="0" err="1" smtClean="0"/>
              <a:t>caTissue</a:t>
            </a:r>
            <a:r>
              <a:rPr lang="en-US" sz="1600" dirty="0" smtClean="0"/>
              <a:t>.</a:t>
            </a:r>
          </a:p>
          <a:p>
            <a:endParaRPr lang="en-US" sz="1600" dirty="0" smtClean="0"/>
          </a:p>
          <a:p>
            <a:r>
              <a:rPr lang="en-US" sz="1600" dirty="0" smtClean="0"/>
              <a:t>Ability </a:t>
            </a:r>
            <a:r>
              <a:rPr lang="en-US" sz="1600" dirty="0" smtClean="0"/>
              <a:t>to create, and update data using caCORE v4.2</a:t>
            </a:r>
          </a:p>
          <a:p>
            <a:endParaRPr lang="en-US" sz="1600" dirty="0" smtClean="0"/>
          </a:p>
          <a:p>
            <a:r>
              <a:rPr lang="en-US" sz="1600" dirty="0" smtClean="0"/>
              <a:t>caCORE </a:t>
            </a:r>
            <a:r>
              <a:rPr lang="en-US" sz="1600" dirty="0" smtClean="0"/>
              <a:t>authentication and authorization via CSM, validation and common logging features will be integrated with </a:t>
            </a:r>
            <a:r>
              <a:rPr lang="en-US" sz="1600" dirty="0" err="1" smtClean="0"/>
              <a:t>caTissue</a:t>
            </a:r>
            <a:r>
              <a:rPr lang="en-US" sz="1600" dirty="0" smtClean="0"/>
              <a:t> v2.0. (Note: Might not be completed in the scope of v2.0.)</a:t>
            </a:r>
          </a:p>
          <a:p>
            <a:endParaRPr lang="en-US" sz="1600" dirty="0" smtClean="0"/>
          </a:p>
          <a:p>
            <a:r>
              <a:rPr lang="en-US" sz="1600" dirty="0" smtClean="0"/>
              <a:t>Use of </a:t>
            </a:r>
            <a:r>
              <a:rPr lang="en-US" sz="1600" dirty="0" err="1" smtClean="0"/>
              <a:t>caTissue</a:t>
            </a:r>
            <a:r>
              <a:rPr lang="en-US" sz="1600" dirty="0" smtClean="0"/>
              <a:t> delegator to perform </a:t>
            </a:r>
            <a:r>
              <a:rPr lang="en-US" sz="1600" dirty="0" err="1" smtClean="0"/>
              <a:t>bizlogic</a:t>
            </a:r>
            <a:r>
              <a:rPr lang="en-US" sz="1600" dirty="0" smtClean="0"/>
              <a:t> in addition to caCORE API capabilities (Query, </a:t>
            </a:r>
            <a:r>
              <a:rPr lang="en-US" sz="1600" dirty="0" err="1" smtClean="0"/>
              <a:t>Wirte</a:t>
            </a:r>
            <a:r>
              <a:rPr lang="en-US" sz="1600" dirty="0" smtClean="0"/>
              <a:t>).</a:t>
            </a:r>
          </a:p>
          <a:p>
            <a:pPr>
              <a:buNone/>
            </a:pPr>
            <a:endParaRPr lang="en-US" sz="1600" dirty="0" smtClean="0"/>
          </a:p>
          <a:p>
            <a:r>
              <a:rPr lang="en-US" sz="1600" dirty="0" smtClean="0"/>
              <a:t>Non caCORE APIs will be exposed as extra APIs for executing special searches without customize the caCORE internal code.</a:t>
            </a:r>
          </a:p>
          <a:p>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Architecture</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7</a:t>
            </a:fld>
            <a:endParaRPr lang="en-US" dirty="0"/>
          </a:p>
        </p:txBody>
      </p:sp>
      <p:pic>
        <p:nvPicPr>
          <p:cNvPr id="5" name="Content Placeholder 4"/>
          <p:cNvPicPr>
            <a:picLocks noGrp="1"/>
          </p:cNvPicPr>
          <p:nvPr>
            <p:ph idx="1"/>
          </p:nvPr>
        </p:nvPicPr>
        <p:blipFill>
          <a:blip r:embed="rId2"/>
          <a:srcRect/>
          <a:stretch>
            <a:fillRect/>
          </a:stretch>
        </p:blipFill>
        <p:spPr bwMode="auto">
          <a:xfrm>
            <a:off x="304800" y="1579245"/>
            <a:ext cx="8458200" cy="45377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 </a:t>
            </a:r>
            <a:r>
              <a:rPr lang="en-US" dirty="0" err="1" smtClean="0"/>
              <a:t>caTissue</a:t>
            </a:r>
            <a:r>
              <a:rPr lang="en-US" dirty="0" smtClean="0"/>
              <a:t> Implementation</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8</a:t>
            </a:fld>
            <a:endParaRPr lang="en-US" dirty="0"/>
          </a:p>
        </p:txBody>
      </p:sp>
      <p:sp>
        <p:nvSpPr>
          <p:cNvPr id="5" name="Rectangle 4"/>
          <p:cNvSpPr/>
          <p:nvPr/>
        </p:nvSpPr>
        <p:spPr bwMode="auto">
          <a:xfrm>
            <a:off x="914400" y="1371600"/>
            <a:ext cx="1981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caCORE SDK Client</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6" name="Rounded Rectangle 5"/>
          <p:cNvSpPr/>
          <p:nvPr/>
        </p:nvSpPr>
        <p:spPr bwMode="auto">
          <a:xfrm>
            <a:off x="609600" y="2743200"/>
            <a:ext cx="2590800" cy="838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caCORE SDK 4.2 Service</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7" name="Rectangle 6"/>
          <p:cNvSpPr/>
          <p:nvPr/>
        </p:nvSpPr>
        <p:spPr bwMode="auto">
          <a:xfrm>
            <a:off x="4953000" y="1371600"/>
            <a:ext cx="1219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caTissue</a:t>
            </a:r>
            <a:r>
              <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 UI</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8" name="Rounded Rectangle 7"/>
          <p:cNvSpPr/>
          <p:nvPr/>
        </p:nvSpPr>
        <p:spPr bwMode="auto">
          <a:xfrm>
            <a:off x="4724400" y="2895600"/>
            <a:ext cx="16764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caTisseCOREDAOImpl</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9" name="Rounded Rectangle 8"/>
          <p:cNvSpPr/>
          <p:nvPr/>
        </p:nvSpPr>
        <p:spPr bwMode="auto">
          <a:xfrm>
            <a:off x="1181100" y="3962400"/>
            <a:ext cx="1600200" cy="6858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SDK </a:t>
            </a:r>
            <a:r>
              <a:rPr kumimoji="0" lang="en-US" sz="14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ORMDAOImpl</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cxnSp>
        <p:nvCxnSpPr>
          <p:cNvPr id="11" name="Straight Arrow Connector 10"/>
          <p:cNvCxnSpPr>
            <a:stCxn id="6" idx="0"/>
            <a:endCxn id="5" idx="2"/>
          </p:cNvCxnSpPr>
          <p:nvPr/>
        </p:nvCxnSpPr>
        <p:spPr bwMode="auto">
          <a:xfrm rot="5400000" flipH="1" flipV="1">
            <a:off x="1485900" y="2324100"/>
            <a:ext cx="838200" cy="1588"/>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a:stCxn id="6" idx="3"/>
            <a:endCxn id="8" idx="1"/>
          </p:cNvCxnSpPr>
          <p:nvPr/>
        </p:nvCxnSpPr>
        <p:spPr bwMode="auto">
          <a:xfrm>
            <a:off x="3200400" y="3162300"/>
            <a:ext cx="1524000" cy="1588"/>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a:stCxn id="8" idx="1"/>
            <a:endCxn id="9" idx="3"/>
          </p:cNvCxnSpPr>
          <p:nvPr/>
        </p:nvCxnSpPr>
        <p:spPr bwMode="auto">
          <a:xfrm rot="10800000" flipV="1">
            <a:off x="2781300" y="3162300"/>
            <a:ext cx="1943100" cy="114300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Rounded Rectangle 17"/>
          <p:cNvSpPr/>
          <p:nvPr/>
        </p:nvSpPr>
        <p:spPr bwMode="auto">
          <a:xfrm>
            <a:off x="7086600" y="2895600"/>
            <a:ext cx="16764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err="1" smtClean="0">
                <a:latin typeface="Arial Unicode MS" pitchFamily="34" charset="-128"/>
                <a:ea typeface="Arial Unicode MS" pitchFamily="34" charset="-128"/>
                <a:cs typeface="Arial Unicode MS" pitchFamily="34" charset="-128"/>
              </a:rPr>
              <a:t>CaCoreAppServicesDelegator</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19" name="Rounded Rectangle 18"/>
          <p:cNvSpPr/>
          <p:nvPr/>
        </p:nvSpPr>
        <p:spPr bwMode="auto">
          <a:xfrm>
            <a:off x="4724400" y="3962400"/>
            <a:ext cx="1676400" cy="457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err="1" smtClean="0">
                <a:latin typeface="Arial Unicode MS" pitchFamily="34" charset="-128"/>
                <a:ea typeface="Arial Unicode MS" pitchFamily="34" charset="-128"/>
                <a:cs typeface="Arial Unicode MS" pitchFamily="34" charset="-128"/>
              </a:rPr>
              <a:t>caTissueBizLogic</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20" name="Rounded Rectangle 19"/>
          <p:cNvSpPr/>
          <p:nvPr/>
        </p:nvSpPr>
        <p:spPr bwMode="auto">
          <a:xfrm>
            <a:off x="7086600" y="3962400"/>
            <a:ext cx="1600200" cy="4572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400" b="1" i="0" u="none" strike="noStrike" cap="none" normalizeH="0" baseline="0" dirty="0" smtClean="0">
                <a:ln>
                  <a:noFill/>
                </a:ln>
                <a:solidFill>
                  <a:schemeClr val="tx1"/>
                </a:solidFill>
                <a:effectLst/>
                <a:latin typeface="Arial Unicode MS" pitchFamily="34" charset="-128"/>
                <a:ea typeface="Arial Unicode MS" pitchFamily="34" charset="-128"/>
                <a:cs typeface="Arial Unicode MS" pitchFamily="34" charset="-128"/>
              </a:rPr>
              <a:t>DAO</a:t>
            </a:r>
            <a:endParaRPr kumimoji="0" lang="en-US" sz="14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
        <p:nvSpPr>
          <p:cNvPr id="21" name="Flowchart: Magnetic Disk 20"/>
          <p:cNvSpPr/>
          <p:nvPr/>
        </p:nvSpPr>
        <p:spPr bwMode="auto">
          <a:xfrm>
            <a:off x="4876800" y="5486400"/>
            <a:ext cx="1447800" cy="9906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Unicode MS" pitchFamily="34" charset="-128"/>
                <a:ea typeface="Arial Unicode MS" pitchFamily="34" charset="-128"/>
                <a:cs typeface="Arial Unicode MS" pitchFamily="34" charset="-128"/>
              </a:rPr>
              <a:t>caTissue</a:t>
            </a:r>
            <a:r>
              <a:rPr kumimoji="0" lang="en-US" sz="1800" b="1" i="0" u="none" strike="noStrike" cap="none" normalizeH="0" dirty="0" smtClean="0">
                <a:ln>
                  <a:noFill/>
                </a:ln>
                <a:solidFill>
                  <a:schemeClr val="tx1"/>
                </a:solidFill>
                <a:effectLst/>
                <a:latin typeface="Arial Unicode MS" pitchFamily="34" charset="-128"/>
                <a:ea typeface="Arial Unicode MS" pitchFamily="34" charset="-128"/>
                <a:cs typeface="Arial Unicode MS" pitchFamily="34" charset="-128"/>
              </a:rPr>
              <a:t> DB</a:t>
            </a:r>
            <a:endParaRPr kumimoji="0" lang="en-US" sz="1800" b="1"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cxnSp>
        <p:nvCxnSpPr>
          <p:cNvPr id="25" name="Straight Arrow Connector 24"/>
          <p:cNvCxnSpPr>
            <a:stCxn id="9" idx="3"/>
            <a:endCxn id="21" idx="1"/>
          </p:cNvCxnSpPr>
          <p:nvPr/>
        </p:nvCxnSpPr>
        <p:spPr bwMode="auto">
          <a:xfrm>
            <a:off x="2781300" y="4305300"/>
            <a:ext cx="2819400" cy="118110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Arrow Connector 26"/>
          <p:cNvCxnSpPr>
            <a:stCxn id="21" idx="1"/>
            <a:endCxn id="19" idx="2"/>
          </p:cNvCxnSpPr>
          <p:nvPr/>
        </p:nvCxnSpPr>
        <p:spPr bwMode="auto">
          <a:xfrm rot="16200000" flipV="1">
            <a:off x="5048250" y="4933950"/>
            <a:ext cx="1066800" cy="3810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a:stCxn id="7" idx="2"/>
            <a:endCxn id="8" idx="0"/>
          </p:cNvCxnSpPr>
          <p:nvPr/>
        </p:nvCxnSpPr>
        <p:spPr bwMode="auto">
          <a:xfrm rot="5400000">
            <a:off x="5067300" y="2400300"/>
            <a:ext cx="990600" cy="1588"/>
          </a:xfrm>
          <a:prstGeom prst="straightConnector1">
            <a:avLst/>
          </a:prstGeom>
          <a:solidFill>
            <a:schemeClr val="accent1"/>
          </a:solidFill>
          <a:ln w="9525"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stCxn id="8" idx="3"/>
            <a:endCxn id="18" idx="1"/>
          </p:cNvCxnSpPr>
          <p:nvPr/>
        </p:nvCxnSpPr>
        <p:spPr bwMode="auto">
          <a:xfrm>
            <a:off x="6400800" y="3162300"/>
            <a:ext cx="685800" cy="1588"/>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Arrow Connector 32"/>
          <p:cNvCxnSpPr>
            <a:stCxn id="18" idx="2"/>
            <a:endCxn id="20" idx="0"/>
          </p:cNvCxnSpPr>
          <p:nvPr/>
        </p:nvCxnSpPr>
        <p:spPr bwMode="auto">
          <a:xfrm rot="5400000">
            <a:off x="7639050" y="3676650"/>
            <a:ext cx="533400" cy="38100"/>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Arrow Connector 34"/>
          <p:cNvCxnSpPr>
            <a:stCxn id="19" idx="3"/>
            <a:endCxn id="20" idx="1"/>
          </p:cNvCxnSpPr>
          <p:nvPr/>
        </p:nvCxnSpPr>
        <p:spPr bwMode="auto">
          <a:xfrm>
            <a:off x="6400800" y="4191000"/>
            <a:ext cx="685800" cy="1588"/>
          </a:xfrm>
          <a:prstGeom prst="straightConnector1">
            <a:avLst/>
          </a:prstGeom>
          <a:solidFill>
            <a:schemeClr val="accent1"/>
          </a:solidFill>
          <a:ln w="3175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6" name="Straight Connector 145"/>
          <p:cNvCxnSpPr/>
          <p:nvPr/>
        </p:nvCxnSpPr>
        <p:spPr bwMode="auto">
          <a:xfrm>
            <a:off x="0" y="2362200"/>
            <a:ext cx="9144000" cy="0"/>
          </a:xfrm>
          <a:prstGeom prst="line">
            <a:avLst/>
          </a:prstGeom>
          <a:solidFill>
            <a:schemeClr val="accent1"/>
          </a:solidFill>
          <a:ln w="9525" cap="flat" cmpd="sng" algn="ctr">
            <a:solidFill>
              <a:schemeClr val="accent2"/>
            </a:solidFill>
            <a:prstDash val="lgDash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7" name="Straight Connector 146"/>
          <p:cNvCxnSpPr/>
          <p:nvPr/>
        </p:nvCxnSpPr>
        <p:spPr bwMode="auto">
          <a:xfrm>
            <a:off x="0" y="5257800"/>
            <a:ext cx="9144000" cy="0"/>
          </a:xfrm>
          <a:prstGeom prst="line">
            <a:avLst/>
          </a:prstGeom>
          <a:solidFill>
            <a:schemeClr val="accent1"/>
          </a:solidFill>
          <a:ln w="9525" cap="flat" cmpd="sng" algn="ctr">
            <a:solidFill>
              <a:schemeClr val="accent2"/>
            </a:solidFill>
            <a:prstDash val="lgDash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8" name="Rounded Rectangle 147"/>
          <p:cNvSpPr/>
          <p:nvPr/>
        </p:nvSpPr>
        <p:spPr bwMode="auto">
          <a:xfrm>
            <a:off x="4572000" y="1143000"/>
            <a:ext cx="4267200" cy="5562600"/>
          </a:xfrm>
          <a:prstGeom prst="roundRect">
            <a:avLst/>
          </a:prstGeom>
          <a:solidFill>
            <a:schemeClr val="accent1">
              <a:alpha val="0"/>
            </a:schemeClr>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ＭＳ Ｐゴシック" charset="0"/>
            </a:endParaRPr>
          </a:p>
        </p:txBody>
      </p:sp>
      <p:sp>
        <p:nvSpPr>
          <p:cNvPr id="149" name="TextBox 148"/>
          <p:cNvSpPr txBox="1"/>
          <p:nvPr/>
        </p:nvSpPr>
        <p:spPr>
          <a:xfrm>
            <a:off x="7315200" y="1371600"/>
            <a:ext cx="1371600" cy="307777"/>
          </a:xfrm>
          <a:prstGeom prst="rect">
            <a:avLst/>
          </a:prstGeom>
          <a:noFill/>
        </p:spPr>
        <p:txBody>
          <a:bodyPr wrap="square" rtlCol="0">
            <a:spAutoFit/>
          </a:bodyPr>
          <a:lstStyle/>
          <a:p>
            <a:r>
              <a:rPr lang="en-US" sz="1400" dirty="0" err="1" smtClean="0">
                <a:solidFill>
                  <a:schemeClr val="accent2">
                    <a:lumMod val="60000"/>
                    <a:lumOff val="40000"/>
                  </a:schemeClr>
                </a:solidFill>
                <a:latin typeface="Arial Unicode MS" pitchFamily="34" charset="-128"/>
                <a:ea typeface="Arial Unicode MS" pitchFamily="34" charset="-128"/>
                <a:cs typeface="Arial Unicode MS" pitchFamily="34" charset="-128"/>
              </a:rPr>
              <a:t>caTissue</a:t>
            </a:r>
            <a:r>
              <a:rPr lang="en-US" sz="1400" dirty="0" smtClean="0">
                <a:solidFill>
                  <a:schemeClr val="accent2">
                    <a:lumMod val="60000"/>
                    <a:lumOff val="40000"/>
                  </a:schemeClr>
                </a:solidFill>
                <a:latin typeface="Arial Unicode MS" pitchFamily="34" charset="-128"/>
                <a:ea typeface="Arial Unicode MS" pitchFamily="34" charset="-128"/>
                <a:cs typeface="Arial Unicode MS" pitchFamily="34" charset="-128"/>
              </a:rPr>
              <a:t> 2.0</a:t>
            </a:r>
            <a:endParaRPr lang="en-US" sz="1400" dirty="0">
              <a:solidFill>
                <a:schemeClr val="accent2">
                  <a:lumMod val="60000"/>
                  <a:lumOff val="40000"/>
                </a:schemeClr>
              </a:solidFill>
              <a:latin typeface="Arial Unicode MS" pitchFamily="34" charset="-128"/>
              <a:ea typeface="Arial Unicode MS" pitchFamily="34" charset="-128"/>
              <a:cs typeface="Arial Unicode MS" pitchFamily="34" charset="-128"/>
            </a:endParaRPr>
          </a:p>
        </p:txBody>
      </p:sp>
      <p:sp>
        <p:nvSpPr>
          <p:cNvPr id="151" name="Rounded Rectangle 150"/>
          <p:cNvSpPr/>
          <p:nvPr/>
        </p:nvSpPr>
        <p:spPr bwMode="auto">
          <a:xfrm>
            <a:off x="381000" y="1219200"/>
            <a:ext cx="3505200" cy="4876800"/>
          </a:xfrm>
          <a:prstGeom prst="roundRect">
            <a:avLst/>
          </a:prstGeom>
          <a:solidFill>
            <a:schemeClr val="accent1">
              <a:alpha val="0"/>
            </a:schemeClr>
          </a:solidFill>
          <a:ln w="9525" cap="flat" cmpd="sng" algn="ctr">
            <a:solidFill>
              <a:schemeClr val="tx1"/>
            </a:solidFill>
            <a:prstDash val="lg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ＭＳ Ｐゴシック" charset="0"/>
            </a:endParaRPr>
          </a:p>
        </p:txBody>
      </p:sp>
      <p:sp>
        <p:nvSpPr>
          <p:cNvPr id="152" name="TextBox 151"/>
          <p:cNvSpPr txBox="1"/>
          <p:nvPr/>
        </p:nvSpPr>
        <p:spPr>
          <a:xfrm>
            <a:off x="1524000" y="5638800"/>
            <a:ext cx="1143000" cy="307777"/>
          </a:xfrm>
          <a:prstGeom prst="rect">
            <a:avLst/>
          </a:prstGeom>
          <a:noFill/>
        </p:spPr>
        <p:txBody>
          <a:bodyPr wrap="square" rtlCol="0">
            <a:spAutoFit/>
          </a:bodyPr>
          <a:lstStyle/>
          <a:p>
            <a:r>
              <a:rPr lang="en-US" sz="1400" dirty="0" smtClean="0">
                <a:solidFill>
                  <a:schemeClr val="accent2">
                    <a:lumMod val="60000"/>
                    <a:lumOff val="40000"/>
                  </a:schemeClr>
                </a:solidFill>
                <a:latin typeface="Arial Unicode MS" pitchFamily="34" charset="-128"/>
                <a:ea typeface="Arial Unicode MS" pitchFamily="34" charset="-128"/>
                <a:cs typeface="Arial Unicode MS" pitchFamily="34" charset="-128"/>
              </a:rPr>
              <a:t>SDK 4.2</a:t>
            </a:r>
            <a:endParaRPr lang="en-US" sz="1400" dirty="0">
              <a:solidFill>
                <a:schemeClr val="accent2">
                  <a:lumMod val="60000"/>
                  <a:lumOff val="40000"/>
                </a:schemeClr>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 Default Implementation</a:t>
            </a:r>
            <a:endParaRPr lang="en-US" dirty="0"/>
          </a:p>
        </p:txBody>
      </p:sp>
      <p:sp>
        <p:nvSpPr>
          <p:cNvPr id="4" name="Slide Number Placeholder 3"/>
          <p:cNvSpPr>
            <a:spLocks noGrp="1"/>
          </p:cNvSpPr>
          <p:nvPr>
            <p:ph type="sldNum" sz="quarter" idx="10"/>
          </p:nvPr>
        </p:nvSpPr>
        <p:spPr/>
        <p:txBody>
          <a:bodyPr/>
          <a:lstStyle/>
          <a:p>
            <a:fld id="{FB8D1710-B952-4CDF-915C-8A17AF491341}" type="slidenum">
              <a:rPr lang="en-US" smtClean="0"/>
              <a:pPr/>
              <a:t>9</a:t>
            </a:fld>
            <a:endParaRPr lang="en-US" dirty="0"/>
          </a:p>
        </p:txBody>
      </p:sp>
      <p:pic>
        <p:nvPicPr>
          <p:cNvPr id="2050" name="Picture 2" descr="Diagram one showing behavior of the caCORE SDK generated application"/>
          <p:cNvPicPr>
            <a:picLocks noChangeAspect="1" noChangeArrowheads="1"/>
          </p:cNvPicPr>
          <p:nvPr/>
        </p:nvPicPr>
        <p:blipFill>
          <a:blip r:embed="rId2"/>
          <a:srcRect/>
          <a:stretch>
            <a:fillRect/>
          </a:stretch>
        </p:blipFill>
        <p:spPr bwMode="auto">
          <a:xfrm>
            <a:off x="152400" y="1295400"/>
            <a:ext cx="9001536" cy="4953000"/>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19602</TotalTime>
  <Words>2222</Words>
  <Application>Microsoft Office PowerPoint</Application>
  <PresentationFormat>On-screen Show (4:3)</PresentationFormat>
  <Paragraphs>360</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caTissue v2.0 - caCORE Tools</vt:lpstr>
      <vt:lpstr>Outline</vt:lpstr>
      <vt:lpstr>caTissue v2.0 - Technology stack</vt:lpstr>
      <vt:lpstr>caTissue v2.0</vt:lpstr>
      <vt:lpstr>caTissue – SDK Code generation</vt:lpstr>
      <vt:lpstr>caTissue – SDK (Code generation + Runtime)</vt:lpstr>
      <vt:lpstr>SDK Architecture</vt:lpstr>
      <vt:lpstr>SDK - caTissue Implementation</vt:lpstr>
      <vt:lpstr>SDK – Default Implementation</vt:lpstr>
      <vt:lpstr>caTissue Implementation -CaCoreAppServicesDelegator</vt:lpstr>
      <vt:lpstr>caTissue Implementation - CaCoreAppServicesDelegator</vt:lpstr>
      <vt:lpstr>caTissue Implementation - CaCoreAppServicesDelegator</vt:lpstr>
      <vt:lpstr>caTissue – Security</vt:lpstr>
      <vt:lpstr>caTissue Implementation – CSM Role</vt:lpstr>
      <vt:lpstr>caTissue Implementation - CaCoreAppServicesDelegator</vt:lpstr>
      <vt:lpstr>caTissue Query security </vt:lpstr>
      <vt:lpstr>caTissue Authorization – Groups, Roles</vt:lpstr>
      <vt:lpstr>caTissue - UPT</vt:lpstr>
      <vt:lpstr>caTissue Implementation - CatissueDefaultBizLogic</vt:lpstr>
      <vt:lpstr>caTissue Model - User</vt:lpstr>
      <vt:lpstr>caTissue Security – CSM User </vt:lpstr>
      <vt:lpstr>caTissue Login Migration - CGMM</vt:lpstr>
      <vt:lpstr>CGMM</vt:lpstr>
      <vt:lpstr>CGMM</vt:lpstr>
      <vt:lpstr>caTissue Distributed Authorization - GridGrouper</vt:lpstr>
      <vt:lpstr>caTissue - GridGrouper</vt:lpstr>
      <vt:lpstr>CSM Service – caGrid community Project</vt:lpstr>
      <vt:lpstr>CSM Service – caGrid community Project</vt:lpstr>
      <vt:lpstr>caTissue Auditing - CLM</vt:lpstr>
      <vt:lpstr>Considerations</vt:lpstr>
      <vt:lpstr>SDK 4.3</vt:lpstr>
      <vt:lpstr>SDK 4.4</vt:lpstr>
      <vt:lpstr>SDK 4.5</vt:lpstr>
      <vt:lpstr>CSM-UPT-CGMM / CLM-LLT</vt:lpstr>
      <vt:lpstr>Contact Us</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ECCF Training - CIM</dc:title>
  <dc:subject>ECCF training for the computationally independent model (CIM)</dc:subject>
  <dc:creator>NCI</dc:creator>
  <cp:keywords>ECCF, training, CIM, specification</cp:keywords>
  <cp:lastModifiedBy> </cp:lastModifiedBy>
  <cp:revision>273</cp:revision>
  <dcterms:modified xsi:type="dcterms:W3CDTF">2011-06-24T15:24:32Z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