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43891200"/>
  <p:notesSz cx="9144000" cy="6858000"/>
  <p:defaultTextStyle>
    <a:defPPr>
      <a:defRPr lang="en-US"/>
    </a:defPPr>
    <a:lvl1pPr marL="0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1pPr>
    <a:lvl2pPr marL="2560174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2pPr>
    <a:lvl3pPr marL="5120347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3pPr>
    <a:lvl4pPr marL="7680521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4pPr>
    <a:lvl5pPr marL="10240695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5pPr>
    <a:lvl6pPr marL="12800868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6pPr>
    <a:lvl7pPr marL="15361042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7pPr>
    <a:lvl8pPr marL="17921216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8pPr>
    <a:lvl9pPr marL="20481390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2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7" d="100"/>
          <a:sy n="17" d="100"/>
        </p:scale>
        <p:origin x="-2130" y="-402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BD869-6A4F-470D-A0F6-F276AC25938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10E94-C798-411D-BE0E-C02402F09F4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457453" y="3521583"/>
          <a:ext cx="1683914" cy="1431417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UML Modeling Tool (EA</a:t>
          </a:r>
          <a:r>
            <a:rPr lang="en-US" baseline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/ </a:t>
          </a:r>
          <a:r>
            <a:rPr lang="en-US" baseline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ArgoUML</a:t>
          </a:r>
          <a:r>
            <a:rPr lang="en-US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)</a:t>
          </a:r>
        </a:p>
      </dgm:t>
    </dgm:pt>
    <dgm:pt modelId="{0C774D2D-4B98-454C-B5F5-863830DE49BA}" type="parTrans" cxnId="{A3ED0909-3584-4485-B989-D7688B7730F0}">
      <dgm:prSet/>
      <dgm:spPr/>
      <dgm:t>
        <a:bodyPr/>
        <a:lstStyle/>
        <a:p>
          <a:endParaRPr lang="en-US"/>
        </a:p>
      </dgm:t>
    </dgm:pt>
    <dgm:pt modelId="{6113B420-37ED-437A-9906-C70E820AB697}" type="sibTrans" cxnId="{A3ED0909-3584-4485-B989-D7688B7730F0}">
      <dgm:prSet/>
      <dgm:spPr/>
      <dgm:t>
        <a:bodyPr/>
        <a:lstStyle/>
        <a:p>
          <a:endParaRPr lang="en-US"/>
        </a:p>
      </dgm:t>
    </dgm:pt>
    <dgm:pt modelId="{E8DF50A4-592E-451D-A084-2888233B826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457453" y="3521583"/>
          <a:ext cx="1683914" cy="1431417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Build UML Model</a:t>
          </a:r>
        </a:p>
      </dgm:t>
    </dgm:pt>
    <dgm:pt modelId="{782603E1-F7AF-4B36-A621-C531E978D837}" type="parTrans" cxnId="{B7572A82-A92D-47C7-82C8-760064504C32}">
      <dgm:prSet/>
      <dgm:spPr/>
      <dgm:t>
        <a:bodyPr/>
        <a:lstStyle/>
        <a:p>
          <a:endParaRPr lang="en-US"/>
        </a:p>
      </dgm:t>
    </dgm:pt>
    <dgm:pt modelId="{A8CC9BD5-DC3A-43B8-80D2-31CEC7F9D1CC}" type="sibTrans" cxnId="{B7572A82-A92D-47C7-82C8-760064504C32}">
      <dgm:prSet/>
      <dgm:spPr/>
      <dgm:t>
        <a:bodyPr/>
        <a:lstStyle/>
        <a:p>
          <a:endParaRPr lang="en-US"/>
        </a:p>
      </dgm:t>
    </dgm:pt>
    <dgm:pt modelId="{FBEAE713-3DA8-4EBD-988C-BF04AD61DFCA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457453" y="3521583"/>
          <a:ext cx="1683914" cy="1431417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Export UML Model</a:t>
          </a:r>
        </a:p>
      </dgm:t>
    </dgm:pt>
    <dgm:pt modelId="{2C2F4453-C61D-46E8-9989-0C88CBA8379E}" type="parTrans" cxnId="{7ED74EE5-1A0C-4614-A894-2715DEBEC772}">
      <dgm:prSet/>
      <dgm:spPr/>
      <dgm:t>
        <a:bodyPr/>
        <a:lstStyle/>
        <a:p>
          <a:endParaRPr lang="en-US"/>
        </a:p>
      </dgm:t>
    </dgm:pt>
    <dgm:pt modelId="{4B28FAC0-509C-4B48-BC3A-F2B8EA7AD36C}" type="sibTrans" cxnId="{7ED74EE5-1A0C-4614-A894-2715DEBEC772}">
      <dgm:prSet/>
      <dgm:spPr/>
      <dgm:t>
        <a:bodyPr/>
        <a:lstStyle/>
        <a:p>
          <a:endParaRPr lang="en-US"/>
        </a:p>
      </dgm:t>
    </dgm:pt>
    <dgm:pt modelId="{F0AF9BAA-4C8B-4B8F-BB87-21D90CF8C2C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5536692" y="1510665"/>
          <a:ext cx="1901952" cy="3442335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caCORE SDK Middleware System</a:t>
          </a:r>
        </a:p>
      </dgm:t>
    </dgm:pt>
    <dgm:pt modelId="{AACD2C6F-241F-4E2B-98AE-02FD05875450}" type="parTrans" cxnId="{44C121B8-615A-4DD8-87CC-BF8788DC3DC6}">
      <dgm:prSet/>
      <dgm:spPr/>
      <dgm:t>
        <a:bodyPr/>
        <a:lstStyle/>
        <a:p>
          <a:endParaRPr lang="en-US"/>
        </a:p>
      </dgm:t>
    </dgm:pt>
    <dgm:pt modelId="{270DCAA2-E5B7-40F2-BEC4-C7721B888DD7}" type="sibTrans" cxnId="{44C121B8-615A-4DD8-87CC-BF8788DC3DC6}">
      <dgm:prSet/>
      <dgm:spPr/>
      <dgm:t>
        <a:bodyPr/>
        <a:lstStyle/>
        <a:p>
          <a:endParaRPr lang="en-US"/>
        </a:p>
      </dgm:t>
    </dgm:pt>
    <dgm:pt modelId="{88531C4B-E326-4BD8-84EC-2901125D3484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5536692" y="1510665"/>
          <a:ext cx="1901952" cy="3442335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 Generated Artifacts</a:t>
          </a:r>
        </a:p>
      </dgm:t>
    </dgm:pt>
    <dgm:pt modelId="{38F80947-2F8E-4301-B6E1-C7C4FB1AD159}" type="parTrans" cxnId="{5C6F675F-2809-4DEE-9194-45CF83257B98}">
      <dgm:prSet/>
      <dgm:spPr/>
      <dgm:t>
        <a:bodyPr/>
        <a:lstStyle/>
        <a:p>
          <a:endParaRPr lang="en-US"/>
        </a:p>
      </dgm:t>
    </dgm:pt>
    <dgm:pt modelId="{636E21E3-2CAF-4AE9-A78C-502D8F994D8A}" type="sibTrans" cxnId="{5C6F675F-2809-4DEE-9194-45CF83257B98}">
      <dgm:prSet/>
      <dgm:spPr/>
      <dgm:t>
        <a:bodyPr/>
        <a:lstStyle/>
        <a:p>
          <a:endParaRPr lang="en-US"/>
        </a:p>
      </dgm:t>
    </dgm:pt>
    <dgm:pt modelId="{9B7D3477-5F61-494E-B38B-E21E239E198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5536692" y="1510665"/>
          <a:ext cx="1901952" cy="3442335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Retrieve 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for User Query</a:t>
          </a:r>
        </a:p>
      </dgm:t>
    </dgm:pt>
    <dgm:pt modelId="{7A01F835-9033-4E01-B656-44A4A66DE064}" type="parTrans" cxnId="{A4ACED4E-6E6B-4E80-B1DA-E0D3BFCA597E}">
      <dgm:prSet/>
      <dgm:spPr/>
      <dgm:t>
        <a:bodyPr/>
        <a:lstStyle/>
        <a:p>
          <a:endParaRPr lang="en-US"/>
        </a:p>
      </dgm:t>
    </dgm:pt>
    <dgm:pt modelId="{B8B5F001-76F4-44A0-BAC8-980C29EC93EE}" type="sibTrans" cxnId="{A4ACED4E-6E6B-4E80-B1DA-E0D3BFCA597E}">
      <dgm:prSet/>
      <dgm:spPr/>
      <dgm:t>
        <a:bodyPr/>
        <a:lstStyle/>
        <a:p>
          <a:endParaRPr lang="en-US"/>
        </a:p>
      </dgm:t>
    </dgm:pt>
    <dgm:pt modelId="{271C5883-754F-4CBD-979C-22D33697341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Package Generated Artifacts with Runtime System</a:t>
          </a:r>
        </a:p>
      </dgm:t>
    </dgm:pt>
    <dgm:pt modelId="{CB37FD4B-609E-4B6F-B813-F0158381ECA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Generate Artifacts</a:t>
          </a:r>
        </a:p>
      </dgm:t>
    </dgm:pt>
    <dgm:pt modelId="{6F44CE12-782F-4943-9BD1-658DFCCC0C5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Read UML Model</a:t>
          </a:r>
        </a:p>
      </dgm:t>
    </dgm:pt>
    <dgm:pt modelId="{70B3130C-A025-484B-AD4A-57AEC463DA6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caCORE SDK Code Generation</a:t>
          </a:r>
        </a:p>
      </dgm:t>
    </dgm:pt>
    <dgm:pt modelId="{7E201D06-4AAF-49EB-8C89-28567423FFD9}" type="sibTrans" cxnId="{91882FF9-7042-46AF-82DC-71C2FD564F2B}">
      <dgm:prSet/>
      <dgm:spPr/>
      <dgm:t>
        <a:bodyPr/>
        <a:lstStyle/>
        <a:p>
          <a:endParaRPr lang="en-US"/>
        </a:p>
      </dgm:t>
    </dgm:pt>
    <dgm:pt modelId="{2014FDFC-5043-4782-A210-D256ADCA6C22}" type="parTrans" cxnId="{91882FF9-7042-46AF-82DC-71C2FD564F2B}">
      <dgm:prSet/>
      <dgm:spPr/>
      <dgm:t>
        <a:bodyPr/>
        <a:lstStyle/>
        <a:p>
          <a:endParaRPr lang="en-US"/>
        </a:p>
      </dgm:t>
    </dgm:pt>
    <dgm:pt modelId="{3BEBAE78-0A1A-4269-A89A-7C84D528CC28}" type="sibTrans" cxnId="{4127EA62-5E50-40E3-A505-BEE695279E1B}">
      <dgm:prSet/>
      <dgm:spPr/>
      <dgm:t>
        <a:bodyPr/>
        <a:lstStyle/>
        <a:p>
          <a:endParaRPr lang="en-US"/>
        </a:p>
      </dgm:t>
    </dgm:pt>
    <dgm:pt modelId="{ADBFD813-E13D-4E6D-8B1B-852622CAA690}" type="parTrans" cxnId="{4127EA62-5E50-40E3-A505-BEE695279E1B}">
      <dgm:prSet/>
      <dgm:spPr/>
      <dgm:t>
        <a:bodyPr/>
        <a:lstStyle/>
        <a:p>
          <a:endParaRPr lang="en-US"/>
        </a:p>
      </dgm:t>
    </dgm:pt>
    <dgm:pt modelId="{519FD4E9-A10F-490F-B270-349B2547CDEF}" type="sibTrans" cxnId="{193872F5-1822-4C59-A207-AAA4D2B998B0}">
      <dgm:prSet/>
      <dgm:spPr/>
      <dgm:t>
        <a:bodyPr/>
        <a:lstStyle/>
        <a:p>
          <a:endParaRPr lang="en-US"/>
        </a:p>
      </dgm:t>
    </dgm:pt>
    <dgm:pt modelId="{CAD02A87-5B3A-47B3-B7B1-7302210EE95B}" type="parTrans" cxnId="{193872F5-1822-4C59-A207-AAA4D2B998B0}">
      <dgm:prSet/>
      <dgm:spPr/>
      <dgm:t>
        <a:bodyPr/>
        <a:lstStyle/>
        <a:p>
          <a:endParaRPr lang="en-US"/>
        </a:p>
      </dgm:t>
    </dgm:pt>
    <dgm:pt modelId="{76622BA0-1BA1-43BE-9591-E760EAD4F4B0}" type="sibTrans" cxnId="{A3CDABBC-14B1-4583-B2B8-453B4FC34787}">
      <dgm:prSet/>
      <dgm:spPr/>
      <dgm:t>
        <a:bodyPr/>
        <a:lstStyle/>
        <a:p>
          <a:endParaRPr lang="en-US"/>
        </a:p>
      </dgm:t>
    </dgm:pt>
    <dgm:pt modelId="{99C870F9-9E50-4BFF-9A63-BC3199342D09}" type="parTrans" cxnId="{A3CDABBC-14B1-4583-B2B8-453B4FC34787}">
      <dgm:prSet/>
      <dgm:spPr/>
      <dgm:t>
        <a:bodyPr/>
        <a:lstStyle/>
        <a:p>
          <a:endParaRPr lang="en-US"/>
        </a:p>
      </dgm:t>
    </dgm:pt>
    <dgm:pt modelId="{B4C61C6A-0D46-4511-9F92-D574C9B0BABF}" type="pres">
      <dgm:prSet presAssocID="{62EBD869-6A4F-470D-A0F6-F276AC25938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A63D6-B91D-4E47-80B5-2FC5B4B40233}" type="pres">
      <dgm:prSet presAssocID="{62EBD869-6A4F-470D-A0F6-F276AC259386}" presName="arrow" presStyleLbl="bgShp" presStyleIdx="0" presStyleCnt="1" custLinFactNeighborY="-9622"/>
      <dgm:spPr>
        <a:xfrm>
          <a:off x="266699" y="0"/>
          <a:ext cx="7924800" cy="4953000"/>
        </a:xfrm>
        <a:prstGeom prst="swooshArrow">
          <a:avLst>
            <a:gd name="adj1" fmla="val 25000"/>
            <a:gd name="adj2" fmla="val 25000"/>
          </a:avLst>
        </a:prstGeom>
        <a:solidFill>
          <a:srgbClr val="4F81B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4FCCE23-BE10-427A-93EC-CA601F7B0A6C}" type="pres">
      <dgm:prSet presAssocID="{62EBD869-6A4F-470D-A0F6-F276AC259386}" presName="arrowDiagram3" presStyleCnt="0"/>
      <dgm:spPr/>
    </dgm:pt>
    <dgm:pt modelId="{FB917C58-B4A7-4B47-AA27-ACED29E1E63F}" type="pres">
      <dgm:prSet presAssocID="{ACD10E94-C798-411D-BE0E-C02402F09F45}" presName="bullet3a" presStyleLbl="node1" presStyleIdx="0" presStyleCnt="3"/>
      <dgm:spPr>
        <a:xfrm>
          <a:off x="1273149" y="3418560"/>
          <a:ext cx="206044" cy="206044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8D49130-A55B-4BC7-BA03-A3428787B5ED}" type="pres">
      <dgm:prSet presAssocID="{ACD10E94-C798-411D-BE0E-C02402F09F45}" presName="textBox3a" presStyleLbl="revTx" presStyleIdx="0" presStyleCnt="3" custScaleX="9119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A1560A1-C3AC-46BF-BA00-0BA6A750AB35}" type="pres">
      <dgm:prSet presAssocID="{70B3130C-A025-484B-AD4A-57AEC463DA63}" presName="bullet3b" presStyleLbl="node1" presStyleIdx="1" presStyleCnt="3"/>
      <dgm:spPr>
        <a:xfrm>
          <a:off x="3091891" y="2072335"/>
          <a:ext cx="372465" cy="372465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EFD1F5F-CF6C-4299-A599-EABE0D771D09}" type="pres">
      <dgm:prSet presAssocID="{70B3130C-A025-484B-AD4A-57AEC463DA63}" presName="textBox3b" presStyleLbl="revTx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3090EE1-7E3D-4A90-AA5B-39B77ED937E0}" type="pres">
      <dgm:prSet presAssocID="{F0AF9BAA-4C8B-4B8F-BB87-21D90CF8C2C5}" presName="bullet3c" presStyleLbl="node1" presStyleIdx="2" presStyleCnt="3"/>
      <dgm:spPr>
        <a:xfrm>
          <a:off x="5279136" y="1253109"/>
          <a:ext cx="515112" cy="51511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F50C339-B542-49A6-8EE9-0133E664DD79}" type="pres">
      <dgm:prSet presAssocID="{F0AF9BAA-4C8B-4B8F-BB87-21D90CF8C2C5}" presName="textBox3c" presStyleLbl="revTx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B7572A82-A92D-47C7-82C8-760064504C32}" srcId="{ACD10E94-C798-411D-BE0E-C02402F09F45}" destId="{E8DF50A4-592E-451D-A084-2888233B8265}" srcOrd="0" destOrd="0" parTransId="{782603E1-F7AF-4B36-A621-C531E978D837}" sibTransId="{A8CC9BD5-DC3A-43B8-80D2-31CEC7F9D1CC}"/>
    <dgm:cxn modelId="{5C6F675F-2809-4DEE-9194-45CF83257B98}" srcId="{F0AF9BAA-4C8B-4B8F-BB87-21D90CF8C2C5}" destId="{88531C4B-E326-4BD8-84EC-2901125D3484}" srcOrd="0" destOrd="0" parTransId="{38F80947-2F8E-4301-B6E1-C7C4FB1AD159}" sibTransId="{636E21E3-2CAF-4AE9-A78C-502D8F994D8A}"/>
    <dgm:cxn modelId="{A3ED0909-3584-4485-B989-D7688B7730F0}" srcId="{62EBD869-6A4F-470D-A0F6-F276AC259386}" destId="{ACD10E94-C798-411D-BE0E-C02402F09F45}" srcOrd="0" destOrd="0" parTransId="{0C774D2D-4B98-454C-B5F5-863830DE49BA}" sibTransId="{6113B420-37ED-437A-9906-C70E820AB697}"/>
    <dgm:cxn modelId="{E27F0310-96FB-4B28-9EC1-6BCEC8D64B06}" type="presOf" srcId="{6F44CE12-782F-4943-9BD1-658DFCCC0C51}" destId="{3EFD1F5F-CF6C-4299-A599-EABE0D771D09}" srcOrd="0" destOrd="1" presId="urn:microsoft.com/office/officeart/2005/8/layout/arrow2"/>
    <dgm:cxn modelId="{193872F5-1822-4C59-A207-AAA4D2B998B0}" srcId="{70B3130C-A025-484B-AD4A-57AEC463DA63}" destId="{CB37FD4B-609E-4B6F-B813-F0158381ECA9}" srcOrd="1" destOrd="0" parTransId="{CAD02A87-5B3A-47B3-B7B1-7302210EE95B}" sibTransId="{519FD4E9-A10F-490F-B270-349B2547CDEF}"/>
    <dgm:cxn modelId="{7ED74EE5-1A0C-4614-A894-2715DEBEC772}" srcId="{ACD10E94-C798-411D-BE0E-C02402F09F45}" destId="{FBEAE713-3DA8-4EBD-988C-BF04AD61DFCA}" srcOrd="1" destOrd="0" parTransId="{2C2F4453-C61D-46E8-9989-0C88CBA8379E}" sibTransId="{4B28FAC0-509C-4B48-BC3A-F2B8EA7AD36C}"/>
    <dgm:cxn modelId="{A4ACED4E-6E6B-4E80-B1DA-E0D3BFCA597E}" srcId="{F0AF9BAA-4C8B-4B8F-BB87-21D90CF8C2C5}" destId="{9B7D3477-5F61-494E-B38B-E21E239E198C}" srcOrd="1" destOrd="0" parTransId="{7A01F835-9033-4E01-B656-44A4A66DE064}" sibTransId="{B8B5F001-76F4-44A0-BAC8-980C29EC93EE}"/>
    <dgm:cxn modelId="{0D05D64B-887E-4BBC-B45E-F34FACBF98B6}" type="presOf" srcId="{CB37FD4B-609E-4B6F-B813-F0158381ECA9}" destId="{3EFD1F5F-CF6C-4299-A599-EABE0D771D09}" srcOrd="0" destOrd="2" presId="urn:microsoft.com/office/officeart/2005/8/layout/arrow2"/>
    <dgm:cxn modelId="{ADA75B66-354B-40CB-8F32-088C77663DF3}" type="presOf" srcId="{271C5883-754F-4CBD-979C-22D336973412}" destId="{3EFD1F5F-CF6C-4299-A599-EABE0D771D09}" srcOrd="0" destOrd="3" presId="urn:microsoft.com/office/officeart/2005/8/layout/arrow2"/>
    <dgm:cxn modelId="{D620A972-258D-44C1-ACCB-1CA79637D2A2}" type="presOf" srcId="{E8DF50A4-592E-451D-A084-2888233B8265}" destId="{F8D49130-A55B-4BC7-BA03-A3428787B5ED}" srcOrd="0" destOrd="1" presId="urn:microsoft.com/office/officeart/2005/8/layout/arrow2"/>
    <dgm:cxn modelId="{D7FDB099-80E4-4623-9498-DE4CF8A18E72}" type="presOf" srcId="{62EBD869-6A4F-470D-A0F6-F276AC259386}" destId="{B4C61C6A-0D46-4511-9F92-D574C9B0BABF}" srcOrd="0" destOrd="0" presId="urn:microsoft.com/office/officeart/2005/8/layout/arrow2"/>
    <dgm:cxn modelId="{0190E76E-1523-400C-984A-D910083EDB61}" type="presOf" srcId="{88531C4B-E326-4BD8-84EC-2901125D3484}" destId="{2F50C339-B542-49A6-8EE9-0133E664DD79}" srcOrd="0" destOrd="1" presId="urn:microsoft.com/office/officeart/2005/8/layout/arrow2"/>
    <dgm:cxn modelId="{8F6675E5-7CFE-4E7C-8D9F-936CE9B3564B}" type="presOf" srcId="{F0AF9BAA-4C8B-4B8F-BB87-21D90CF8C2C5}" destId="{2F50C339-B542-49A6-8EE9-0133E664DD79}" srcOrd="0" destOrd="0" presId="urn:microsoft.com/office/officeart/2005/8/layout/arrow2"/>
    <dgm:cxn modelId="{FCB14E6D-9FB8-4623-9046-0DE14B6A9F60}" type="presOf" srcId="{70B3130C-A025-484B-AD4A-57AEC463DA63}" destId="{3EFD1F5F-CF6C-4299-A599-EABE0D771D09}" srcOrd="0" destOrd="0" presId="urn:microsoft.com/office/officeart/2005/8/layout/arrow2"/>
    <dgm:cxn modelId="{EAC408B6-E09A-4539-9597-273CCC390233}" type="presOf" srcId="{9B7D3477-5F61-494E-B38B-E21E239E198C}" destId="{2F50C339-B542-49A6-8EE9-0133E664DD79}" srcOrd="0" destOrd="2" presId="urn:microsoft.com/office/officeart/2005/8/layout/arrow2"/>
    <dgm:cxn modelId="{A24D37B3-29C5-4F3C-A293-D5D02A3AF2C9}" type="presOf" srcId="{FBEAE713-3DA8-4EBD-988C-BF04AD61DFCA}" destId="{F8D49130-A55B-4BC7-BA03-A3428787B5ED}" srcOrd="0" destOrd="2" presId="urn:microsoft.com/office/officeart/2005/8/layout/arrow2"/>
    <dgm:cxn modelId="{44C121B8-615A-4DD8-87CC-BF8788DC3DC6}" srcId="{62EBD869-6A4F-470D-A0F6-F276AC259386}" destId="{F0AF9BAA-4C8B-4B8F-BB87-21D90CF8C2C5}" srcOrd="2" destOrd="0" parTransId="{AACD2C6F-241F-4E2B-98AE-02FD05875450}" sibTransId="{270DCAA2-E5B7-40F2-BEC4-C7721B888DD7}"/>
    <dgm:cxn modelId="{91882FF9-7042-46AF-82DC-71C2FD564F2B}" srcId="{62EBD869-6A4F-470D-A0F6-F276AC259386}" destId="{70B3130C-A025-484B-AD4A-57AEC463DA63}" srcOrd="1" destOrd="0" parTransId="{2014FDFC-5043-4782-A210-D256ADCA6C22}" sibTransId="{7E201D06-4AAF-49EB-8C89-28567423FFD9}"/>
    <dgm:cxn modelId="{87D3AD8A-5CD4-401D-9A5F-9FCFDCB51F36}" type="presOf" srcId="{ACD10E94-C798-411D-BE0E-C02402F09F45}" destId="{F8D49130-A55B-4BC7-BA03-A3428787B5ED}" srcOrd="0" destOrd="0" presId="urn:microsoft.com/office/officeart/2005/8/layout/arrow2"/>
    <dgm:cxn modelId="{A3CDABBC-14B1-4583-B2B8-453B4FC34787}" srcId="{70B3130C-A025-484B-AD4A-57AEC463DA63}" destId="{6F44CE12-782F-4943-9BD1-658DFCCC0C51}" srcOrd="0" destOrd="0" parTransId="{99C870F9-9E50-4BFF-9A63-BC3199342D09}" sibTransId="{76622BA0-1BA1-43BE-9591-E760EAD4F4B0}"/>
    <dgm:cxn modelId="{4127EA62-5E50-40E3-A505-BEE695279E1B}" srcId="{70B3130C-A025-484B-AD4A-57AEC463DA63}" destId="{271C5883-754F-4CBD-979C-22D336973412}" srcOrd="2" destOrd="0" parTransId="{ADBFD813-E13D-4E6D-8B1B-852622CAA690}" sibTransId="{3BEBAE78-0A1A-4269-A89A-7C84D528CC28}"/>
    <dgm:cxn modelId="{9D78CD8A-DE84-46CF-B44C-D8A262418DED}" type="presParOf" srcId="{B4C61C6A-0D46-4511-9F92-D574C9B0BABF}" destId="{64CA63D6-B91D-4E47-80B5-2FC5B4B40233}" srcOrd="0" destOrd="0" presId="urn:microsoft.com/office/officeart/2005/8/layout/arrow2"/>
    <dgm:cxn modelId="{7E455DB7-6037-4C50-98E8-1C5E02C82919}" type="presParOf" srcId="{B4C61C6A-0D46-4511-9F92-D574C9B0BABF}" destId="{34FCCE23-BE10-427A-93EC-CA601F7B0A6C}" srcOrd="1" destOrd="0" presId="urn:microsoft.com/office/officeart/2005/8/layout/arrow2"/>
    <dgm:cxn modelId="{36B4A03E-240B-4890-B852-CEAEF1670656}" type="presParOf" srcId="{34FCCE23-BE10-427A-93EC-CA601F7B0A6C}" destId="{FB917C58-B4A7-4B47-AA27-ACED29E1E63F}" srcOrd="0" destOrd="0" presId="urn:microsoft.com/office/officeart/2005/8/layout/arrow2"/>
    <dgm:cxn modelId="{651A95B1-8CBC-4C32-9F31-67268FA6FE66}" type="presParOf" srcId="{34FCCE23-BE10-427A-93EC-CA601F7B0A6C}" destId="{F8D49130-A55B-4BC7-BA03-A3428787B5ED}" srcOrd="1" destOrd="0" presId="urn:microsoft.com/office/officeart/2005/8/layout/arrow2"/>
    <dgm:cxn modelId="{33477DA7-73B2-4ADD-8744-B6F00DFE5146}" type="presParOf" srcId="{34FCCE23-BE10-427A-93EC-CA601F7B0A6C}" destId="{CA1560A1-C3AC-46BF-BA00-0BA6A750AB35}" srcOrd="2" destOrd="0" presId="urn:microsoft.com/office/officeart/2005/8/layout/arrow2"/>
    <dgm:cxn modelId="{C150B717-A2B7-4039-A0A7-3ECE1022CD4D}" type="presParOf" srcId="{34FCCE23-BE10-427A-93EC-CA601F7B0A6C}" destId="{3EFD1F5F-CF6C-4299-A599-EABE0D771D09}" srcOrd="3" destOrd="0" presId="urn:microsoft.com/office/officeart/2005/8/layout/arrow2"/>
    <dgm:cxn modelId="{FC7D4289-A8D9-4DD3-B179-6E591E5F4401}" type="presParOf" srcId="{34FCCE23-BE10-427A-93EC-CA601F7B0A6C}" destId="{23090EE1-7E3D-4A90-AA5B-39B77ED937E0}" srcOrd="4" destOrd="0" presId="urn:microsoft.com/office/officeart/2005/8/layout/arrow2"/>
    <dgm:cxn modelId="{865D11A9-0C78-4E5B-A288-F33FB39D1F06}" type="presParOf" srcId="{34FCCE23-BE10-427A-93EC-CA601F7B0A6C}" destId="{2F50C339-B542-49A6-8EE9-0133E664DD79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C8A4-1870-40F8-8200-6141E2E47DD7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6591A-84F1-4AC7-931C-735E6DF11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2560174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5120347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7680521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10240695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12800868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5361042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7921216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20481390" algn="l" defTabSz="512034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6591A-84F1-4AC7-931C-735E6DF114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511448" tIns="255730" rIns="511448" bIns="2557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304"/>
            <a:ext cx="39502080" cy="28966163"/>
          </a:xfrm>
          <a:prstGeom prst="rect">
            <a:avLst/>
          </a:prstGeom>
        </p:spPr>
        <p:txBody>
          <a:bodyPr vert="horz" lIns="511448" tIns="255730" rIns="511448" bIns="25573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9"/>
            <a:ext cx="10241280" cy="2336800"/>
          </a:xfrm>
          <a:prstGeom prst="rect">
            <a:avLst/>
          </a:prstGeom>
        </p:spPr>
        <p:txBody>
          <a:bodyPr vert="horz" lIns="511448" tIns="255730" rIns="511448" bIns="255730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E47E-8BF3-499B-B818-DECA0D9A31E7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9"/>
            <a:ext cx="13898880" cy="2336800"/>
          </a:xfrm>
          <a:prstGeom prst="rect">
            <a:avLst/>
          </a:prstGeom>
        </p:spPr>
        <p:txBody>
          <a:bodyPr vert="horz" lIns="511448" tIns="255730" rIns="511448" bIns="255730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9"/>
            <a:ext cx="10241280" cy="2336800"/>
          </a:xfrm>
          <a:prstGeom prst="rect">
            <a:avLst/>
          </a:prstGeom>
        </p:spPr>
        <p:txBody>
          <a:bodyPr vert="horz" lIns="511448" tIns="255730" rIns="511448" bIns="255730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EB46-0773-4D86-940E-ACA746594A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8" descr="Interior_slide"/>
          <p:cNvPicPr>
            <a:picLocks noChangeAspect="1" noChangeArrowheads="1"/>
          </p:cNvPicPr>
          <p:nvPr userDrawn="1"/>
        </p:nvPicPr>
        <p:blipFill>
          <a:blip r:embed="rId3"/>
          <a:srcRect b="83298"/>
          <a:stretch>
            <a:fillRect/>
          </a:stretch>
        </p:blipFill>
        <p:spPr bwMode="auto">
          <a:xfrm>
            <a:off x="0" y="1"/>
            <a:ext cx="43891200" cy="5498225"/>
          </a:xfrm>
          <a:prstGeom prst="rect">
            <a:avLst/>
          </a:prstGeom>
          <a:noFill/>
        </p:spPr>
      </p:pic>
      <p:pic>
        <p:nvPicPr>
          <p:cNvPr id="11" name="Picture 18" descr="Interior_slide"/>
          <p:cNvPicPr>
            <a:picLocks noChangeAspect="1" noChangeArrowheads="1"/>
          </p:cNvPicPr>
          <p:nvPr userDrawn="1"/>
        </p:nvPicPr>
        <p:blipFill>
          <a:blip r:embed="rId3"/>
          <a:srcRect t="93403"/>
          <a:stretch>
            <a:fillRect/>
          </a:stretch>
        </p:blipFill>
        <p:spPr bwMode="auto">
          <a:xfrm>
            <a:off x="0" y="41795772"/>
            <a:ext cx="43891200" cy="21716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5114497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7938" indent="-1917938" algn="l" defTabSz="5114497" rtl="0" eaLnBrk="1" latinLnBrk="0" hangingPunct="1">
        <a:spcBef>
          <a:spcPct val="20000"/>
        </a:spcBef>
        <a:buFont typeface="Arial" pitchFamily="34" charset="0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55530" indent="-1598285" algn="l" defTabSz="5114497" rtl="0" eaLnBrk="1" latinLnBrk="0" hangingPunct="1">
        <a:spcBef>
          <a:spcPct val="20000"/>
        </a:spcBef>
        <a:buFont typeface="Arial" pitchFamily="34" charset="0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393122" indent="-1278631" algn="l" defTabSz="5114497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50368" indent="-1278631" algn="l" defTabSz="5114497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07619" indent="-1278631" algn="l" defTabSz="5114497" rtl="0" eaLnBrk="1" latinLnBrk="0" hangingPunct="1">
        <a:spcBef>
          <a:spcPct val="20000"/>
        </a:spcBef>
        <a:buFont typeface="Arial" pitchFamily="34" charset="0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64865" indent="-1278631" algn="l" defTabSz="5114497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22116" indent="-1278631" algn="l" defTabSz="5114497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179362" indent="-1278631" algn="l" defTabSz="5114497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36618" indent="-1278631" algn="l" defTabSz="5114497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246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14497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71748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28994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786245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43496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00742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57993" algn="l" defTabSz="5114497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openxmlformats.org/officeDocument/2006/relationships/image" Target="../media/image2.wmf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hyperlink" Target="http://ncicb.nci.nih.gov/NCICB/infrastructure/cacore_overview/vocabulary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8086" y="0"/>
            <a:ext cx="35345914" cy="513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</a:rPr>
              <a:t>caCORE SDK 4.0 – A Framework to Develop Data Sharing Applications</a:t>
            </a:r>
          </a:p>
          <a:p>
            <a:pPr algn="ctr"/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Satish Patel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Dan Dumitru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4800" b="1" dirty="0" err="1" smtClean="0">
                <a:solidFill>
                  <a:schemeClr val="tx2">
                    <a:lumMod val="75000"/>
                  </a:schemeClr>
                </a:solidFill>
              </a:rPr>
              <a:t>Santosh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Garmilla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Charles Griffin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Aynur Abdurazik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4800" b="1" dirty="0" err="1" smtClean="0">
                <a:solidFill>
                  <a:schemeClr val="tx2">
                    <a:lumMod val="75000"/>
                  </a:schemeClr>
                </a:solidFill>
              </a:rPr>
              <a:t>Avinash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Shanbhag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David Hau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, Denise Warzel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tx2">
                    <a:lumMod val="75000"/>
                  </a:schemeClr>
                </a:solidFill>
              </a:rPr>
              <a:t>Ekagra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Software Technologies • 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SAIC • </a:t>
            </a:r>
            <a:r>
              <a:rPr lang="en-US" sz="4800" b="1" baseline="30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NCI CBIIT  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33400" y="6029779"/>
            <a:ext cx="42367200" cy="3800021"/>
            <a:chOff x="914399" y="7239000"/>
            <a:chExt cx="14909180" cy="10745258"/>
          </a:xfrm>
        </p:grpSpPr>
        <p:sp>
          <p:nvSpPr>
            <p:cNvPr id="13" name="Rectangle 12"/>
            <p:cNvSpPr/>
            <p:nvPr/>
          </p:nvSpPr>
          <p:spPr>
            <a:xfrm>
              <a:off x="914399" y="7239000"/>
              <a:ext cx="14909180" cy="107452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Overview</a:t>
              </a:r>
            </a:p>
            <a:p>
              <a:r>
                <a:rPr lang="en-US" sz="4000" dirty="0" smtClean="0"/>
                <a:t>caCORE Software Development Kit (caCORE SDK) is NCI CBIIT’s tool that generates a data management framework to allow researchers to navigate through a large number of data sources. The caCORE SDK generated system is built on the principles of Model Driven Architecture (MDA), n-tier architecture and common APIs which allows for easy access to data, particularly by other applications in a secured or non secured fashion. When the caCORE SDK generated system is combined with controlled vocabularies and registered metadata, the resulting software system, called “caCORE-like” system, is “semantically integrated”.  All exposed API elements have runtime accessible metadata that defines the elements using controlled terminology. </a:t>
              </a:r>
            </a:p>
            <a:p>
              <a:endParaRPr lang="en-US" sz="2800" dirty="0" smtClean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990600" y="9796417"/>
              <a:ext cx="14725719" cy="157033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Group 422"/>
          <p:cNvGrpSpPr/>
          <p:nvPr/>
        </p:nvGrpSpPr>
        <p:grpSpPr>
          <a:xfrm>
            <a:off x="533400" y="10668000"/>
            <a:ext cx="13792200" cy="15773399"/>
            <a:chOff x="914399" y="7269002"/>
            <a:chExt cx="14836806" cy="7530158"/>
          </a:xfrm>
        </p:grpSpPr>
        <p:sp>
          <p:nvSpPr>
            <p:cNvPr id="424" name="Rectangle 423"/>
            <p:cNvSpPr/>
            <p:nvPr/>
          </p:nvSpPr>
          <p:spPr>
            <a:xfrm>
              <a:off x="914399" y="7269002"/>
              <a:ext cx="14836806" cy="75301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SDK System Generation Process</a:t>
              </a:r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Build UML object model using Enterprise Architect or </a:t>
              </a:r>
              <a:r>
                <a:rPr lang="en-US" sz="4000" dirty="0" err="1" smtClean="0"/>
                <a:t>ArgoUML</a:t>
              </a: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Build UML data model using Enterprise Architect or </a:t>
              </a:r>
              <a:r>
                <a:rPr lang="en-US" sz="4000" dirty="0" err="1" smtClean="0"/>
                <a:t>ArgoUML</a:t>
              </a: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Export UML model in XMI/XML format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Perform O/R mapping using </a:t>
              </a:r>
              <a:r>
                <a:rPr lang="en-US" sz="4000" dirty="0" err="1" smtClean="0"/>
                <a:t>caAdapter</a:t>
              </a: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Configure caCORE SDK code generator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Run the code generator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Deploy the generated application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Query the database against deployed application</a:t>
              </a:r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990600" y="7740325"/>
              <a:ext cx="14249400" cy="1586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0" name="Content Placeholder 5"/>
          <p:cNvGraphicFramePr>
            <a:graphicFrameLocks/>
          </p:cNvGraphicFramePr>
          <p:nvPr/>
        </p:nvGraphicFramePr>
        <p:xfrm>
          <a:off x="533400" y="11887200"/>
          <a:ext cx="13563600" cy="906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2" name="Group 201"/>
          <p:cNvGrpSpPr/>
          <p:nvPr/>
        </p:nvGrpSpPr>
        <p:grpSpPr>
          <a:xfrm>
            <a:off x="29184600" y="27889200"/>
            <a:ext cx="13716000" cy="7914821"/>
            <a:chOff x="914400" y="7239000"/>
            <a:chExt cx="14554200" cy="8229600"/>
          </a:xfrm>
        </p:grpSpPr>
        <p:sp>
          <p:nvSpPr>
            <p:cNvPr id="203" name="Rectangle 202"/>
            <p:cNvSpPr/>
            <p:nvPr/>
          </p:nvSpPr>
          <p:spPr>
            <a:xfrm>
              <a:off x="914400" y="7239000"/>
              <a:ext cx="14554200" cy="822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Upcoming SDK 4.1 Features</a:t>
              </a:r>
            </a:p>
            <a:p>
              <a:r>
                <a:rPr lang="en-US" sz="4000" dirty="0" smtClean="0"/>
                <a:t>Writable API</a:t>
              </a:r>
            </a:p>
            <a:p>
              <a:endParaRPr lang="en-US" sz="4000" dirty="0" smtClean="0"/>
            </a:p>
            <a:p>
              <a:r>
                <a:rPr lang="en-US" sz="4000" dirty="0" err="1" smtClean="0"/>
                <a:t>Validator</a:t>
              </a:r>
              <a:endParaRPr lang="en-US" sz="4000" dirty="0" smtClean="0"/>
            </a:p>
            <a:p>
              <a:endParaRPr lang="en-US" sz="4000" dirty="0" smtClean="0"/>
            </a:p>
            <a:p>
              <a:r>
                <a:rPr lang="en-US" sz="4000" dirty="0" smtClean="0"/>
                <a:t>Security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Integrated logging and auditing functionality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Enhanced O/R mapping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GME Namespace based XSD generation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990600" y="8321555"/>
              <a:ext cx="14249400" cy="1588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15544800" y="10668000"/>
            <a:ext cx="27355800" cy="15697200"/>
            <a:chOff x="22098000" y="6029779"/>
            <a:chExt cx="21107400" cy="14129657"/>
          </a:xfrm>
        </p:grpSpPr>
        <p:grpSp>
          <p:nvGrpSpPr>
            <p:cNvPr id="429" name="Group 428"/>
            <p:cNvGrpSpPr/>
            <p:nvPr/>
          </p:nvGrpSpPr>
          <p:grpSpPr>
            <a:xfrm>
              <a:off x="22098000" y="6029779"/>
              <a:ext cx="21107400" cy="14129657"/>
              <a:chOff x="914400" y="7239000"/>
              <a:chExt cx="14554200" cy="82296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914400" y="7239000"/>
                <a:ext cx="14554200" cy="822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7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SDK Generated Middleware System</a:t>
                </a:r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  <a:p>
                <a:endParaRPr lang="en-US" sz="4000" dirty="0" smtClean="0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990600" y="7833392"/>
                <a:ext cx="14249400" cy="1588"/>
              </a:xfrm>
              <a:prstGeom prst="line">
                <a:avLst/>
              </a:prstGeom>
              <a:ln w="76200">
                <a:solidFill>
                  <a:srgbClr val="CCEC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>
              <a:grpSpLocks noChangeAspect="1"/>
            </p:cNvGrpSpPr>
            <p:nvPr/>
          </p:nvGrpSpPr>
          <p:grpSpPr>
            <a:xfrm>
              <a:off x="22860000" y="7543800"/>
              <a:ext cx="20269200" cy="12115800"/>
              <a:chOff x="152400" y="1219200"/>
              <a:chExt cx="8915400" cy="5562600"/>
            </a:xfrm>
          </p:grpSpPr>
          <p:sp>
            <p:nvSpPr>
              <p:cNvPr id="206" name="Rounded Rectangle 75"/>
              <p:cNvSpPr>
                <a:spLocks noChangeArrowheads="1"/>
              </p:cNvSpPr>
              <p:nvPr/>
            </p:nvSpPr>
            <p:spPr bwMode="auto">
              <a:xfrm>
                <a:off x="2709863" y="3219450"/>
                <a:ext cx="569912" cy="1187450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SDK Client API</a:t>
                </a:r>
              </a:p>
            </p:txBody>
          </p:sp>
          <p:sp>
            <p:nvSpPr>
              <p:cNvPr id="207" name="Rounded Rectangle 76"/>
              <p:cNvSpPr>
                <a:spLocks noChangeArrowheads="1"/>
              </p:cNvSpPr>
              <p:nvPr/>
            </p:nvSpPr>
            <p:spPr bwMode="auto">
              <a:xfrm>
                <a:off x="1338263" y="3219450"/>
                <a:ext cx="568325" cy="343693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SDK Service API</a:t>
                </a:r>
              </a:p>
            </p:txBody>
          </p:sp>
          <p:pic>
            <p:nvPicPr>
              <p:cNvPr id="208" name="Picture 4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flipH="1">
                <a:off x="8308975" y="4344988"/>
                <a:ext cx="758825" cy="71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9" name="Group 131"/>
              <p:cNvGrpSpPr>
                <a:grpSpLocks/>
              </p:cNvGrpSpPr>
              <p:nvPr/>
            </p:nvGrpSpPr>
            <p:grpSpPr bwMode="auto">
              <a:xfrm>
                <a:off x="152400" y="2968625"/>
                <a:ext cx="1897063" cy="3813175"/>
                <a:chOff x="152400" y="2968625"/>
                <a:chExt cx="1897063" cy="3813175"/>
              </a:xfrm>
            </p:grpSpPr>
            <p:sp>
              <p:nvSpPr>
                <p:cNvPr id="421" name="Rounded Rectangle 420"/>
                <p:cNvSpPr/>
                <p:nvPr/>
              </p:nvSpPr>
              <p:spPr bwMode="auto">
                <a:xfrm>
                  <a:off x="152400" y="2968625"/>
                  <a:ext cx="1897063" cy="3813175"/>
                </a:xfrm>
                <a:prstGeom prst="roundRect">
                  <a:avLst>
                    <a:gd name="adj" fmla="val 13388"/>
                  </a:avLst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91426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baseline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  <p:sp>
              <p:nvSpPr>
                <p:cNvPr id="422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304800" y="2971800"/>
                  <a:ext cx="758825" cy="304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b="1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SDK Service</a:t>
                  </a:r>
                </a:p>
              </p:txBody>
            </p:sp>
          </p:grpSp>
          <p:pic>
            <p:nvPicPr>
              <p:cNvPr id="210" name="Picture 9" descr="Cancer Data Standards Repository (caDSR)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100138" y="1281113"/>
                <a:ext cx="508000" cy="563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1" name="Picture 11" descr="NCI Enterprise Vocabulary Services (EVS)">
                <a:hlinkClick r:id="rId9" tooltip="EVS"/>
              </p:cNvPr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744788" y="1468438"/>
                <a:ext cx="1022350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12" name="Group 186"/>
              <p:cNvGrpSpPr>
                <a:grpSpLocks/>
              </p:cNvGrpSpPr>
              <p:nvPr/>
            </p:nvGrpSpPr>
            <p:grpSpPr bwMode="auto">
              <a:xfrm>
                <a:off x="1447800" y="2133600"/>
                <a:ext cx="1108075" cy="523875"/>
                <a:chOff x="1447801" y="2132907"/>
                <a:chExt cx="1107331" cy="523819"/>
              </a:xfrm>
            </p:grpSpPr>
            <p:pic>
              <p:nvPicPr>
                <p:cNvPr id="419" name="Picture 2" descr="C:\Documents and Settings\patelsat\Local Settings\Temporary Internet Files\Content.IE5\AHQDMDSN\MCj04325990000[1].png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2049294" y="2156717"/>
                  <a:ext cx="505838" cy="5000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0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1447801" y="2132907"/>
                  <a:ext cx="667889" cy="275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Object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Definition</a:t>
                  </a:r>
                </a:p>
              </p:txBody>
            </p:sp>
          </p:grpSp>
          <p:cxnSp>
            <p:nvCxnSpPr>
              <p:cNvPr id="213" name="Straight Arrow Connector 95"/>
              <p:cNvCxnSpPr>
                <a:cxnSpLocks noChangeShapeType="1"/>
              </p:cNvCxnSpPr>
              <p:nvPr/>
            </p:nvCxnSpPr>
            <p:spPr bwMode="auto">
              <a:xfrm rot="16200000" flipV="1">
                <a:off x="1701007" y="3182144"/>
                <a:ext cx="1208087" cy="3175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214" name="Group 185"/>
              <p:cNvGrpSpPr>
                <a:grpSpLocks/>
              </p:cNvGrpSpPr>
              <p:nvPr/>
            </p:nvGrpSpPr>
            <p:grpSpPr bwMode="auto">
              <a:xfrm>
                <a:off x="1543052" y="1468438"/>
                <a:ext cx="758826" cy="719137"/>
                <a:chOff x="1543455" y="1469204"/>
                <a:chExt cx="758757" cy="718764"/>
              </a:xfrm>
            </p:grpSpPr>
            <p:cxnSp>
              <p:nvCxnSpPr>
                <p:cNvPr id="417" name="Shape 9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1593316" y="1606847"/>
                  <a:ext cx="531260" cy="630981"/>
                </a:xfrm>
                <a:prstGeom prst="bentConnector2">
                  <a:avLst/>
                </a:prstGeom>
                <a:noFill/>
                <a:ln w="9525" algn="ctr">
                  <a:solidFill>
                    <a:srgbClr val="000000"/>
                  </a:solidFill>
                  <a:prstDash val="lgDash"/>
                  <a:round/>
                  <a:headEnd/>
                  <a:tailEnd type="arrow" w="med" len="med"/>
                </a:ln>
              </p:spPr>
            </p:cxnSp>
            <p:sp>
              <p:nvSpPr>
                <p:cNvPr id="418" name="TextBox 98"/>
                <p:cNvSpPr txBox="1">
                  <a:spLocks noChangeArrowheads="1"/>
                </p:cNvSpPr>
                <p:nvPr/>
              </p:nvSpPr>
              <p:spPr bwMode="auto">
                <a:xfrm>
                  <a:off x="1543455" y="1469204"/>
                  <a:ext cx="758757" cy="275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Registered in </a:t>
                  </a:r>
                </a:p>
              </p:txBody>
            </p:sp>
          </p:grpSp>
          <p:grpSp>
            <p:nvGrpSpPr>
              <p:cNvPr id="215" name="Group 187"/>
              <p:cNvGrpSpPr>
                <a:grpSpLocks/>
              </p:cNvGrpSpPr>
              <p:nvPr/>
            </p:nvGrpSpPr>
            <p:grpSpPr bwMode="auto">
              <a:xfrm>
                <a:off x="2309815" y="1593850"/>
                <a:ext cx="1003301" cy="590363"/>
                <a:chOff x="2310116" y="1594207"/>
                <a:chExt cx="1003774" cy="589951"/>
              </a:xfrm>
            </p:grpSpPr>
            <p:cxnSp>
              <p:nvCxnSpPr>
                <p:cNvPr id="415" name="Shape 9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233193" y="1671130"/>
                  <a:ext cx="588552" cy="434705"/>
                </a:xfrm>
                <a:prstGeom prst="bentConnector2">
                  <a:avLst/>
                </a:prstGeom>
                <a:noFill/>
                <a:ln w="9525" algn="ctr">
                  <a:solidFill>
                    <a:srgbClr val="000000"/>
                  </a:solidFill>
                  <a:prstDash val="lgDash"/>
                  <a:round/>
                  <a:headEnd/>
                  <a:tailEnd type="arrow" w="med" len="med"/>
                </a:ln>
              </p:spPr>
            </p:cxnSp>
            <p:sp>
              <p:nvSpPr>
                <p:cNvPr id="416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2365704" y="1676699"/>
                  <a:ext cx="948186" cy="5074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Semantically described with terminology from </a:t>
                  </a:r>
                </a:p>
              </p:txBody>
            </p:sp>
          </p:grpSp>
          <p:grpSp>
            <p:nvGrpSpPr>
              <p:cNvPr id="216" name="Group 114"/>
              <p:cNvGrpSpPr>
                <a:grpSpLocks/>
              </p:cNvGrpSpPr>
              <p:nvPr/>
            </p:nvGrpSpPr>
            <p:grpSpPr bwMode="auto">
              <a:xfrm>
                <a:off x="152400" y="1219200"/>
                <a:ext cx="8662988" cy="887413"/>
                <a:chOff x="152400" y="1219200"/>
                <a:chExt cx="8662988" cy="887413"/>
              </a:xfrm>
            </p:grpSpPr>
            <p:sp>
              <p:nvSpPr>
                <p:cNvPr id="413" name="Rounded Rectangle 412"/>
                <p:cNvSpPr/>
                <p:nvPr/>
              </p:nvSpPr>
              <p:spPr bwMode="auto">
                <a:xfrm>
                  <a:off x="152400" y="1219200"/>
                  <a:ext cx="8662988" cy="887413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91426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baseline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  <p:sp>
              <p:nvSpPr>
                <p:cNvPr id="414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215900" y="1281113"/>
                  <a:ext cx="947738" cy="1741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Core Services</a:t>
                  </a:r>
                </a:p>
              </p:txBody>
            </p:sp>
          </p:grpSp>
          <p:sp>
            <p:nvSpPr>
              <p:cNvPr id="217" name="Rounded Rectangle 124"/>
              <p:cNvSpPr>
                <a:spLocks noChangeArrowheads="1"/>
              </p:cNvSpPr>
              <p:nvPr/>
            </p:nvSpPr>
            <p:spPr bwMode="auto">
              <a:xfrm>
                <a:off x="7234238" y="3219450"/>
                <a:ext cx="568325" cy="268763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Client App</a:t>
                </a:r>
              </a:p>
            </p:txBody>
          </p:sp>
          <p:grpSp>
            <p:nvGrpSpPr>
              <p:cNvPr id="218" name="Group 115"/>
              <p:cNvGrpSpPr>
                <a:grpSpLocks/>
              </p:cNvGrpSpPr>
              <p:nvPr/>
            </p:nvGrpSpPr>
            <p:grpSpPr bwMode="auto">
              <a:xfrm>
                <a:off x="7770813" y="4477914"/>
                <a:ext cx="696912" cy="222674"/>
                <a:chOff x="7770813" y="4477914"/>
                <a:chExt cx="696912" cy="222674"/>
              </a:xfrm>
            </p:grpSpPr>
            <p:sp>
              <p:nvSpPr>
                <p:cNvPr id="411" name="TextBox 151"/>
                <p:cNvSpPr txBox="1">
                  <a:spLocks noChangeArrowheads="1"/>
                </p:cNvSpPr>
                <p:nvPr/>
              </p:nvSpPr>
              <p:spPr bwMode="auto">
                <a:xfrm rot="999979">
                  <a:off x="7770813" y="4477914"/>
                  <a:ext cx="696912" cy="159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Client uses</a:t>
                  </a:r>
                </a:p>
              </p:txBody>
            </p:sp>
            <p:cxnSp>
              <p:nvCxnSpPr>
                <p:cNvPr id="412" name="Straight Arrow Connector 153"/>
                <p:cNvCxnSpPr>
                  <a:cxnSpLocks noChangeShapeType="1"/>
                  <a:endCxn id="217" idx="3"/>
                </p:cNvCxnSpPr>
                <p:nvPr/>
              </p:nvCxnSpPr>
              <p:spPr bwMode="auto">
                <a:xfrm rot="10800000">
                  <a:off x="7802563" y="4562475"/>
                  <a:ext cx="506412" cy="138113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</p:grpSp>
          <p:grpSp>
            <p:nvGrpSpPr>
              <p:cNvPr id="219" name="Group 17"/>
              <p:cNvGrpSpPr>
                <a:grpSpLocks/>
              </p:cNvGrpSpPr>
              <p:nvPr/>
            </p:nvGrpSpPr>
            <p:grpSpPr bwMode="auto">
              <a:xfrm>
                <a:off x="230185" y="3344864"/>
                <a:ext cx="654960" cy="569292"/>
                <a:chOff x="5410201" y="3048000"/>
                <a:chExt cx="789902" cy="695325"/>
              </a:xfrm>
            </p:grpSpPr>
            <p:pic>
              <p:nvPicPr>
                <p:cNvPr id="409" name="Picture 6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5410201" y="3048000"/>
                  <a:ext cx="762000" cy="695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469552" y="3336903"/>
                  <a:ext cx="730551" cy="3366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Oracle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Database</a:t>
                  </a:r>
                </a:p>
              </p:txBody>
            </p:sp>
          </p:grpSp>
          <p:grpSp>
            <p:nvGrpSpPr>
              <p:cNvPr id="220" name="Group 204"/>
              <p:cNvGrpSpPr>
                <a:grpSpLocks/>
              </p:cNvGrpSpPr>
              <p:nvPr/>
            </p:nvGrpSpPr>
            <p:grpSpPr bwMode="auto">
              <a:xfrm>
                <a:off x="860425" y="3593051"/>
                <a:ext cx="469900" cy="221482"/>
                <a:chOff x="861101" y="3594243"/>
                <a:chExt cx="468954" cy="221652"/>
              </a:xfrm>
            </p:grpSpPr>
            <p:cxnSp>
              <p:nvCxnSpPr>
                <p:cNvPr id="407" name="Straight Arrow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861101" y="3594243"/>
                  <a:ext cx="468954" cy="1303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/>
                </a:ln>
              </p:spPr>
            </p:cxnSp>
            <p:sp>
              <p:nvSpPr>
                <p:cNvPr id="408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862686" y="3656175"/>
                  <a:ext cx="429566" cy="1597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Reads</a:t>
                  </a:r>
                </a:p>
              </p:txBody>
            </p:sp>
          </p:grpSp>
          <p:grpSp>
            <p:nvGrpSpPr>
              <p:cNvPr id="221" name="Group 220"/>
              <p:cNvGrpSpPr>
                <a:grpSpLocks/>
              </p:cNvGrpSpPr>
              <p:nvPr/>
            </p:nvGrpSpPr>
            <p:grpSpPr bwMode="auto">
              <a:xfrm>
                <a:off x="215898" y="3960813"/>
                <a:ext cx="654961" cy="571500"/>
                <a:chOff x="5410201" y="3048000"/>
                <a:chExt cx="789903" cy="695325"/>
              </a:xfrm>
            </p:grpSpPr>
            <p:pic>
              <p:nvPicPr>
                <p:cNvPr id="405" name="Picture 6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5410201" y="3048000"/>
                  <a:ext cx="762000" cy="695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6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469553" y="3328061"/>
                  <a:ext cx="730551" cy="3353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 err="1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MySQL</a:t>
                  </a:r>
                  <a:endParaRPr lang="en-US" sz="16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Database</a:t>
                  </a:r>
                </a:p>
              </p:txBody>
            </p:sp>
          </p:grpSp>
          <p:grpSp>
            <p:nvGrpSpPr>
              <p:cNvPr id="222" name="Group 205"/>
              <p:cNvGrpSpPr>
                <a:grpSpLocks/>
              </p:cNvGrpSpPr>
              <p:nvPr/>
            </p:nvGrpSpPr>
            <p:grpSpPr bwMode="auto">
              <a:xfrm>
                <a:off x="846138" y="4210423"/>
                <a:ext cx="469900" cy="221481"/>
                <a:chOff x="846612" y="4211441"/>
                <a:chExt cx="468954" cy="221651"/>
              </a:xfrm>
            </p:grpSpPr>
            <p:cxnSp>
              <p:nvCxnSpPr>
                <p:cNvPr id="403" name="Straight Arrow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846612" y="4211441"/>
                  <a:ext cx="468954" cy="1303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/>
                </a:ln>
              </p:spPr>
            </p:cxnSp>
            <p:sp>
              <p:nvSpPr>
                <p:cNvPr id="40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848196" y="4273371"/>
                  <a:ext cx="429566" cy="1597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Reads</a:t>
                  </a:r>
                </a:p>
              </p:txBody>
            </p:sp>
          </p:grpSp>
          <p:cxnSp>
            <p:nvCxnSpPr>
              <p:cNvPr id="223" name="Straight Arrow Connector 131"/>
              <p:cNvCxnSpPr>
                <a:cxnSpLocks noChangeShapeType="1"/>
              </p:cNvCxnSpPr>
              <p:nvPr/>
            </p:nvCxnSpPr>
            <p:spPr bwMode="auto">
              <a:xfrm flipV="1">
                <a:off x="1922463" y="3905250"/>
                <a:ext cx="808037" cy="1588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</p:spPr>
          </p:cxnSp>
          <p:grpSp>
            <p:nvGrpSpPr>
              <p:cNvPr id="224" name="Group 81"/>
              <p:cNvGrpSpPr>
                <a:grpSpLocks/>
              </p:cNvGrpSpPr>
              <p:nvPr/>
            </p:nvGrpSpPr>
            <p:grpSpPr bwMode="auto">
              <a:xfrm>
                <a:off x="2098684" y="3786192"/>
                <a:ext cx="513053" cy="461221"/>
                <a:chOff x="3262390" y="3352800"/>
                <a:chExt cx="618442" cy="560783"/>
              </a:xfrm>
            </p:grpSpPr>
            <p:pic>
              <p:nvPicPr>
                <p:cNvPr id="401" name="Picture 7" descr="C:\Documents and Settings\patelsat\Local Settings\Temporary Internet Files\Content.IE5\6R2RQD01\MCj04315940000[1].png"/>
                <p:cNvPicPr>
                  <a:picLocks noChangeAspect="1" noChangeArrowheads="1"/>
                </p:cNvPicPr>
                <p:nvPr/>
              </p:nvPicPr>
              <p:blipFill>
                <a:blip r:embed="rId13">
                  <a:grayscl/>
                </a:blip>
                <a:srcRect/>
                <a:stretch>
                  <a:fillRect/>
                </a:stretch>
              </p:blipFill>
              <p:spPr bwMode="auto">
                <a:xfrm rot="1182590">
                  <a:off x="3352800" y="3352800"/>
                  <a:ext cx="344487" cy="3444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2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3262390" y="3719533"/>
                  <a:ext cx="618442" cy="194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Objects</a:t>
                  </a:r>
                </a:p>
              </p:txBody>
            </p:sp>
          </p:grpSp>
          <p:grpSp>
            <p:nvGrpSpPr>
              <p:cNvPr id="225" name="Group 196"/>
              <p:cNvGrpSpPr>
                <a:grpSpLocks/>
              </p:cNvGrpSpPr>
              <p:nvPr/>
            </p:nvGrpSpPr>
            <p:grpSpPr bwMode="auto">
              <a:xfrm>
                <a:off x="1911350" y="5652936"/>
                <a:ext cx="5322888" cy="232143"/>
                <a:chOff x="1910979" y="5650932"/>
                <a:chExt cx="5323157" cy="233757"/>
              </a:xfrm>
            </p:grpSpPr>
            <p:cxnSp>
              <p:nvCxnSpPr>
                <p:cNvPr id="399" name="Straight Arrow Connector 13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10979" y="5711468"/>
                  <a:ext cx="5323157" cy="1303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</p:spPr>
            </p:cxnSp>
            <p:sp>
              <p:nvSpPr>
                <p:cNvPr id="400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6515511" y="5650932"/>
                  <a:ext cx="568354" cy="233757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Web Service</a:t>
                  </a:r>
                </a:p>
              </p:txBody>
            </p:sp>
          </p:grpSp>
          <p:grpSp>
            <p:nvGrpSpPr>
              <p:cNvPr id="226" name="Group 198"/>
              <p:cNvGrpSpPr>
                <a:grpSpLocks/>
              </p:cNvGrpSpPr>
              <p:nvPr/>
            </p:nvGrpSpPr>
            <p:grpSpPr bwMode="auto">
              <a:xfrm>
                <a:off x="3278188" y="4111112"/>
                <a:ext cx="3940175" cy="116072"/>
                <a:chOff x="3277610" y="4105625"/>
                <a:chExt cx="3940718" cy="115239"/>
              </a:xfrm>
            </p:grpSpPr>
            <p:cxnSp>
              <p:nvCxnSpPr>
                <p:cNvPr id="397" name="Straight Arrow Connector 1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277610" y="4148940"/>
                  <a:ext cx="3940718" cy="277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</p:spPr>
            </p:cxnSp>
            <p:sp>
              <p:nvSpPr>
                <p:cNvPr id="398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6602293" y="4105625"/>
                  <a:ext cx="441386" cy="11523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Java API</a:t>
                  </a:r>
                </a:p>
              </p:txBody>
            </p:sp>
          </p:grpSp>
          <p:sp>
            <p:nvSpPr>
              <p:cNvPr id="227" name="Rounded Rectangle 124"/>
              <p:cNvSpPr>
                <a:spLocks noChangeArrowheads="1"/>
              </p:cNvSpPr>
              <p:nvPr/>
            </p:nvSpPr>
            <p:spPr bwMode="auto">
              <a:xfrm>
                <a:off x="7234238" y="6032500"/>
                <a:ext cx="568325" cy="68738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Internet Browser</a:t>
                </a:r>
              </a:p>
            </p:txBody>
          </p:sp>
          <p:grpSp>
            <p:nvGrpSpPr>
              <p:cNvPr id="228" name="Group 197"/>
              <p:cNvGrpSpPr>
                <a:grpSpLocks/>
              </p:cNvGrpSpPr>
              <p:nvPr/>
            </p:nvGrpSpPr>
            <p:grpSpPr bwMode="auto">
              <a:xfrm>
                <a:off x="1922463" y="6356801"/>
                <a:ext cx="5311775" cy="116071"/>
                <a:chOff x="1922834" y="6355715"/>
                <a:chExt cx="5311302" cy="116892"/>
              </a:xfrm>
            </p:grpSpPr>
            <p:cxnSp>
              <p:nvCxnSpPr>
                <p:cNvPr id="395" name="Straight Arrow Connector 131"/>
                <p:cNvCxnSpPr>
                  <a:cxnSpLocks noChangeShapeType="1"/>
                </p:cNvCxnSpPr>
                <p:nvPr/>
              </p:nvCxnSpPr>
              <p:spPr bwMode="auto">
                <a:xfrm>
                  <a:off x="1922834" y="6408624"/>
                  <a:ext cx="5311302" cy="5982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</p:spPr>
            </p:cxnSp>
            <p:sp>
              <p:nvSpPr>
                <p:cNvPr id="396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6400772" y="6355715"/>
                  <a:ext cx="580973" cy="11689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HTTP/REST</a:t>
                  </a:r>
                </a:p>
              </p:txBody>
            </p:sp>
          </p:grpSp>
          <p:grpSp>
            <p:nvGrpSpPr>
              <p:cNvPr id="229" name="Group 124"/>
              <p:cNvGrpSpPr>
                <a:grpSpLocks/>
              </p:cNvGrpSpPr>
              <p:nvPr/>
            </p:nvGrpSpPr>
            <p:grpSpPr bwMode="auto">
              <a:xfrm>
                <a:off x="4641850" y="6156325"/>
                <a:ext cx="695325" cy="587237"/>
                <a:chOff x="4641850" y="6156325"/>
                <a:chExt cx="695325" cy="587237"/>
              </a:xfrm>
            </p:grpSpPr>
            <p:pic>
              <p:nvPicPr>
                <p:cNvPr id="393" name="Picture 2" descr="C:\Documents and Settings\patelsat\Local Settings\Temporary Internet Files\Content.IE5\AHQDMDSN\MCj04325990000[1].png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705350" y="6156325"/>
                  <a:ext cx="504825" cy="5000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4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4641850" y="6588125"/>
                  <a:ext cx="695325" cy="155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baseline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XML/ HTML</a:t>
                  </a:r>
                </a:p>
              </p:txBody>
            </p:sp>
          </p:grpSp>
          <p:grpSp>
            <p:nvGrpSpPr>
              <p:cNvPr id="230" name="Group 122"/>
              <p:cNvGrpSpPr>
                <a:grpSpLocks/>
              </p:cNvGrpSpPr>
              <p:nvPr/>
            </p:nvGrpSpPr>
            <p:grpSpPr bwMode="auto">
              <a:xfrm>
                <a:off x="7802563" y="5056188"/>
                <a:ext cx="885825" cy="1319212"/>
                <a:chOff x="7802563" y="5056188"/>
                <a:chExt cx="885825" cy="1319212"/>
              </a:xfrm>
            </p:grpSpPr>
            <p:cxnSp>
              <p:nvCxnSpPr>
                <p:cNvPr id="391" name="Straight Arrow Connector 153"/>
                <p:cNvCxnSpPr>
                  <a:cxnSpLocks noChangeShapeType="1"/>
                  <a:endCxn id="227" idx="3"/>
                </p:cNvCxnSpPr>
                <p:nvPr/>
              </p:nvCxnSpPr>
              <p:spPr bwMode="auto">
                <a:xfrm rot="5400000">
                  <a:off x="7585870" y="5272881"/>
                  <a:ext cx="1319212" cy="885825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392" name="TextBox 151"/>
                <p:cNvSpPr txBox="1">
                  <a:spLocks noChangeArrowheads="1"/>
                </p:cNvSpPr>
                <p:nvPr/>
              </p:nvSpPr>
              <p:spPr bwMode="auto">
                <a:xfrm rot="18325987">
                  <a:off x="7747000" y="5652258"/>
                  <a:ext cx="687387" cy="2127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Client uses</a:t>
                  </a:r>
                </a:p>
              </p:txBody>
            </p:sp>
          </p:grpSp>
          <p:grpSp>
            <p:nvGrpSpPr>
              <p:cNvPr id="231" name="Group 203"/>
              <p:cNvGrpSpPr>
                <a:grpSpLocks/>
              </p:cNvGrpSpPr>
              <p:nvPr/>
            </p:nvGrpSpPr>
            <p:grpSpPr bwMode="auto">
              <a:xfrm>
                <a:off x="215900" y="5529788"/>
                <a:ext cx="634405" cy="689747"/>
                <a:chOff x="215630" y="5530613"/>
                <a:chExt cx="634270" cy="688675"/>
              </a:xfrm>
            </p:grpSpPr>
            <p:pic>
              <p:nvPicPr>
                <p:cNvPr id="389" name="Picture 6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215630" y="5530613"/>
                  <a:ext cx="631691" cy="688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326" y="5791617"/>
                  <a:ext cx="621574" cy="3911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CSM </a:t>
                  </a:r>
                </a:p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Security</a:t>
                  </a:r>
                </a:p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Database</a:t>
                  </a:r>
                </a:p>
              </p:txBody>
            </p:sp>
          </p:grpSp>
          <p:grpSp>
            <p:nvGrpSpPr>
              <p:cNvPr id="268" name="Group 206"/>
              <p:cNvGrpSpPr>
                <a:grpSpLocks/>
              </p:cNvGrpSpPr>
              <p:nvPr/>
            </p:nvGrpSpPr>
            <p:grpSpPr bwMode="auto">
              <a:xfrm>
                <a:off x="846138" y="5898781"/>
                <a:ext cx="481391" cy="227870"/>
                <a:chOff x="846612" y="5898972"/>
                <a:chExt cx="481268" cy="227695"/>
              </a:xfrm>
            </p:grpSpPr>
            <p:cxnSp>
              <p:nvCxnSpPr>
                <p:cNvPr id="387" name="Straight Arrow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846612" y="5898972"/>
                  <a:ext cx="468954" cy="1303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/>
                </a:ln>
              </p:spPr>
            </p:cxnSp>
            <p:sp>
              <p:nvSpPr>
                <p:cNvPr id="388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848199" y="5967191"/>
                  <a:ext cx="479681" cy="159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Checks</a:t>
                  </a:r>
                </a:p>
              </p:txBody>
            </p:sp>
          </p:grpSp>
          <p:cxnSp>
            <p:nvCxnSpPr>
              <p:cNvPr id="269" name="Straight Arrow Connector 137"/>
              <p:cNvCxnSpPr>
                <a:cxnSpLocks noChangeShapeType="1"/>
              </p:cNvCxnSpPr>
              <p:nvPr/>
            </p:nvCxnSpPr>
            <p:spPr bwMode="auto">
              <a:xfrm>
                <a:off x="4389438" y="4968875"/>
                <a:ext cx="422275" cy="7938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</p:spPr>
          </p:cxnSp>
          <p:grpSp>
            <p:nvGrpSpPr>
              <p:cNvPr id="270" name="Group 192"/>
              <p:cNvGrpSpPr>
                <a:grpSpLocks/>
              </p:cNvGrpSpPr>
              <p:nvPr/>
            </p:nvGrpSpPr>
            <p:grpSpPr bwMode="auto">
              <a:xfrm>
                <a:off x="1922463" y="4862476"/>
                <a:ext cx="2032000" cy="348215"/>
                <a:chOff x="1922834" y="4859179"/>
                <a:chExt cx="2032240" cy="348215"/>
              </a:xfrm>
            </p:grpSpPr>
            <p:cxnSp>
              <p:nvCxnSpPr>
                <p:cNvPr id="326" name="Straight Arrow Connector 13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22834" y="4969267"/>
                  <a:ext cx="2032240" cy="1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</p:spPr>
            </p:cxnSp>
            <p:sp>
              <p:nvSpPr>
                <p:cNvPr id="386" name="TextBox 144"/>
                <p:cNvSpPr txBox="1">
                  <a:spLocks noChangeArrowheads="1"/>
                </p:cNvSpPr>
                <p:nvPr/>
              </p:nvSpPr>
              <p:spPr bwMode="auto">
                <a:xfrm>
                  <a:off x="2972295" y="4859179"/>
                  <a:ext cx="504885" cy="348215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Service Definition</a:t>
                  </a:r>
                </a:p>
              </p:txBody>
            </p:sp>
          </p:grpSp>
          <p:grpSp>
            <p:nvGrpSpPr>
              <p:cNvPr id="271" name="Group 195"/>
              <p:cNvGrpSpPr>
                <a:grpSpLocks/>
              </p:cNvGrpSpPr>
              <p:nvPr/>
            </p:nvGrpSpPr>
            <p:grpSpPr bwMode="auto">
              <a:xfrm>
                <a:off x="4643205" y="5145088"/>
                <a:ext cx="695528" cy="361950"/>
                <a:chOff x="4641715" y="5144921"/>
                <a:chExt cx="695528" cy="362507"/>
              </a:xfrm>
            </p:grpSpPr>
            <p:cxnSp>
              <p:nvCxnSpPr>
                <p:cNvPr id="324" name="Straight Arrow Connector 13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789257" y="5325516"/>
                  <a:ext cx="362507" cy="1318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</p:spPr>
            </p:cxnSp>
            <p:sp>
              <p:nvSpPr>
                <p:cNvPr id="325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4641715" y="5219649"/>
                  <a:ext cx="695528" cy="203438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Validate against</a:t>
                  </a:r>
                </a:p>
              </p:txBody>
            </p:sp>
          </p:grpSp>
          <p:grpSp>
            <p:nvGrpSpPr>
              <p:cNvPr id="272" name="Group 193"/>
              <p:cNvGrpSpPr>
                <a:grpSpLocks/>
              </p:cNvGrpSpPr>
              <p:nvPr/>
            </p:nvGrpSpPr>
            <p:grpSpPr bwMode="auto">
              <a:xfrm>
                <a:off x="3682978" y="4719638"/>
                <a:ext cx="777896" cy="500062"/>
                <a:chOff x="3683497" y="4719262"/>
                <a:chExt cx="777415" cy="500009"/>
              </a:xfrm>
            </p:grpSpPr>
            <p:pic>
              <p:nvPicPr>
                <p:cNvPr id="322" name="Picture 2" descr="C:\Documents and Settings\patelsat\Local Settings\Temporary Internet Files\Content.IE5\AHQDMDSN\MCj04325990000[1]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955074" y="4719262"/>
                  <a:ext cx="505838" cy="500009"/>
                </a:xfrm>
                <a:prstGeom prst="rect">
                  <a:avLst/>
                </a:prstGeom>
                <a:noFill/>
              </p:spPr>
            </p:pic>
            <p:sp>
              <p:nvSpPr>
                <p:cNvPr id="323" name="TextBox 144"/>
                <p:cNvSpPr txBox="1">
                  <a:spLocks noChangeArrowheads="1"/>
                </p:cNvSpPr>
                <p:nvPr/>
              </p:nvSpPr>
              <p:spPr bwMode="auto">
                <a:xfrm>
                  <a:off x="3683497" y="4719262"/>
                  <a:ext cx="325260" cy="11605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WSDL</a:t>
                  </a:r>
                </a:p>
              </p:txBody>
            </p:sp>
          </p:grpSp>
          <p:grpSp>
            <p:nvGrpSpPr>
              <p:cNvPr id="273" name="Group 194"/>
              <p:cNvGrpSpPr>
                <a:grpSpLocks/>
              </p:cNvGrpSpPr>
              <p:nvPr/>
            </p:nvGrpSpPr>
            <p:grpSpPr bwMode="auto">
              <a:xfrm>
                <a:off x="4705350" y="4719638"/>
                <a:ext cx="781050" cy="500062"/>
                <a:chOff x="4704945" y="4719263"/>
                <a:chExt cx="781455" cy="500009"/>
              </a:xfrm>
            </p:grpSpPr>
            <p:pic>
              <p:nvPicPr>
                <p:cNvPr id="320" name="Picture 2" descr="C:\Documents and Settings\patelsat\Local Settings\Temporary Internet Files\Content.IE5\AHQDMDSN\MCj04325990000[1]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704945" y="4719263"/>
                  <a:ext cx="505838" cy="500009"/>
                </a:xfrm>
                <a:prstGeom prst="rect">
                  <a:avLst/>
                </a:prstGeom>
                <a:noFill/>
              </p:spPr>
            </p:pic>
            <p:sp>
              <p:nvSpPr>
                <p:cNvPr id="321" name="TextBox 116"/>
                <p:cNvSpPr txBox="1">
                  <a:spLocks noChangeArrowheads="1"/>
                </p:cNvSpPr>
                <p:nvPr/>
              </p:nvSpPr>
              <p:spPr bwMode="auto">
                <a:xfrm>
                  <a:off x="5084555" y="4719263"/>
                  <a:ext cx="401845" cy="1595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XSD</a:t>
                  </a:r>
                </a:p>
              </p:txBody>
            </p:sp>
          </p:grpSp>
          <p:grpSp>
            <p:nvGrpSpPr>
              <p:cNvPr id="274" name="Group 134"/>
              <p:cNvGrpSpPr>
                <a:grpSpLocks/>
              </p:cNvGrpSpPr>
              <p:nvPr/>
            </p:nvGrpSpPr>
            <p:grpSpPr bwMode="auto">
              <a:xfrm>
                <a:off x="3276600" y="1344613"/>
                <a:ext cx="3957638" cy="2624136"/>
                <a:chOff x="3276600" y="1344613"/>
                <a:chExt cx="3957638" cy="2624136"/>
              </a:xfrm>
            </p:grpSpPr>
            <p:cxnSp>
              <p:nvCxnSpPr>
                <p:cNvPr id="282" name="Straight Arrow Connector 131"/>
                <p:cNvCxnSpPr>
                  <a:cxnSpLocks noChangeShapeType="1"/>
                  <a:stCxn id="284" idx="3"/>
                  <a:endCxn id="287" idx="1"/>
                </p:cNvCxnSpPr>
                <p:nvPr/>
              </p:nvCxnSpPr>
              <p:spPr bwMode="auto">
                <a:xfrm>
                  <a:off x="4524375" y="3532188"/>
                  <a:ext cx="896938" cy="1587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</p:spPr>
            </p:cxnSp>
            <p:grpSp>
              <p:nvGrpSpPr>
                <p:cNvPr id="283" name="Group 127"/>
                <p:cNvGrpSpPr>
                  <a:grpSpLocks/>
                </p:cNvGrpSpPr>
                <p:nvPr/>
              </p:nvGrpSpPr>
              <p:grpSpPr bwMode="auto">
                <a:xfrm>
                  <a:off x="3276600" y="3344861"/>
                  <a:ext cx="701675" cy="396140"/>
                  <a:chOff x="3276600" y="3344861"/>
                  <a:chExt cx="701675" cy="396140"/>
                </a:xfrm>
              </p:grpSpPr>
              <p:cxnSp>
                <p:nvCxnSpPr>
                  <p:cNvPr id="316" name="Straight Arrow Connector 1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6600" y="3475038"/>
                    <a:ext cx="701675" cy="9525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round/>
                    <a:headEnd type="arrow" w="med" len="med"/>
                    <a:tailEnd type="arrow" w="med" len="med"/>
                  </a:ln>
                </p:spPr>
              </p:cxnSp>
              <p:grpSp>
                <p:nvGrpSpPr>
                  <p:cNvPr id="31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3352805" y="3344861"/>
                    <a:ext cx="513052" cy="396140"/>
                    <a:chOff x="3156943" y="3352800"/>
                    <a:chExt cx="618442" cy="482748"/>
                  </a:xfrm>
                </p:grpSpPr>
                <p:pic>
                  <p:nvPicPr>
                    <p:cNvPr id="318" name="Picture 7" descr="C:\Documents and Settings\patelsat\Local Settings\Temporary Internet Files\Content.IE5\6R2RQD01\MCj04315940000[1]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 rot="1182590">
                      <a:off x="3352800" y="3352800"/>
                      <a:ext cx="344487" cy="3444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319" name="Text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56943" y="3641057"/>
                      <a:ext cx="618442" cy="19449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sz="160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Objects</a:t>
                      </a:r>
                    </a:p>
                  </p:txBody>
                </p:sp>
              </p:grpSp>
            </p:grpSp>
            <p:sp>
              <p:nvSpPr>
                <p:cNvPr id="284" name="Rounded Rectangle 108"/>
                <p:cNvSpPr>
                  <a:spLocks noChangeArrowheads="1"/>
                </p:cNvSpPr>
                <p:nvPr/>
              </p:nvSpPr>
              <p:spPr bwMode="auto">
                <a:xfrm>
                  <a:off x="3956050" y="3219450"/>
                  <a:ext cx="568325" cy="6254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9762"/>
                </a:solidFill>
                <a:ln w="9525" algn="ctr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Grid Service</a:t>
                  </a:r>
                </a:p>
              </p:txBody>
            </p:sp>
            <p:grpSp>
              <p:nvGrpSpPr>
                <p:cNvPr id="285" name="Group 202"/>
                <p:cNvGrpSpPr>
                  <a:grpSpLocks/>
                </p:cNvGrpSpPr>
                <p:nvPr/>
              </p:nvGrpSpPr>
              <p:grpSpPr bwMode="auto">
                <a:xfrm>
                  <a:off x="3638545" y="2093913"/>
                  <a:ext cx="822324" cy="500062"/>
                  <a:chOff x="3639260" y="2094216"/>
                  <a:chExt cx="821652" cy="500009"/>
                </a:xfrm>
              </p:grpSpPr>
              <p:pic>
                <p:nvPicPr>
                  <p:cNvPr id="314" name="Picture 2" descr="C:\Documents and Settings\patelsat\Local Settings\Temporary Internet Files\Content.IE5\AHQDMDSN\MCj04325990000[1]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duotone>
                      <a:prstClr val="black"/>
                      <a:srgbClr val="1F497D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55074" y="2094216"/>
                    <a:ext cx="505838" cy="50000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315" name="Text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9260" y="2219615"/>
                    <a:ext cx="442551" cy="1595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60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WSDL</a:t>
                    </a:r>
                  </a:p>
                </p:txBody>
              </p:sp>
            </p:grpSp>
            <p:grpSp>
              <p:nvGrpSpPr>
                <p:cNvPr id="286" name="Group 201"/>
                <p:cNvGrpSpPr>
                  <a:grpSpLocks/>
                </p:cNvGrpSpPr>
                <p:nvPr/>
              </p:nvGrpSpPr>
              <p:grpSpPr bwMode="auto">
                <a:xfrm>
                  <a:off x="4705356" y="2093913"/>
                  <a:ext cx="758826" cy="500062"/>
                  <a:chOff x="4704945" y="2094216"/>
                  <a:chExt cx="758758" cy="500009"/>
                </a:xfrm>
              </p:grpSpPr>
              <p:pic>
                <p:nvPicPr>
                  <p:cNvPr id="312" name="Picture 2" descr="C:\Documents and Settings\patelsat\Local Settings\Temporary Internet Files\Content.IE5\AHQDMDSN\MCj04325990000[1]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04945" y="2094216"/>
                    <a:ext cx="505838" cy="50000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313" name="Text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0830" y="2219615"/>
                    <a:ext cx="442873" cy="1595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60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XSD</a:t>
                    </a:r>
                  </a:p>
                </p:txBody>
              </p:sp>
            </p:grpSp>
            <p:sp>
              <p:nvSpPr>
                <p:cNvPr id="287" name="Rounded Rectangle 117"/>
                <p:cNvSpPr>
                  <a:spLocks noChangeArrowheads="1"/>
                </p:cNvSpPr>
                <p:nvPr/>
              </p:nvSpPr>
              <p:spPr bwMode="auto">
                <a:xfrm>
                  <a:off x="5421313" y="3219450"/>
                  <a:ext cx="569912" cy="6254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9762"/>
                </a:solidFill>
                <a:ln w="9525" algn="ctr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Grid Client API</a:t>
                  </a:r>
                </a:p>
              </p:txBody>
            </p:sp>
            <p:grpSp>
              <p:nvGrpSpPr>
                <p:cNvPr id="288" name="Group 200"/>
                <p:cNvGrpSpPr>
                  <a:grpSpLocks/>
                </p:cNvGrpSpPr>
                <p:nvPr/>
              </p:nvGrpSpPr>
              <p:grpSpPr bwMode="auto">
                <a:xfrm>
                  <a:off x="4705350" y="3344861"/>
                  <a:ext cx="504825" cy="596161"/>
                  <a:chOff x="4704945" y="3344238"/>
                  <a:chExt cx="505838" cy="596609"/>
                </a:xfrm>
              </p:grpSpPr>
              <p:pic>
                <p:nvPicPr>
                  <p:cNvPr id="310" name="Picture 2" descr="C:\Documents and Settings\patelsat\Local Settings\Temporary Internet Files\Content.IE5\AHQDMDSN\MCj04325990000[1].png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4704945" y="3344238"/>
                    <a:ext cx="505838" cy="5000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11" name="Text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8572" y="3781129"/>
                    <a:ext cx="442211" cy="1597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60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XML</a:t>
                    </a:r>
                  </a:p>
                </p:txBody>
              </p:sp>
            </p:grpSp>
            <p:cxnSp>
              <p:nvCxnSpPr>
                <p:cNvPr id="289" name="Straight Arrow Connector 137"/>
                <p:cNvCxnSpPr>
                  <a:cxnSpLocks noChangeShapeType="1"/>
                </p:cNvCxnSpPr>
                <p:nvPr/>
              </p:nvCxnSpPr>
              <p:spPr bwMode="auto">
                <a:xfrm>
                  <a:off x="4389438" y="2344738"/>
                  <a:ext cx="422275" cy="7937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</p:spPr>
            </p:cxnSp>
            <p:grpSp>
              <p:nvGrpSpPr>
                <p:cNvPr id="290" name="Group 189"/>
                <p:cNvGrpSpPr>
                  <a:grpSpLocks/>
                </p:cNvGrpSpPr>
                <p:nvPr/>
              </p:nvGrpSpPr>
              <p:grpSpPr bwMode="auto">
                <a:xfrm>
                  <a:off x="3884158" y="2517775"/>
                  <a:ext cx="695528" cy="704850"/>
                  <a:chOff x="3882957" y="2517401"/>
                  <a:chExt cx="695528" cy="704439"/>
                </a:xfrm>
              </p:grpSpPr>
              <p:cxnSp>
                <p:nvCxnSpPr>
                  <p:cNvPr id="308" name="Straight Arrow Connector 135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3854790" y="2869621"/>
                    <a:ext cx="704439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 type="arrow" w="med" len="med"/>
                  </a:ln>
                </p:spPr>
              </p:cxnSp>
              <p:sp>
                <p:nvSpPr>
                  <p:cNvPr id="309" name="Text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2957" y="2718896"/>
                    <a:ext cx="695528" cy="203007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00" kern="0" baseline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Service Definition</a:t>
                    </a:r>
                  </a:p>
                </p:txBody>
              </p:sp>
            </p:grpSp>
            <p:grpSp>
              <p:nvGrpSpPr>
                <p:cNvPr id="291" name="Group 190"/>
                <p:cNvGrpSpPr>
                  <a:grpSpLocks/>
                </p:cNvGrpSpPr>
                <p:nvPr/>
              </p:nvGrpSpPr>
              <p:grpSpPr bwMode="auto">
                <a:xfrm>
                  <a:off x="4642030" y="2541588"/>
                  <a:ext cx="695352" cy="803275"/>
                  <a:chOff x="4641715" y="2542141"/>
                  <a:chExt cx="695528" cy="802098"/>
                </a:xfrm>
              </p:grpSpPr>
              <p:cxnSp>
                <p:nvCxnSpPr>
                  <p:cNvPr id="306" name="Straight Arrow Connector 13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4560766" y="2939238"/>
                    <a:ext cx="802098" cy="7904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 type="arrow" w="med" len="med"/>
                  </a:ln>
                </p:spPr>
              </p:cxnSp>
              <p:sp>
                <p:nvSpPr>
                  <p:cNvPr id="307" name="Text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1715" y="2719680"/>
                    <a:ext cx="695528" cy="20282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00" kern="0" baseline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Validate against</a:t>
                    </a:r>
                  </a:p>
                </p:txBody>
              </p:sp>
            </p:grpSp>
            <p:grpSp>
              <p:nvGrpSpPr>
                <p:cNvPr id="292" name="Group 188"/>
                <p:cNvGrpSpPr>
                  <a:grpSpLocks/>
                </p:cNvGrpSpPr>
                <p:nvPr/>
              </p:nvGrpSpPr>
              <p:grpSpPr bwMode="auto">
                <a:xfrm>
                  <a:off x="4705356" y="1531938"/>
                  <a:ext cx="758826" cy="561975"/>
                  <a:chOff x="4704945" y="1531706"/>
                  <a:chExt cx="758757" cy="562510"/>
                </a:xfrm>
              </p:grpSpPr>
              <p:cxnSp>
                <p:nvCxnSpPr>
                  <p:cNvPr id="304" name="Shape 14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4991665" y="1685408"/>
                    <a:ext cx="375007" cy="442609"/>
                  </a:xfrm>
                  <a:prstGeom prst="bentConnector2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prstDash val="lgDash"/>
                    <a:round/>
                    <a:headEnd/>
                    <a:tailEnd type="arrow" w="med" len="med"/>
                  </a:ln>
                </p:spPr>
              </p:cxnSp>
              <p:sp>
                <p:nvSpPr>
                  <p:cNvPr id="305" name="Text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945" y="1531706"/>
                    <a:ext cx="758757" cy="2759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60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Registered in </a:t>
                    </a:r>
                  </a:p>
                </p:txBody>
              </p:sp>
            </p:grpSp>
            <p:pic>
              <p:nvPicPr>
                <p:cNvPr id="293" name="Picture 4"/>
                <p:cNvPicPr>
                  <a:picLocks noChangeAspect="1" noChangeArrowheads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400675" y="1344613"/>
                  <a:ext cx="576263" cy="749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94" name="Group 191"/>
                <p:cNvGrpSpPr>
                  <a:grpSpLocks/>
                </p:cNvGrpSpPr>
                <p:nvPr/>
              </p:nvGrpSpPr>
              <p:grpSpPr bwMode="auto">
                <a:xfrm>
                  <a:off x="3819525" y="3032124"/>
                  <a:ext cx="2374900" cy="936625"/>
                  <a:chOff x="3819728" y="3031373"/>
                  <a:chExt cx="2375090" cy="937877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 bwMode="auto">
                  <a:xfrm>
                    <a:off x="3819728" y="3031373"/>
                    <a:ext cx="2276657" cy="937877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defTabSz="914269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baseline="0">
                      <a:solidFill>
                        <a:sysClr val="windowText" lastClr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3" name="Text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4078" y="3037672"/>
                    <a:ext cx="1290740" cy="1452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b="1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rPr>
                      <a:t>Generated by Introduce</a:t>
                    </a:r>
                  </a:p>
                </p:txBody>
              </p:sp>
            </p:grpSp>
            <p:grpSp>
              <p:nvGrpSpPr>
                <p:cNvPr id="295" name="Group 128"/>
                <p:cNvGrpSpPr>
                  <a:grpSpLocks/>
                </p:cNvGrpSpPr>
                <p:nvPr/>
              </p:nvGrpSpPr>
              <p:grpSpPr bwMode="auto">
                <a:xfrm>
                  <a:off x="6080125" y="3406774"/>
                  <a:ext cx="1154113" cy="459636"/>
                  <a:chOff x="6080125" y="3406774"/>
                  <a:chExt cx="1154113" cy="459636"/>
                </a:xfrm>
              </p:grpSpPr>
              <p:grpSp>
                <p:nvGrpSpPr>
                  <p:cNvPr id="296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6080125" y="3481275"/>
                    <a:ext cx="1154113" cy="116072"/>
                    <a:chOff x="6080193" y="3480620"/>
                    <a:chExt cx="1153944" cy="116905"/>
                  </a:xfrm>
                </p:grpSpPr>
                <p:cxnSp>
                  <p:nvCxnSpPr>
                    <p:cNvPr id="300" name="Straight Arrow Connector 13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80193" y="3530439"/>
                      <a:ext cx="1153944" cy="9115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rgbClr val="000000"/>
                      </a:solidFill>
                      <a:round/>
                      <a:headEnd type="arrow" w="med" len="med"/>
                      <a:tailEnd type="arrow" w="med" len="med"/>
                    </a:ln>
                  </p:spPr>
                </p:cxnSp>
                <p:sp>
                  <p:nvSpPr>
                    <p:cNvPr id="301" name="TextBox 1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64307" y="3480620"/>
                      <a:ext cx="442848" cy="11690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sz="160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Java API</a:t>
                      </a:r>
                    </a:p>
                  </p:txBody>
                </p:sp>
              </p:grpSp>
              <p:grpSp>
                <p:nvGrpSpPr>
                  <p:cNvPr id="297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6223004" y="3406774"/>
                    <a:ext cx="513053" cy="459636"/>
                    <a:chOff x="3262389" y="3352800"/>
                    <a:chExt cx="618442" cy="560576"/>
                  </a:xfrm>
                </p:grpSpPr>
                <p:pic>
                  <p:nvPicPr>
                    <p:cNvPr id="298" name="Picture 7" descr="C:\Documents and Settings\patelsat\Local Settings\Temporary Internet Files\Content.IE5\6R2RQD01\MCj04315940000[1]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 rot="1182590">
                      <a:off x="3352800" y="3352800"/>
                      <a:ext cx="344487" cy="3444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299" name="Text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2389" y="3718729"/>
                      <a:ext cx="618442" cy="19464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sz="160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Objects</a:t>
                      </a:r>
                    </a:p>
                  </p:txBody>
                </p:sp>
              </p:grpSp>
            </p:grpSp>
          </p:grpSp>
          <p:grpSp>
            <p:nvGrpSpPr>
              <p:cNvPr id="275" name="Group 121"/>
              <p:cNvGrpSpPr>
                <a:grpSpLocks/>
              </p:cNvGrpSpPr>
              <p:nvPr/>
            </p:nvGrpSpPr>
            <p:grpSpPr bwMode="auto">
              <a:xfrm>
                <a:off x="4705353" y="4032251"/>
                <a:ext cx="513052" cy="461222"/>
                <a:chOff x="3262393" y="3352800"/>
                <a:chExt cx="619507" cy="561731"/>
              </a:xfrm>
            </p:grpSpPr>
            <p:pic>
              <p:nvPicPr>
                <p:cNvPr id="280" name="Picture 7" descr="C:\Documents and Settings\patelsat\Local Settings\Temporary Internet Files\Content.IE5\6R2RQD01\MCj04315940000[1].png"/>
                <p:cNvPicPr>
                  <a:picLocks noChangeAspect="1" noChangeArrowheads="1"/>
                </p:cNvPicPr>
                <p:nvPr/>
              </p:nvPicPr>
              <p:blipFill>
                <a:blip r:embed="rId13">
                  <a:grayscl/>
                </a:blip>
                <a:srcRect/>
                <a:stretch>
                  <a:fillRect/>
                </a:stretch>
              </p:blipFill>
              <p:spPr bwMode="auto">
                <a:xfrm rot="1182590">
                  <a:off x="3352800" y="3352800"/>
                  <a:ext cx="344487" cy="3444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1" name="TextBox 123"/>
                <p:cNvSpPr txBox="1">
                  <a:spLocks noChangeArrowheads="1"/>
                </p:cNvSpPr>
                <p:nvPr/>
              </p:nvSpPr>
              <p:spPr bwMode="auto">
                <a:xfrm>
                  <a:off x="3262393" y="3720153"/>
                  <a:ext cx="619507" cy="194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Objects</a:t>
                  </a:r>
                </a:p>
              </p:txBody>
            </p:sp>
          </p:grpSp>
          <p:grpSp>
            <p:nvGrpSpPr>
              <p:cNvPr id="276" name="Group 126"/>
              <p:cNvGrpSpPr>
                <a:grpSpLocks/>
              </p:cNvGrpSpPr>
              <p:nvPr/>
            </p:nvGrpSpPr>
            <p:grpSpPr bwMode="auto">
              <a:xfrm>
                <a:off x="4705350" y="5468938"/>
                <a:ext cx="504825" cy="591398"/>
                <a:chOff x="4705350" y="5468938"/>
                <a:chExt cx="504825" cy="591398"/>
              </a:xfrm>
            </p:grpSpPr>
            <p:sp>
              <p:nvSpPr>
                <p:cNvPr id="278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4768850" y="5900738"/>
                  <a:ext cx="441325" cy="159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kern="0" dirty="0">
                      <a:solidFill>
                        <a:sysClr val="windowText" lastClr="000000"/>
                      </a:solidFill>
                      <a:latin typeface="Calibri" pitchFamily="34" charset="0"/>
                    </a:rPr>
                    <a:t>XML</a:t>
                  </a:r>
                </a:p>
              </p:txBody>
            </p:sp>
            <p:pic>
              <p:nvPicPr>
                <p:cNvPr id="279" name="Picture 2" descr="C:\Documents and Settings\patelsat\Local Settings\Temporary Internet Files\Content.IE5\AHQDMDSN\MCj04325990000[1].png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705350" y="5468938"/>
                  <a:ext cx="504825" cy="5000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7" name="Right Arrow 276"/>
              <p:cNvSpPr/>
              <p:nvPr/>
            </p:nvSpPr>
            <p:spPr bwMode="auto">
              <a:xfrm rot="19486433">
                <a:off x="766763" y="2811463"/>
                <a:ext cx="1497012" cy="288925"/>
              </a:xfrm>
              <a:prstGeom prst="rightArrow">
                <a:avLst>
                  <a:gd name="adj1" fmla="val 61612"/>
                  <a:gd name="adj2" fmla="val 610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baseline="0" dirty="0"/>
                  <a:t>Map to</a:t>
                </a: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-16306800" y="34594800"/>
            <a:ext cx="13885954" cy="5105400"/>
            <a:chOff x="-47946128" y="605844"/>
            <a:chExt cx="14734540" cy="11446031"/>
          </a:xfrm>
        </p:grpSpPr>
        <p:sp>
          <p:nvSpPr>
            <p:cNvPr id="433" name="Rectangle 432"/>
            <p:cNvSpPr/>
            <p:nvPr/>
          </p:nvSpPr>
          <p:spPr>
            <a:xfrm>
              <a:off x="-47946128" y="605844"/>
              <a:ext cx="14554200" cy="114460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Acknowledgement</a:t>
              </a:r>
            </a:p>
            <a:p>
              <a:r>
                <a:rPr lang="en-US" sz="3200" b="1" dirty="0" smtClean="0"/>
                <a:t>CSM Team (</a:t>
              </a:r>
              <a:r>
                <a:rPr lang="en-US" sz="3200" b="1" dirty="0" err="1" smtClean="0"/>
                <a:t>Ekagra</a:t>
              </a:r>
              <a:r>
                <a:rPr lang="en-US" sz="3200" b="1" dirty="0" smtClean="0"/>
                <a:t> Software Technologies)</a:t>
              </a:r>
            </a:p>
            <a:p>
              <a:r>
                <a:rPr lang="en-US" sz="3200" dirty="0" smtClean="0"/>
                <a:t>Vijay Parmar, Kunal Modi</a:t>
              </a:r>
            </a:p>
            <a:p>
              <a:endParaRPr lang="en-US" sz="3200" dirty="0" smtClean="0"/>
            </a:p>
            <a:p>
              <a:r>
                <a:rPr lang="en-US" sz="3200" b="1" dirty="0" err="1" smtClean="0"/>
                <a:t>caGrid</a:t>
              </a:r>
              <a:r>
                <a:rPr lang="en-US" sz="3200" b="1" dirty="0" smtClean="0"/>
                <a:t> Team (Ohio State University)</a:t>
              </a:r>
            </a:p>
            <a:p>
              <a:r>
                <a:rPr lang="en-US" sz="3200" dirty="0" smtClean="0"/>
                <a:t>Scott Oster, David Ervine, Shannon Hastings</a:t>
              </a:r>
            </a:p>
            <a:p>
              <a:endParaRPr lang="en-US" sz="3200" dirty="0" smtClean="0"/>
            </a:p>
            <a:p>
              <a:r>
                <a:rPr lang="en-US" sz="3200" b="1" dirty="0" err="1" smtClean="0"/>
                <a:t>caAdapter</a:t>
              </a:r>
              <a:r>
                <a:rPr lang="en-US" sz="3200" b="1" dirty="0" smtClean="0"/>
                <a:t> Team (</a:t>
              </a:r>
              <a:r>
                <a:rPr lang="en-US" sz="3200" b="1" dirty="0" err="1" smtClean="0"/>
                <a:t>Scenpro</a:t>
              </a:r>
              <a:r>
                <a:rPr lang="en-US" sz="3200" b="1" dirty="0" smtClean="0"/>
                <a:t>)</a:t>
              </a:r>
            </a:p>
            <a:p>
              <a:r>
                <a:rPr lang="en-US" sz="3200" dirty="0" smtClean="0"/>
                <a:t>Charles </a:t>
              </a:r>
              <a:r>
                <a:rPr lang="en-US" sz="3200" dirty="0" err="1" smtClean="0"/>
                <a:t>Yaghmore</a:t>
              </a:r>
              <a:r>
                <a:rPr lang="en-US" sz="3200" dirty="0" smtClean="0"/>
                <a:t>, Eugene Wang</a:t>
              </a:r>
            </a:p>
            <a:p>
              <a:endParaRPr lang="en-US" sz="2800" dirty="0" smtClean="0"/>
            </a:p>
          </p:txBody>
        </p:sp>
        <p:cxnSp>
          <p:nvCxnSpPr>
            <p:cNvPr id="434" name="Straight Connector 433"/>
            <p:cNvCxnSpPr/>
            <p:nvPr/>
          </p:nvCxnSpPr>
          <p:spPr>
            <a:xfrm>
              <a:off x="-47460988" y="2655879"/>
              <a:ext cx="14249400" cy="1587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609600" y="27965400"/>
            <a:ext cx="13716000" cy="7958363"/>
            <a:chOff x="914399" y="7239000"/>
            <a:chExt cx="14654959" cy="8229600"/>
          </a:xfrm>
        </p:grpSpPr>
        <p:sp>
          <p:nvSpPr>
            <p:cNvPr id="459" name="Rectangle 458"/>
            <p:cNvSpPr/>
            <p:nvPr/>
          </p:nvSpPr>
          <p:spPr>
            <a:xfrm>
              <a:off x="914399" y="7239000"/>
              <a:ext cx="14654959" cy="822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Code Generator Features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Supports </a:t>
              </a:r>
              <a:r>
                <a:rPr lang="en-US" sz="4000" dirty="0" err="1" smtClean="0"/>
                <a:t>ArgoUML</a:t>
              </a:r>
              <a:r>
                <a:rPr lang="en-US" sz="4000" dirty="0" smtClean="0"/>
                <a:t> and Enterprise Architect</a:t>
              </a:r>
            </a:p>
            <a:p>
              <a:pPr>
                <a:buFont typeface="Arial" pitchFamily="34" charset="0"/>
                <a:buChar char="•"/>
              </a:pP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Generates Java beans, Hibernate mapping files, cache configuration files, </a:t>
              </a:r>
              <a:r>
                <a:rPr lang="en-US" sz="4000" dirty="0" err="1" smtClean="0"/>
                <a:t>wsdd</a:t>
              </a:r>
              <a:r>
                <a:rPr lang="en-US" sz="4000" dirty="0" smtClean="0"/>
                <a:t> file, XSDs and Castor mapping files</a:t>
              </a:r>
            </a:p>
            <a:p>
              <a:pPr>
                <a:buFont typeface="Arial" pitchFamily="34" charset="0"/>
                <a:buChar char="•"/>
              </a:pP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Supports UML class diagram features including classes, associations, attributes, generalization etc</a:t>
              </a:r>
            </a:p>
            <a:p>
              <a:pPr>
                <a:buFont typeface="Arial" pitchFamily="34" charset="0"/>
                <a:buChar char="•"/>
              </a:pPr>
              <a:endParaRPr lang="en-US" sz="40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/>
                <a:t>Allows user to specify primary key generators, cascade settings and other O/R mapping features at UML model</a:t>
              </a:r>
            </a:p>
            <a:p>
              <a:endParaRPr lang="en-US" sz="4000" dirty="0" smtClean="0"/>
            </a:p>
          </p:txBody>
        </p:sp>
        <p:cxnSp>
          <p:nvCxnSpPr>
            <p:cNvPr id="460" name="Straight Connector 459"/>
            <p:cNvCxnSpPr/>
            <p:nvPr/>
          </p:nvCxnSpPr>
          <p:spPr>
            <a:xfrm>
              <a:off x="990600" y="8286281"/>
              <a:ext cx="14249400" cy="1588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oup 460"/>
          <p:cNvGrpSpPr>
            <a:grpSpLocks noChangeAspect="1"/>
          </p:cNvGrpSpPr>
          <p:nvPr/>
        </p:nvGrpSpPr>
        <p:grpSpPr>
          <a:xfrm>
            <a:off x="-13258800" y="12344400"/>
            <a:ext cx="12587456" cy="9029700"/>
            <a:chOff x="0" y="266700"/>
            <a:chExt cx="9082088" cy="6515100"/>
          </a:xfrm>
        </p:grpSpPr>
        <p:sp>
          <p:nvSpPr>
            <p:cNvPr id="462" name="AutoShape 2"/>
            <p:cNvSpPr>
              <a:spLocks noChangeArrowheads="1"/>
            </p:cNvSpPr>
            <p:nvPr/>
          </p:nvSpPr>
          <p:spPr bwMode="auto">
            <a:xfrm>
              <a:off x="1066800" y="6172200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Create UML Model</a:t>
              </a:r>
            </a:p>
          </p:txBody>
        </p:sp>
        <p:sp>
          <p:nvSpPr>
            <p:cNvPr id="463" name="AutoShape 3"/>
            <p:cNvSpPr>
              <a:spLocks noChangeArrowheads="1"/>
            </p:cNvSpPr>
            <p:nvPr/>
          </p:nvSpPr>
          <p:spPr bwMode="auto">
            <a:xfrm>
              <a:off x="0" y="6172200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Metadata Reuse</a:t>
              </a:r>
            </a:p>
          </p:txBody>
        </p:sp>
        <p:sp>
          <p:nvSpPr>
            <p:cNvPr id="464" name="AutoShape 4"/>
            <p:cNvSpPr>
              <a:spLocks noChangeArrowheads="1"/>
            </p:cNvSpPr>
            <p:nvPr/>
          </p:nvSpPr>
          <p:spPr bwMode="auto">
            <a:xfrm>
              <a:off x="2438400" y="6172200"/>
              <a:ext cx="990600" cy="609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Semantic Annotation</a:t>
              </a:r>
            </a:p>
          </p:txBody>
        </p:sp>
        <p:sp>
          <p:nvSpPr>
            <p:cNvPr id="465" name="AutoShape 5"/>
            <p:cNvSpPr>
              <a:spLocks noChangeArrowheads="1"/>
            </p:cNvSpPr>
            <p:nvPr/>
          </p:nvSpPr>
          <p:spPr bwMode="auto">
            <a:xfrm>
              <a:off x="3962400" y="6172200"/>
              <a:ext cx="1295400" cy="6096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Transform UML Model into Metadata</a:t>
              </a:r>
            </a:p>
          </p:txBody>
        </p:sp>
        <p:sp>
          <p:nvSpPr>
            <p:cNvPr id="466" name="AutoShape 6"/>
            <p:cNvSpPr>
              <a:spLocks noChangeArrowheads="1"/>
            </p:cNvSpPr>
            <p:nvPr/>
          </p:nvSpPr>
          <p:spPr bwMode="auto">
            <a:xfrm>
              <a:off x="5638800" y="6172200"/>
              <a:ext cx="990600" cy="60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SDK Code Generation</a:t>
              </a:r>
            </a:p>
          </p:txBody>
        </p:sp>
        <p:sp>
          <p:nvSpPr>
            <p:cNvPr id="467" name="AutoShape 7"/>
            <p:cNvSpPr>
              <a:spLocks noChangeArrowheads="1"/>
            </p:cNvSpPr>
            <p:nvPr/>
          </p:nvSpPr>
          <p:spPr bwMode="auto">
            <a:xfrm>
              <a:off x="6872288" y="61722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Compatibility Review</a:t>
              </a:r>
            </a:p>
          </p:txBody>
        </p:sp>
        <p:sp>
          <p:nvSpPr>
            <p:cNvPr id="468" name="AutoShape 8"/>
            <p:cNvSpPr>
              <a:spLocks noChangeArrowheads="1"/>
            </p:cNvSpPr>
            <p:nvPr/>
          </p:nvSpPr>
          <p:spPr bwMode="auto">
            <a:xfrm>
              <a:off x="8243888" y="6172200"/>
              <a:ext cx="838200" cy="609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Create a Node on the Grid</a:t>
              </a:r>
            </a:p>
          </p:txBody>
        </p:sp>
        <p:cxnSp>
          <p:nvCxnSpPr>
            <p:cNvPr id="469" name="AutoShape 9"/>
            <p:cNvCxnSpPr>
              <a:cxnSpLocks noChangeShapeType="1"/>
              <a:stCxn id="463" idx="3"/>
              <a:endCxn id="462" idx="1"/>
            </p:cNvCxnSpPr>
            <p:nvPr/>
          </p:nvCxnSpPr>
          <p:spPr bwMode="auto">
            <a:xfrm>
              <a:off x="914400" y="6477000"/>
              <a:ext cx="152400" cy="158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470" name="AutoShape 10"/>
            <p:cNvCxnSpPr>
              <a:cxnSpLocks noChangeShapeType="1"/>
              <a:stCxn id="462" idx="3"/>
              <a:endCxn id="464" idx="1"/>
            </p:cNvCxnSpPr>
            <p:nvPr/>
          </p:nvCxnSpPr>
          <p:spPr bwMode="auto">
            <a:xfrm>
              <a:off x="1981200" y="6477000"/>
              <a:ext cx="457200" cy="158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471" name="AutoShape 11"/>
            <p:cNvCxnSpPr>
              <a:cxnSpLocks noChangeShapeType="1"/>
              <a:stCxn id="464" idx="3"/>
              <a:endCxn id="465" idx="1"/>
            </p:cNvCxnSpPr>
            <p:nvPr/>
          </p:nvCxnSpPr>
          <p:spPr bwMode="auto">
            <a:xfrm>
              <a:off x="3429000" y="64770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472" name="AutoShape 12"/>
            <p:cNvCxnSpPr>
              <a:cxnSpLocks noChangeShapeType="1"/>
              <a:stCxn id="465" idx="3"/>
              <a:endCxn id="466" idx="1"/>
            </p:cNvCxnSpPr>
            <p:nvPr/>
          </p:nvCxnSpPr>
          <p:spPr bwMode="auto">
            <a:xfrm>
              <a:off x="5257800" y="6477000"/>
              <a:ext cx="381000" cy="158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473" name="AutoShape 13"/>
            <p:cNvCxnSpPr>
              <a:cxnSpLocks noChangeShapeType="1"/>
              <a:stCxn id="466" idx="3"/>
              <a:endCxn id="467" idx="1"/>
            </p:cNvCxnSpPr>
            <p:nvPr/>
          </p:nvCxnSpPr>
          <p:spPr bwMode="auto">
            <a:xfrm>
              <a:off x="6629400" y="6477000"/>
              <a:ext cx="242888" cy="158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474" name="AutoShape 14"/>
            <p:cNvCxnSpPr>
              <a:cxnSpLocks noChangeShapeType="1"/>
              <a:stCxn id="467" idx="3"/>
              <a:endCxn id="468" idx="1"/>
            </p:cNvCxnSpPr>
            <p:nvPr/>
          </p:nvCxnSpPr>
          <p:spPr bwMode="auto">
            <a:xfrm>
              <a:off x="8015288" y="6477000"/>
              <a:ext cx="228600" cy="1588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pic>
          <p:nvPicPr>
            <p:cNvPr id="475" name="Picture 1"/>
            <p:cNvPicPr>
              <a:picLocks noChangeAspect="1" noChangeArrowheads="1"/>
            </p:cNvPicPr>
            <p:nvPr/>
          </p:nvPicPr>
          <p:blipFill>
            <a:blip r:embed="rId15"/>
            <a:srcRect l="1534" t="14667" r="94467" b="80000"/>
            <a:stretch>
              <a:fillRect/>
            </a:stretch>
          </p:blipFill>
          <p:spPr bwMode="auto">
            <a:xfrm>
              <a:off x="1066800" y="6172200"/>
              <a:ext cx="166688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76" name="Picture 2"/>
            <p:cNvPicPr>
              <a:picLocks noChangeAspect="1" noChangeArrowheads="1"/>
            </p:cNvPicPr>
            <p:nvPr/>
          </p:nvPicPr>
          <p:blipFill>
            <a:blip r:embed="rId15"/>
            <a:srcRect l="21556" t="14815" r="74554" b="80000"/>
            <a:stretch>
              <a:fillRect/>
            </a:stretch>
          </p:blipFill>
          <p:spPr bwMode="auto">
            <a:xfrm>
              <a:off x="2438400" y="6172200"/>
              <a:ext cx="166688" cy="1666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77" name="Picture 3"/>
            <p:cNvPicPr>
              <a:picLocks noChangeAspect="1" noChangeArrowheads="1"/>
            </p:cNvPicPr>
            <p:nvPr/>
          </p:nvPicPr>
          <p:blipFill>
            <a:blip r:embed="rId15"/>
            <a:srcRect l="41768" t="14922" r="54424" b="80000"/>
            <a:stretch>
              <a:fillRect/>
            </a:stretch>
          </p:blipFill>
          <p:spPr bwMode="auto">
            <a:xfrm>
              <a:off x="3962400" y="6176963"/>
              <a:ext cx="184150" cy="1793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78" name="Picture 4"/>
            <p:cNvPicPr>
              <a:picLocks noChangeAspect="1" noChangeArrowheads="1"/>
            </p:cNvPicPr>
            <p:nvPr/>
          </p:nvPicPr>
          <p:blipFill>
            <a:blip r:embed="rId15"/>
            <a:srcRect l="61526" t="14667" r="34790" b="80000"/>
            <a:stretch>
              <a:fillRect/>
            </a:stretch>
          </p:blipFill>
          <p:spPr bwMode="auto">
            <a:xfrm>
              <a:off x="5624513" y="6172200"/>
              <a:ext cx="166687" cy="179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79" name="Picture 5"/>
            <p:cNvPicPr>
              <a:picLocks noChangeAspect="1" noChangeArrowheads="1"/>
            </p:cNvPicPr>
            <p:nvPr/>
          </p:nvPicPr>
          <p:blipFill>
            <a:blip r:embed="rId15"/>
            <a:srcRect l="81287" t="15048" r="14999" b="80000"/>
            <a:stretch>
              <a:fillRect/>
            </a:stretch>
          </p:blipFill>
          <p:spPr bwMode="auto">
            <a:xfrm>
              <a:off x="6858000" y="6157913"/>
              <a:ext cx="166688" cy="1666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80" name="Picture 5"/>
            <p:cNvPicPr>
              <a:picLocks noChangeAspect="1" noChangeArrowheads="1"/>
            </p:cNvPicPr>
            <p:nvPr/>
          </p:nvPicPr>
          <p:blipFill>
            <a:blip r:embed="rId15"/>
            <a:srcRect l="81287" t="15048" r="14999" b="80000"/>
            <a:stretch>
              <a:fillRect/>
            </a:stretch>
          </p:blipFill>
          <p:spPr bwMode="auto">
            <a:xfrm>
              <a:off x="8229600" y="6172200"/>
              <a:ext cx="166688" cy="1666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81" name="Picture 2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85800" y="266700"/>
              <a:ext cx="767080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2" name="Group 481"/>
          <p:cNvGrpSpPr/>
          <p:nvPr/>
        </p:nvGrpSpPr>
        <p:grpSpPr>
          <a:xfrm>
            <a:off x="-15468600" y="26670000"/>
            <a:ext cx="13716000" cy="6739164"/>
            <a:chOff x="914400" y="8374154"/>
            <a:chExt cx="14554200" cy="8229600"/>
          </a:xfrm>
        </p:grpSpPr>
        <p:sp>
          <p:nvSpPr>
            <p:cNvPr id="483" name="Rectangle 482"/>
            <p:cNvSpPr/>
            <p:nvPr/>
          </p:nvSpPr>
          <p:spPr>
            <a:xfrm>
              <a:off x="914400" y="8374154"/>
              <a:ext cx="14554200" cy="822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Roadmap</a:t>
              </a:r>
            </a:p>
            <a:p>
              <a:r>
                <a:rPr lang="en-US" sz="4000" dirty="0" smtClean="0"/>
                <a:t>Freestyle search API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Graphical installer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HL7 data type support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Writable API support in web tier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.NET based implementation of SDK generated system</a:t>
              </a:r>
            </a:p>
          </p:txBody>
        </p:sp>
        <p:cxnSp>
          <p:nvCxnSpPr>
            <p:cNvPr id="484" name="Straight Connector 483"/>
            <p:cNvCxnSpPr/>
            <p:nvPr/>
          </p:nvCxnSpPr>
          <p:spPr>
            <a:xfrm>
              <a:off x="990600" y="9623235"/>
              <a:ext cx="14249400" cy="1588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5" name="Group 484"/>
          <p:cNvGrpSpPr/>
          <p:nvPr/>
        </p:nvGrpSpPr>
        <p:grpSpPr>
          <a:xfrm>
            <a:off x="14782801" y="27965400"/>
            <a:ext cx="13716000" cy="8001000"/>
            <a:chOff x="914400" y="7073303"/>
            <a:chExt cx="14554200" cy="8395297"/>
          </a:xfrm>
        </p:grpSpPr>
        <p:sp>
          <p:nvSpPr>
            <p:cNvPr id="486" name="Rectangle 485"/>
            <p:cNvSpPr/>
            <p:nvPr/>
          </p:nvSpPr>
          <p:spPr>
            <a:xfrm>
              <a:off x="914400" y="7073303"/>
              <a:ext cx="14554200" cy="8395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200" b="1" dirty="0" smtClean="0">
                  <a:solidFill>
                    <a:schemeClr val="tx2">
                      <a:lumMod val="75000"/>
                    </a:schemeClr>
                  </a:solidFill>
                </a:rPr>
                <a:t>Generated System Features</a:t>
              </a:r>
            </a:p>
            <a:p>
              <a:r>
                <a:rPr lang="en-US" sz="4000" dirty="0" smtClean="0"/>
                <a:t>Provides various interfaces to access data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Integrated security with CSM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QBE interface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Seamless integration with the cagrid tools</a:t>
              </a:r>
            </a:p>
            <a:p>
              <a:endParaRPr lang="en-US" sz="4000" dirty="0" smtClean="0"/>
            </a:p>
            <a:p>
              <a:endParaRPr lang="en-US" sz="4000" dirty="0" smtClean="0"/>
            </a:p>
          </p:txBody>
        </p:sp>
        <p:cxnSp>
          <p:nvCxnSpPr>
            <p:cNvPr id="487" name="Straight Connector 486"/>
            <p:cNvCxnSpPr/>
            <p:nvPr/>
          </p:nvCxnSpPr>
          <p:spPr>
            <a:xfrm>
              <a:off x="990601" y="8191088"/>
              <a:ext cx="14249400" cy="1588"/>
            </a:xfrm>
            <a:prstGeom prst="line">
              <a:avLst/>
            </a:prstGeom>
            <a:ln w="76200">
              <a:solidFill>
                <a:srgbClr val="CCEC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513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 Patel</dc:creator>
  <cp:lastModifiedBy>Satish Patel</cp:lastModifiedBy>
  <cp:revision>166</cp:revision>
  <dcterms:created xsi:type="dcterms:W3CDTF">2008-05-21T18:34:37Z</dcterms:created>
  <dcterms:modified xsi:type="dcterms:W3CDTF">2008-06-18T19:14:15Z</dcterms:modified>
</cp:coreProperties>
</file>