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58" r:id="rId5"/>
    <p:sldId id="259" r:id="rId6"/>
    <p:sldId id="261" r:id="rId7"/>
    <p:sldId id="283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2" r:id="rId16"/>
    <p:sldId id="301" r:id="rId17"/>
    <p:sldId id="300" r:id="rId18"/>
    <p:sldId id="290" r:id="rId19"/>
    <p:sldId id="269" r:id="rId20"/>
    <p:sldId id="270" r:id="rId21"/>
    <p:sldId id="271" r:id="rId22"/>
    <p:sldId id="272" r:id="rId23"/>
    <p:sldId id="281" r:id="rId24"/>
    <p:sldId id="282" r:id="rId25"/>
    <p:sldId id="273" r:id="rId26"/>
    <p:sldId id="274" r:id="rId27"/>
    <p:sldId id="275" r:id="rId28"/>
    <p:sldId id="276" r:id="rId29"/>
    <p:sldId id="278" r:id="rId30"/>
    <p:sldId id="29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990000"/>
    <a:srgbClr val="CC3300"/>
    <a:srgbClr val="FFFFCC"/>
    <a:srgbClr val="2B2E51"/>
    <a:srgbClr val="000099"/>
    <a:srgbClr val="003366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27" autoAdjust="0"/>
    <p:restoredTop sz="94660"/>
  </p:normalViewPr>
  <p:slideViewPr>
    <p:cSldViewPr>
      <p:cViewPr varScale="1">
        <p:scale>
          <a:sx n="127" d="100"/>
          <a:sy n="127" d="100"/>
        </p:scale>
        <p:origin x="-2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BD869-6A4F-470D-A0F6-F276AC25938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D10E94-C798-411D-BE0E-C02402F09F45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1457453" y="3521583"/>
          <a:ext cx="1683914" cy="1431417"/>
        </a:xfrm>
        <a:prstGeom prst="rect">
          <a:avLst/>
        </a:prstGeom>
        <a:gradFill rotWithShape="1">
          <a:gsLst>
            <a:gs pos="0">
              <a:srgbClr val="4F81BD">
                <a:shade val="51000"/>
                <a:satMod val="130000"/>
              </a:srgbClr>
            </a:gs>
            <a:gs pos="80000">
              <a:srgbClr val="4F81BD">
                <a:shade val="93000"/>
                <a:satMod val="130000"/>
              </a:srgbClr>
            </a:gs>
            <a:gs pos="100000">
              <a:srgbClr val="4F81BD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1600" baseline="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UML Modeling </a:t>
          </a:r>
          <a:r>
            <a:rPr lang="en-US" sz="1600" baseline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Tool</a:t>
          </a:r>
          <a:endParaRPr lang="en-US" sz="1600" baseline="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C774D2D-4B98-454C-B5F5-863830DE49BA}" type="parTrans" cxnId="{A3ED0909-3584-4485-B989-D7688B7730F0}">
      <dgm:prSet/>
      <dgm:spPr/>
      <dgm:t>
        <a:bodyPr/>
        <a:lstStyle/>
        <a:p>
          <a:endParaRPr lang="en-US"/>
        </a:p>
      </dgm:t>
    </dgm:pt>
    <dgm:pt modelId="{6113B420-37ED-437A-9906-C70E820AB697}" type="sibTrans" cxnId="{A3ED0909-3584-4485-B989-D7688B7730F0}">
      <dgm:prSet/>
      <dgm:spPr/>
      <dgm:t>
        <a:bodyPr/>
        <a:lstStyle/>
        <a:p>
          <a:endParaRPr lang="en-US"/>
        </a:p>
      </dgm:t>
    </dgm:pt>
    <dgm:pt modelId="{E8DF50A4-592E-451D-A084-2888233B8265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1457453" y="3521583"/>
          <a:ext cx="1683914" cy="1431417"/>
        </a:xfrm>
        <a:prstGeom prst="rect">
          <a:avLst/>
        </a:prstGeom>
        <a:gradFill rotWithShape="1">
          <a:gsLst>
            <a:gs pos="0">
              <a:srgbClr val="4F81BD">
                <a:shade val="51000"/>
                <a:satMod val="130000"/>
              </a:srgbClr>
            </a:gs>
            <a:gs pos="80000">
              <a:srgbClr val="4F81BD">
                <a:shade val="93000"/>
                <a:satMod val="130000"/>
              </a:srgbClr>
            </a:gs>
            <a:gs pos="100000">
              <a:srgbClr val="4F81BD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1300" baseline="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Build UML Model</a:t>
          </a:r>
        </a:p>
      </dgm:t>
    </dgm:pt>
    <dgm:pt modelId="{782603E1-F7AF-4B36-A621-C531E978D837}" type="parTrans" cxnId="{B7572A82-A92D-47C7-82C8-760064504C32}">
      <dgm:prSet/>
      <dgm:spPr/>
      <dgm:t>
        <a:bodyPr/>
        <a:lstStyle/>
        <a:p>
          <a:endParaRPr lang="en-US"/>
        </a:p>
      </dgm:t>
    </dgm:pt>
    <dgm:pt modelId="{A8CC9BD5-DC3A-43B8-80D2-31CEC7F9D1CC}" type="sibTrans" cxnId="{B7572A82-A92D-47C7-82C8-760064504C32}">
      <dgm:prSet/>
      <dgm:spPr/>
      <dgm:t>
        <a:bodyPr/>
        <a:lstStyle/>
        <a:p>
          <a:endParaRPr lang="en-US"/>
        </a:p>
      </dgm:t>
    </dgm:pt>
    <dgm:pt modelId="{FBEAE713-3DA8-4EBD-988C-BF04AD61DFCA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1457453" y="3521583"/>
          <a:ext cx="1683914" cy="1431417"/>
        </a:xfrm>
        <a:prstGeom prst="rect">
          <a:avLst/>
        </a:prstGeom>
        <a:gradFill rotWithShape="1">
          <a:gsLst>
            <a:gs pos="0">
              <a:srgbClr val="4F81BD">
                <a:shade val="51000"/>
                <a:satMod val="130000"/>
              </a:srgbClr>
            </a:gs>
            <a:gs pos="80000">
              <a:srgbClr val="4F81BD">
                <a:shade val="93000"/>
                <a:satMod val="130000"/>
              </a:srgbClr>
            </a:gs>
            <a:gs pos="100000">
              <a:srgbClr val="4F81BD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1300" baseline="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Export UML Model</a:t>
          </a:r>
        </a:p>
      </dgm:t>
    </dgm:pt>
    <dgm:pt modelId="{2C2F4453-C61D-46E8-9989-0C88CBA8379E}" type="parTrans" cxnId="{7ED74EE5-1A0C-4614-A894-2715DEBEC772}">
      <dgm:prSet/>
      <dgm:spPr/>
      <dgm:t>
        <a:bodyPr/>
        <a:lstStyle/>
        <a:p>
          <a:endParaRPr lang="en-US"/>
        </a:p>
      </dgm:t>
    </dgm:pt>
    <dgm:pt modelId="{4B28FAC0-509C-4B48-BC3A-F2B8EA7AD36C}" type="sibTrans" cxnId="{7ED74EE5-1A0C-4614-A894-2715DEBEC772}">
      <dgm:prSet/>
      <dgm:spPr/>
      <dgm:t>
        <a:bodyPr/>
        <a:lstStyle/>
        <a:p>
          <a:endParaRPr lang="en-US"/>
        </a:p>
      </dgm:t>
    </dgm:pt>
    <dgm:pt modelId="{F0AF9BAA-4C8B-4B8F-BB87-21D90CF8C2C5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5536692" y="1510665"/>
          <a:ext cx="1901952" cy="3442335"/>
        </a:xfrm>
        <a:prstGeom prst="rect">
          <a:avLst/>
        </a:prstGeom>
        <a:gradFill rotWithShape="1">
          <a:gsLst>
            <a:gs pos="0">
              <a:srgbClr val="4F81BD">
                <a:shade val="51000"/>
                <a:satMod val="130000"/>
              </a:srgbClr>
            </a:gs>
            <a:gs pos="80000">
              <a:srgbClr val="4F81BD">
                <a:shade val="93000"/>
                <a:satMod val="130000"/>
              </a:srgbClr>
            </a:gs>
            <a:gs pos="100000">
              <a:srgbClr val="4F81BD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1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caCORE SDK Runtime System</a:t>
          </a:r>
        </a:p>
      </dgm:t>
    </dgm:pt>
    <dgm:pt modelId="{AACD2C6F-241F-4E2B-98AE-02FD05875450}" type="parTrans" cxnId="{44C121B8-615A-4DD8-87CC-BF8788DC3DC6}">
      <dgm:prSet/>
      <dgm:spPr/>
      <dgm:t>
        <a:bodyPr/>
        <a:lstStyle/>
        <a:p>
          <a:endParaRPr lang="en-US"/>
        </a:p>
      </dgm:t>
    </dgm:pt>
    <dgm:pt modelId="{270DCAA2-E5B7-40F2-BEC4-C7721B888DD7}" type="sibTrans" cxnId="{44C121B8-615A-4DD8-87CC-BF8788DC3DC6}">
      <dgm:prSet/>
      <dgm:spPr/>
      <dgm:t>
        <a:bodyPr/>
        <a:lstStyle/>
        <a:p>
          <a:endParaRPr lang="en-US"/>
        </a:p>
      </dgm:t>
    </dgm:pt>
    <dgm:pt modelId="{88531C4B-E326-4BD8-84EC-2901125D348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5536692" y="1510665"/>
          <a:ext cx="1901952" cy="3442335"/>
        </a:xfrm>
        <a:prstGeom prst="rect">
          <a:avLst/>
        </a:prstGeom>
        <a:gradFill rotWithShape="1">
          <a:gsLst>
            <a:gs pos="0">
              <a:srgbClr val="4F81BD">
                <a:shade val="51000"/>
                <a:satMod val="130000"/>
              </a:srgbClr>
            </a:gs>
            <a:gs pos="80000">
              <a:srgbClr val="4F81BD">
                <a:shade val="93000"/>
                <a:satMod val="130000"/>
              </a:srgbClr>
            </a:gs>
            <a:gs pos="100000">
              <a:srgbClr val="4F81BD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13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Use Generated </a:t>
          </a:r>
          <a:r>
            <a:rPr lang="en-US" sz="13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System</a:t>
          </a:r>
          <a:endParaRPr lang="en-US" sz="13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38F80947-2F8E-4301-B6E1-C7C4FB1AD159}" type="parTrans" cxnId="{5C6F675F-2809-4DEE-9194-45CF83257B98}">
      <dgm:prSet/>
      <dgm:spPr/>
      <dgm:t>
        <a:bodyPr/>
        <a:lstStyle/>
        <a:p>
          <a:endParaRPr lang="en-US"/>
        </a:p>
      </dgm:t>
    </dgm:pt>
    <dgm:pt modelId="{636E21E3-2CAF-4AE9-A78C-502D8F994D8A}" type="sibTrans" cxnId="{5C6F675F-2809-4DEE-9194-45CF83257B98}">
      <dgm:prSet/>
      <dgm:spPr/>
      <dgm:t>
        <a:bodyPr/>
        <a:lstStyle/>
        <a:p>
          <a:endParaRPr lang="en-US"/>
        </a:p>
      </dgm:t>
    </dgm:pt>
    <dgm:pt modelId="{9B7D3477-5F61-494E-B38B-E21E239E198C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5536692" y="1510665"/>
          <a:ext cx="1901952" cy="3442335"/>
        </a:xfrm>
        <a:prstGeom prst="rect">
          <a:avLst/>
        </a:prstGeom>
        <a:gradFill rotWithShape="1">
          <a:gsLst>
            <a:gs pos="0">
              <a:srgbClr val="4F81BD">
                <a:shade val="51000"/>
                <a:satMod val="130000"/>
              </a:srgbClr>
            </a:gs>
            <a:gs pos="80000">
              <a:srgbClr val="4F81BD">
                <a:shade val="93000"/>
                <a:satMod val="130000"/>
              </a:srgbClr>
            </a:gs>
            <a:gs pos="100000">
              <a:srgbClr val="4F81BD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13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Retrieve </a:t>
          </a:r>
          <a:r>
            <a:rPr lang="en-US" sz="13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for User Query</a:t>
          </a:r>
        </a:p>
      </dgm:t>
    </dgm:pt>
    <dgm:pt modelId="{7A01F835-9033-4E01-B656-44A4A66DE064}" type="parTrans" cxnId="{A4ACED4E-6E6B-4E80-B1DA-E0D3BFCA597E}">
      <dgm:prSet/>
      <dgm:spPr/>
      <dgm:t>
        <a:bodyPr/>
        <a:lstStyle/>
        <a:p>
          <a:endParaRPr lang="en-US"/>
        </a:p>
      </dgm:t>
    </dgm:pt>
    <dgm:pt modelId="{B8B5F001-76F4-44A0-BAC8-980C29EC93EE}" type="sibTrans" cxnId="{A4ACED4E-6E6B-4E80-B1DA-E0D3BFCA597E}">
      <dgm:prSet/>
      <dgm:spPr/>
      <dgm:t>
        <a:bodyPr/>
        <a:lstStyle/>
        <a:p>
          <a:endParaRPr lang="en-US"/>
        </a:p>
      </dgm:t>
    </dgm:pt>
    <dgm:pt modelId="{271C5883-754F-4CBD-979C-22D336973412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3278124" y="2258567"/>
          <a:ext cx="1901952" cy="2694432"/>
        </a:xfrm>
        <a:prstGeom prst="rect">
          <a:avLst/>
        </a:prstGeom>
        <a:gradFill rotWithShape="1">
          <a:gsLst>
            <a:gs pos="0">
              <a:srgbClr val="4F81BD">
                <a:shade val="51000"/>
                <a:satMod val="130000"/>
              </a:srgbClr>
            </a:gs>
            <a:gs pos="80000">
              <a:srgbClr val="4F81BD">
                <a:shade val="93000"/>
                <a:satMod val="130000"/>
              </a:srgbClr>
            </a:gs>
            <a:gs pos="100000">
              <a:srgbClr val="4F81BD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13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Package Generated Artifacts with Runtime System</a:t>
          </a:r>
        </a:p>
      </dgm:t>
    </dgm:pt>
    <dgm:pt modelId="{CB37FD4B-609E-4B6F-B813-F0158381ECA9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3278124" y="2258567"/>
          <a:ext cx="1901952" cy="2694432"/>
        </a:xfrm>
        <a:prstGeom prst="rect">
          <a:avLst/>
        </a:prstGeom>
        <a:gradFill rotWithShape="1">
          <a:gsLst>
            <a:gs pos="0">
              <a:srgbClr val="4F81BD">
                <a:shade val="51000"/>
                <a:satMod val="130000"/>
              </a:srgbClr>
            </a:gs>
            <a:gs pos="80000">
              <a:srgbClr val="4F81BD">
                <a:shade val="93000"/>
                <a:satMod val="130000"/>
              </a:srgbClr>
            </a:gs>
            <a:gs pos="100000">
              <a:srgbClr val="4F81BD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13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Generate Artifacts</a:t>
          </a:r>
        </a:p>
      </dgm:t>
    </dgm:pt>
    <dgm:pt modelId="{6F44CE12-782F-4943-9BD1-658DFCCC0C51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3278124" y="2258567"/>
          <a:ext cx="1901952" cy="2694432"/>
        </a:xfrm>
        <a:prstGeom prst="rect">
          <a:avLst/>
        </a:prstGeom>
        <a:gradFill rotWithShape="1">
          <a:gsLst>
            <a:gs pos="0">
              <a:srgbClr val="4F81BD">
                <a:shade val="51000"/>
                <a:satMod val="130000"/>
              </a:srgbClr>
            </a:gs>
            <a:gs pos="80000">
              <a:srgbClr val="4F81BD">
                <a:shade val="93000"/>
                <a:satMod val="130000"/>
              </a:srgbClr>
            </a:gs>
            <a:gs pos="100000">
              <a:srgbClr val="4F81BD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13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Read UML Model</a:t>
          </a:r>
        </a:p>
      </dgm:t>
    </dgm:pt>
    <dgm:pt modelId="{70B3130C-A025-484B-AD4A-57AEC463DA6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3278124" y="2258567"/>
          <a:ext cx="1901952" cy="2694432"/>
        </a:xfrm>
        <a:prstGeom prst="rect">
          <a:avLst/>
        </a:prstGeom>
        <a:gradFill rotWithShape="1">
          <a:gsLst>
            <a:gs pos="0">
              <a:srgbClr val="4F81BD">
                <a:shade val="51000"/>
                <a:satMod val="130000"/>
              </a:srgbClr>
            </a:gs>
            <a:gs pos="80000">
              <a:srgbClr val="4F81BD">
                <a:shade val="93000"/>
                <a:satMod val="130000"/>
              </a:srgbClr>
            </a:gs>
            <a:gs pos="100000">
              <a:srgbClr val="4F81BD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1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caCORE SDK Code Generation</a:t>
          </a:r>
        </a:p>
      </dgm:t>
    </dgm:pt>
    <dgm:pt modelId="{7E201D06-4AAF-49EB-8C89-28567423FFD9}" type="sibTrans" cxnId="{91882FF9-7042-46AF-82DC-71C2FD564F2B}">
      <dgm:prSet/>
      <dgm:spPr/>
      <dgm:t>
        <a:bodyPr/>
        <a:lstStyle/>
        <a:p>
          <a:endParaRPr lang="en-US"/>
        </a:p>
      </dgm:t>
    </dgm:pt>
    <dgm:pt modelId="{2014FDFC-5043-4782-A210-D256ADCA6C22}" type="parTrans" cxnId="{91882FF9-7042-46AF-82DC-71C2FD564F2B}">
      <dgm:prSet/>
      <dgm:spPr/>
      <dgm:t>
        <a:bodyPr/>
        <a:lstStyle/>
        <a:p>
          <a:endParaRPr lang="en-US"/>
        </a:p>
      </dgm:t>
    </dgm:pt>
    <dgm:pt modelId="{3BEBAE78-0A1A-4269-A89A-7C84D528CC28}" type="sibTrans" cxnId="{4127EA62-5E50-40E3-A505-BEE695279E1B}">
      <dgm:prSet/>
      <dgm:spPr/>
      <dgm:t>
        <a:bodyPr/>
        <a:lstStyle/>
        <a:p>
          <a:endParaRPr lang="en-US"/>
        </a:p>
      </dgm:t>
    </dgm:pt>
    <dgm:pt modelId="{ADBFD813-E13D-4E6D-8B1B-852622CAA690}" type="parTrans" cxnId="{4127EA62-5E50-40E3-A505-BEE695279E1B}">
      <dgm:prSet/>
      <dgm:spPr/>
      <dgm:t>
        <a:bodyPr/>
        <a:lstStyle/>
        <a:p>
          <a:endParaRPr lang="en-US"/>
        </a:p>
      </dgm:t>
    </dgm:pt>
    <dgm:pt modelId="{519FD4E9-A10F-490F-B270-349B2547CDEF}" type="sibTrans" cxnId="{193872F5-1822-4C59-A207-AAA4D2B998B0}">
      <dgm:prSet/>
      <dgm:spPr/>
      <dgm:t>
        <a:bodyPr/>
        <a:lstStyle/>
        <a:p>
          <a:endParaRPr lang="en-US"/>
        </a:p>
      </dgm:t>
    </dgm:pt>
    <dgm:pt modelId="{CAD02A87-5B3A-47B3-B7B1-7302210EE95B}" type="parTrans" cxnId="{193872F5-1822-4C59-A207-AAA4D2B998B0}">
      <dgm:prSet/>
      <dgm:spPr/>
      <dgm:t>
        <a:bodyPr/>
        <a:lstStyle/>
        <a:p>
          <a:endParaRPr lang="en-US"/>
        </a:p>
      </dgm:t>
    </dgm:pt>
    <dgm:pt modelId="{76622BA0-1BA1-43BE-9591-E760EAD4F4B0}" type="sibTrans" cxnId="{A3CDABBC-14B1-4583-B2B8-453B4FC34787}">
      <dgm:prSet/>
      <dgm:spPr/>
      <dgm:t>
        <a:bodyPr/>
        <a:lstStyle/>
        <a:p>
          <a:endParaRPr lang="en-US"/>
        </a:p>
      </dgm:t>
    </dgm:pt>
    <dgm:pt modelId="{99C870F9-9E50-4BFF-9A63-BC3199342D09}" type="parTrans" cxnId="{A3CDABBC-14B1-4583-B2B8-453B4FC34787}">
      <dgm:prSet/>
      <dgm:spPr/>
      <dgm:t>
        <a:bodyPr/>
        <a:lstStyle/>
        <a:p>
          <a:endParaRPr lang="en-US"/>
        </a:p>
      </dgm:t>
    </dgm:pt>
    <dgm:pt modelId="{B4C61C6A-0D46-4511-9F92-D574C9B0BABF}" type="pres">
      <dgm:prSet presAssocID="{62EBD869-6A4F-470D-A0F6-F276AC259386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CA63D6-B91D-4E47-80B5-2FC5B4B40233}" type="pres">
      <dgm:prSet presAssocID="{62EBD869-6A4F-470D-A0F6-F276AC259386}" presName="arrow" presStyleLbl="bgShp" presStyleIdx="0" presStyleCnt="1"/>
      <dgm:spPr>
        <a:xfrm>
          <a:off x="266699" y="0"/>
          <a:ext cx="7924800" cy="4953000"/>
        </a:xfrm>
        <a:prstGeom prst="swooshArrow">
          <a:avLst>
            <a:gd name="adj1" fmla="val 25000"/>
            <a:gd name="adj2" fmla="val 25000"/>
          </a:avLst>
        </a:prstGeom>
        <a:solidFill>
          <a:srgbClr val="4F81B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34FCCE23-BE10-427A-93EC-CA601F7B0A6C}" type="pres">
      <dgm:prSet presAssocID="{62EBD869-6A4F-470D-A0F6-F276AC259386}" presName="arrowDiagram3" presStyleCnt="0"/>
      <dgm:spPr/>
    </dgm:pt>
    <dgm:pt modelId="{FB917C58-B4A7-4B47-AA27-ACED29E1E63F}" type="pres">
      <dgm:prSet presAssocID="{ACD10E94-C798-411D-BE0E-C02402F09F45}" presName="bullet3a" presStyleLbl="node1" presStyleIdx="0" presStyleCnt="3"/>
      <dgm:spPr>
        <a:xfrm>
          <a:off x="1273149" y="3418560"/>
          <a:ext cx="206044" cy="206044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F8D49130-A55B-4BC7-BA03-A3428787B5ED}" type="pres">
      <dgm:prSet presAssocID="{ACD10E94-C798-411D-BE0E-C02402F09F45}" presName="textBox3a" presStyleLbl="revTx" presStyleIdx="0" presStyleCnt="3" custScaleX="911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1560A1-C3AC-46BF-BA00-0BA6A750AB35}" type="pres">
      <dgm:prSet presAssocID="{70B3130C-A025-484B-AD4A-57AEC463DA63}" presName="bullet3b" presStyleLbl="node1" presStyleIdx="1" presStyleCnt="3"/>
      <dgm:spPr>
        <a:xfrm>
          <a:off x="3091891" y="2072335"/>
          <a:ext cx="372465" cy="372465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3EFD1F5F-CF6C-4299-A599-EABE0D771D09}" type="pres">
      <dgm:prSet presAssocID="{70B3130C-A025-484B-AD4A-57AEC463DA63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90EE1-7E3D-4A90-AA5B-39B77ED937E0}" type="pres">
      <dgm:prSet presAssocID="{F0AF9BAA-4C8B-4B8F-BB87-21D90CF8C2C5}" presName="bullet3c" presStyleLbl="node1" presStyleIdx="2" presStyleCnt="3"/>
      <dgm:spPr>
        <a:xfrm>
          <a:off x="5279136" y="1253109"/>
          <a:ext cx="515112" cy="515112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2F50C339-B542-49A6-8EE9-0133E664DD79}" type="pres">
      <dgm:prSet presAssocID="{F0AF9BAA-4C8B-4B8F-BB87-21D90CF8C2C5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9CF93E-9F83-47D0-956B-8C12550BF133}" type="presOf" srcId="{9B7D3477-5F61-494E-B38B-E21E239E198C}" destId="{2F50C339-B542-49A6-8EE9-0133E664DD79}" srcOrd="0" destOrd="2" presId="urn:microsoft.com/office/officeart/2005/8/layout/arrow2"/>
    <dgm:cxn modelId="{B7572A82-A92D-47C7-82C8-760064504C32}" srcId="{ACD10E94-C798-411D-BE0E-C02402F09F45}" destId="{E8DF50A4-592E-451D-A084-2888233B8265}" srcOrd="0" destOrd="0" parTransId="{782603E1-F7AF-4B36-A621-C531E978D837}" sibTransId="{A8CC9BD5-DC3A-43B8-80D2-31CEC7F9D1CC}"/>
    <dgm:cxn modelId="{5C6F675F-2809-4DEE-9194-45CF83257B98}" srcId="{F0AF9BAA-4C8B-4B8F-BB87-21D90CF8C2C5}" destId="{88531C4B-E326-4BD8-84EC-2901125D3484}" srcOrd="0" destOrd="0" parTransId="{38F80947-2F8E-4301-B6E1-C7C4FB1AD159}" sibTransId="{636E21E3-2CAF-4AE9-A78C-502D8F994D8A}"/>
    <dgm:cxn modelId="{A3ED0909-3584-4485-B989-D7688B7730F0}" srcId="{62EBD869-6A4F-470D-A0F6-F276AC259386}" destId="{ACD10E94-C798-411D-BE0E-C02402F09F45}" srcOrd="0" destOrd="0" parTransId="{0C774D2D-4B98-454C-B5F5-863830DE49BA}" sibTransId="{6113B420-37ED-437A-9906-C70E820AB697}"/>
    <dgm:cxn modelId="{193872F5-1822-4C59-A207-AAA4D2B998B0}" srcId="{70B3130C-A025-484B-AD4A-57AEC463DA63}" destId="{CB37FD4B-609E-4B6F-B813-F0158381ECA9}" srcOrd="1" destOrd="0" parTransId="{CAD02A87-5B3A-47B3-B7B1-7302210EE95B}" sibTransId="{519FD4E9-A10F-490F-B270-349B2547CDEF}"/>
    <dgm:cxn modelId="{E0CC45DB-AE80-4564-8741-24AAE4AE363E}" type="presOf" srcId="{6F44CE12-782F-4943-9BD1-658DFCCC0C51}" destId="{3EFD1F5F-CF6C-4299-A599-EABE0D771D09}" srcOrd="0" destOrd="1" presId="urn:microsoft.com/office/officeart/2005/8/layout/arrow2"/>
    <dgm:cxn modelId="{7ED74EE5-1A0C-4614-A894-2715DEBEC772}" srcId="{ACD10E94-C798-411D-BE0E-C02402F09F45}" destId="{FBEAE713-3DA8-4EBD-988C-BF04AD61DFCA}" srcOrd="1" destOrd="0" parTransId="{2C2F4453-C61D-46E8-9989-0C88CBA8379E}" sibTransId="{4B28FAC0-509C-4B48-BC3A-F2B8EA7AD36C}"/>
    <dgm:cxn modelId="{A4ACED4E-6E6B-4E80-B1DA-E0D3BFCA597E}" srcId="{F0AF9BAA-4C8B-4B8F-BB87-21D90CF8C2C5}" destId="{9B7D3477-5F61-494E-B38B-E21E239E198C}" srcOrd="1" destOrd="0" parTransId="{7A01F835-9033-4E01-B656-44A4A66DE064}" sibTransId="{B8B5F001-76F4-44A0-BAC8-980C29EC93EE}"/>
    <dgm:cxn modelId="{887A7369-7ED4-4A51-BB35-4646368416D5}" type="presOf" srcId="{ACD10E94-C798-411D-BE0E-C02402F09F45}" destId="{F8D49130-A55B-4BC7-BA03-A3428787B5ED}" srcOrd="0" destOrd="0" presId="urn:microsoft.com/office/officeart/2005/8/layout/arrow2"/>
    <dgm:cxn modelId="{1341ADAA-DB2B-4CDD-996C-1156FCEC009C}" type="presOf" srcId="{271C5883-754F-4CBD-979C-22D336973412}" destId="{3EFD1F5F-CF6C-4299-A599-EABE0D771D09}" srcOrd="0" destOrd="3" presId="urn:microsoft.com/office/officeart/2005/8/layout/arrow2"/>
    <dgm:cxn modelId="{DEAC6B8A-26D5-414E-AC12-200AE54C5479}" type="presOf" srcId="{E8DF50A4-592E-451D-A084-2888233B8265}" destId="{F8D49130-A55B-4BC7-BA03-A3428787B5ED}" srcOrd="0" destOrd="1" presId="urn:microsoft.com/office/officeart/2005/8/layout/arrow2"/>
    <dgm:cxn modelId="{050F0D27-ACF6-4DFF-AE21-A66AB2DF01BE}" type="presOf" srcId="{FBEAE713-3DA8-4EBD-988C-BF04AD61DFCA}" destId="{F8D49130-A55B-4BC7-BA03-A3428787B5ED}" srcOrd="0" destOrd="2" presId="urn:microsoft.com/office/officeart/2005/8/layout/arrow2"/>
    <dgm:cxn modelId="{EC516897-071F-4F7F-A48A-8D390F8878C3}" type="presOf" srcId="{70B3130C-A025-484B-AD4A-57AEC463DA63}" destId="{3EFD1F5F-CF6C-4299-A599-EABE0D771D09}" srcOrd="0" destOrd="0" presId="urn:microsoft.com/office/officeart/2005/8/layout/arrow2"/>
    <dgm:cxn modelId="{0DBF6182-722B-4593-93E4-4E55BA756F2E}" type="presOf" srcId="{62EBD869-6A4F-470D-A0F6-F276AC259386}" destId="{B4C61C6A-0D46-4511-9F92-D574C9B0BABF}" srcOrd="0" destOrd="0" presId="urn:microsoft.com/office/officeart/2005/8/layout/arrow2"/>
    <dgm:cxn modelId="{6FCDBBF0-661B-4FBB-8671-287BE24DA260}" type="presOf" srcId="{88531C4B-E326-4BD8-84EC-2901125D3484}" destId="{2F50C339-B542-49A6-8EE9-0133E664DD79}" srcOrd="0" destOrd="1" presId="urn:microsoft.com/office/officeart/2005/8/layout/arrow2"/>
    <dgm:cxn modelId="{FDE9D6E5-47A5-40C9-B84F-02F423BE76AF}" type="presOf" srcId="{CB37FD4B-609E-4B6F-B813-F0158381ECA9}" destId="{3EFD1F5F-CF6C-4299-A599-EABE0D771D09}" srcOrd="0" destOrd="2" presId="urn:microsoft.com/office/officeart/2005/8/layout/arrow2"/>
    <dgm:cxn modelId="{44C121B8-615A-4DD8-87CC-BF8788DC3DC6}" srcId="{62EBD869-6A4F-470D-A0F6-F276AC259386}" destId="{F0AF9BAA-4C8B-4B8F-BB87-21D90CF8C2C5}" srcOrd="2" destOrd="0" parTransId="{AACD2C6F-241F-4E2B-98AE-02FD05875450}" sibTransId="{270DCAA2-E5B7-40F2-BEC4-C7721B888DD7}"/>
    <dgm:cxn modelId="{91882FF9-7042-46AF-82DC-71C2FD564F2B}" srcId="{62EBD869-6A4F-470D-A0F6-F276AC259386}" destId="{70B3130C-A025-484B-AD4A-57AEC463DA63}" srcOrd="1" destOrd="0" parTransId="{2014FDFC-5043-4782-A210-D256ADCA6C22}" sibTransId="{7E201D06-4AAF-49EB-8C89-28567423FFD9}"/>
    <dgm:cxn modelId="{8AB22B10-C7F5-46FE-9357-D2CEEB88E1EB}" type="presOf" srcId="{F0AF9BAA-4C8B-4B8F-BB87-21D90CF8C2C5}" destId="{2F50C339-B542-49A6-8EE9-0133E664DD79}" srcOrd="0" destOrd="0" presId="urn:microsoft.com/office/officeart/2005/8/layout/arrow2"/>
    <dgm:cxn modelId="{A3CDABBC-14B1-4583-B2B8-453B4FC34787}" srcId="{70B3130C-A025-484B-AD4A-57AEC463DA63}" destId="{6F44CE12-782F-4943-9BD1-658DFCCC0C51}" srcOrd="0" destOrd="0" parTransId="{99C870F9-9E50-4BFF-9A63-BC3199342D09}" sibTransId="{76622BA0-1BA1-43BE-9591-E760EAD4F4B0}"/>
    <dgm:cxn modelId="{4127EA62-5E50-40E3-A505-BEE695279E1B}" srcId="{70B3130C-A025-484B-AD4A-57AEC463DA63}" destId="{271C5883-754F-4CBD-979C-22D336973412}" srcOrd="2" destOrd="0" parTransId="{ADBFD813-E13D-4E6D-8B1B-852622CAA690}" sibTransId="{3BEBAE78-0A1A-4269-A89A-7C84D528CC28}"/>
    <dgm:cxn modelId="{8233A549-0B5F-431E-8C00-DE30135D9B2E}" type="presParOf" srcId="{B4C61C6A-0D46-4511-9F92-D574C9B0BABF}" destId="{64CA63D6-B91D-4E47-80B5-2FC5B4B40233}" srcOrd="0" destOrd="0" presId="urn:microsoft.com/office/officeart/2005/8/layout/arrow2"/>
    <dgm:cxn modelId="{6B731183-8AF4-4113-B9D0-F8DC17E7DC82}" type="presParOf" srcId="{B4C61C6A-0D46-4511-9F92-D574C9B0BABF}" destId="{34FCCE23-BE10-427A-93EC-CA601F7B0A6C}" srcOrd="1" destOrd="0" presId="urn:microsoft.com/office/officeart/2005/8/layout/arrow2"/>
    <dgm:cxn modelId="{BB15B5EA-48FC-4502-A958-763FA5A01268}" type="presParOf" srcId="{34FCCE23-BE10-427A-93EC-CA601F7B0A6C}" destId="{FB917C58-B4A7-4B47-AA27-ACED29E1E63F}" srcOrd="0" destOrd="0" presId="urn:microsoft.com/office/officeart/2005/8/layout/arrow2"/>
    <dgm:cxn modelId="{1F99F04B-9291-4A77-B936-426EC4D62734}" type="presParOf" srcId="{34FCCE23-BE10-427A-93EC-CA601F7B0A6C}" destId="{F8D49130-A55B-4BC7-BA03-A3428787B5ED}" srcOrd="1" destOrd="0" presId="urn:microsoft.com/office/officeart/2005/8/layout/arrow2"/>
    <dgm:cxn modelId="{73A16D1B-ADDA-48FF-ACD2-BF850BB5BC67}" type="presParOf" srcId="{34FCCE23-BE10-427A-93EC-CA601F7B0A6C}" destId="{CA1560A1-C3AC-46BF-BA00-0BA6A750AB35}" srcOrd="2" destOrd="0" presId="urn:microsoft.com/office/officeart/2005/8/layout/arrow2"/>
    <dgm:cxn modelId="{4E44DD4B-36D7-4472-AE9C-AB643DA51D8E}" type="presParOf" srcId="{34FCCE23-BE10-427A-93EC-CA601F7B0A6C}" destId="{3EFD1F5F-CF6C-4299-A599-EABE0D771D09}" srcOrd="3" destOrd="0" presId="urn:microsoft.com/office/officeart/2005/8/layout/arrow2"/>
    <dgm:cxn modelId="{BB0B959C-17B5-4668-B3A9-526B52C2983C}" type="presParOf" srcId="{34FCCE23-BE10-427A-93EC-CA601F7B0A6C}" destId="{23090EE1-7E3D-4A90-AA5B-39B77ED937E0}" srcOrd="4" destOrd="0" presId="urn:microsoft.com/office/officeart/2005/8/layout/arrow2"/>
    <dgm:cxn modelId="{1277FF6E-04C1-47A0-BD85-864ADEA1FEAA}" type="presParOf" srcId="{34FCCE23-BE10-427A-93EC-CA601F7B0A6C}" destId="{2F50C339-B542-49A6-8EE9-0133E664DD79}" srcOrd="5" destOrd="0" presId="urn:microsoft.com/office/officeart/2005/8/layout/arrow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B19ED779-CC47-4BDD-98BA-1227FF9C36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23F0C-0490-4EB0-8C43-51B02941BF96}" type="slidenum">
              <a:rPr lang="en-US"/>
              <a:pPr/>
              <a:t>1</a:t>
            </a:fld>
            <a:endParaRPr lang="en-US"/>
          </a:p>
        </p:txBody>
      </p:sp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2B22D3-13B4-45AA-959C-269ED1329F70}" type="slidenum">
              <a:rPr lang="en-US"/>
              <a:pPr/>
              <a:t>20</a:t>
            </a:fld>
            <a:endParaRPr lang="en-US"/>
          </a:p>
        </p:txBody>
      </p:sp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BBB3BB-ACC3-419E-8EF4-94B68A4CDA16}" type="slidenum">
              <a:rPr lang="en-US"/>
              <a:pPr/>
              <a:t>21</a:t>
            </a:fld>
            <a:endParaRPr lang="en-US"/>
          </a:p>
        </p:txBody>
      </p:sp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D865D-B1F8-4EA9-B767-0609F39921D7}" type="slidenum">
              <a:rPr lang="en-US"/>
              <a:pPr/>
              <a:t>22</a:t>
            </a:fld>
            <a:endParaRPr lang="en-US"/>
          </a:p>
        </p:txBody>
      </p:sp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AC51E1-556F-497D-9C8E-130B56CE4EAA}" type="slidenum">
              <a:rPr lang="en-US"/>
              <a:pPr/>
              <a:t>23</a:t>
            </a:fld>
            <a:endParaRPr lang="en-US"/>
          </a:p>
        </p:txBody>
      </p:sp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59E56-26BE-44CF-BC92-83D8BDEE6539}" type="slidenum">
              <a:rPr lang="en-US"/>
              <a:pPr/>
              <a:t>24</a:t>
            </a:fld>
            <a:endParaRPr lang="en-US"/>
          </a:p>
        </p:txBody>
      </p:sp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0C0FFF-A097-486E-8C7D-7A2D4B1CF7DC}" type="slidenum">
              <a:rPr lang="en-US"/>
              <a:pPr/>
              <a:t>25</a:t>
            </a:fld>
            <a:endParaRPr lang="en-US"/>
          </a:p>
        </p:txBody>
      </p:sp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F47492-C38E-41F1-966B-D5FE39F436E0}" type="slidenum">
              <a:rPr lang="en-US"/>
              <a:pPr/>
              <a:t>26</a:t>
            </a:fld>
            <a:endParaRPr lang="en-US"/>
          </a:p>
        </p:txBody>
      </p:sp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A2288-D112-4880-90AD-500C90E5D043}" type="slidenum">
              <a:rPr lang="en-US"/>
              <a:pPr/>
              <a:t>27</a:t>
            </a:fld>
            <a:endParaRPr lang="en-US"/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B77FB-60AC-417F-BEC7-6B645A69468B}" type="slidenum">
              <a:rPr lang="en-US"/>
              <a:pPr/>
              <a:t>28</a:t>
            </a:fld>
            <a:endParaRPr lang="en-US"/>
          </a:p>
        </p:txBody>
      </p:sp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82152-513A-40CC-B386-B6BBE9BC3D63}" type="slidenum">
              <a:rPr lang="en-US"/>
              <a:pPr/>
              <a:t>29</a:t>
            </a:fld>
            <a:endParaRPr lang="en-US"/>
          </a:p>
        </p:txBody>
      </p:sp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B9BBC-5228-4BD9-AFB2-56068A9D2ACD}" type="slidenum">
              <a:rPr lang="en-US"/>
              <a:pPr/>
              <a:t>2</a:t>
            </a:fld>
            <a:endParaRPr lang="en-US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B267F-B312-4BF1-9B88-5D6BB6F559C6}" type="slidenum">
              <a:rPr lang="en-US"/>
              <a:pPr/>
              <a:t>30</a:t>
            </a:fld>
            <a:endParaRPr lang="en-US"/>
          </a:p>
        </p:txBody>
      </p:sp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6B17C-45DF-40A4-B916-A3ACA2831E3B}" type="slidenum">
              <a:rPr lang="en-US"/>
              <a:pPr/>
              <a:t>3</a:t>
            </a:fld>
            <a:endParaRPr lang="en-US"/>
          </a:p>
        </p:txBody>
      </p:sp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E3F67-74BD-424E-A45A-439277AA5216}" type="slidenum">
              <a:rPr lang="en-US"/>
              <a:pPr/>
              <a:t>4</a:t>
            </a:fld>
            <a:endParaRPr lang="en-US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D707F-C516-4037-A704-92A7636157A3}" type="slidenum">
              <a:rPr lang="en-US"/>
              <a:pPr/>
              <a:t>5</a:t>
            </a:fld>
            <a:endParaRPr lang="en-US"/>
          </a:p>
        </p:txBody>
      </p:sp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BBB3E-4949-4765-8194-AF29FAC2A4EE}" type="slidenum">
              <a:rPr lang="en-US"/>
              <a:pPr/>
              <a:t>6</a:t>
            </a:fld>
            <a:endParaRPr lang="en-US"/>
          </a:p>
        </p:txBody>
      </p:sp>
      <p:sp>
        <p:nvSpPr>
          <p:cNvPr id="36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03D6E9-5D6D-415C-B2CB-212514123BEF}" type="slidenum">
              <a:rPr lang="en-US"/>
              <a:pPr/>
              <a:t>7</a:t>
            </a:fld>
            <a:endParaRPr lang="en-US"/>
          </a:p>
        </p:txBody>
      </p:sp>
      <p:sp>
        <p:nvSpPr>
          <p:cNvPr id="87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6FD83-8A2C-4360-A66D-C64729158A38}" type="slidenum">
              <a:rPr lang="en-US"/>
              <a:pPr/>
              <a:t>18</a:t>
            </a:fld>
            <a:endParaRPr lang="en-US"/>
          </a:p>
        </p:txBody>
      </p:sp>
      <p:sp>
        <p:nvSpPr>
          <p:cNvPr id="104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F77E8-6CFF-4A92-933F-79409C3FBE59}" type="slidenum">
              <a:rPr lang="en-US"/>
              <a:pPr/>
              <a:t>19</a:t>
            </a:fld>
            <a:endParaRPr lang="en-US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5" name="Picture 19" descr="PPT_template-no-bar-MAIN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1600200"/>
            <a:ext cx="3581400" cy="609600"/>
          </a:xfrm>
        </p:spPr>
        <p:txBody>
          <a:bodyPr anchor="t"/>
          <a:lstStyle>
            <a:lvl1pPr>
              <a:defRPr sz="360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191000"/>
            <a:ext cx="3200400" cy="457200"/>
          </a:xfrm>
        </p:spPr>
        <p:txBody>
          <a:bodyPr/>
          <a:lstStyle>
            <a:lvl1pPr marL="0" indent="0"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PPT_template-no-bar-INSIDE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685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2.png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1600200"/>
            <a:ext cx="4419600" cy="609600"/>
          </a:xfrm>
        </p:spPr>
        <p:txBody>
          <a:bodyPr/>
          <a:lstStyle/>
          <a:p>
            <a:r>
              <a:rPr lang="en-US"/>
              <a:t>caCORE SDK</a:t>
            </a:r>
            <a:br>
              <a:rPr lang="en-US"/>
            </a:br>
            <a:r>
              <a:rPr lang="en-US"/>
              <a:t>Code Generator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72000" y="4038600"/>
            <a:ext cx="3429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baseline="0" dirty="0" smtClean="0"/>
              <a:t>Satish Patel</a:t>
            </a:r>
            <a:endParaRPr lang="en-US" sz="2000" b="1" baseline="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572000"/>
            <a:ext cx="13620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Generated System – HTTP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812" t="11204" r="3303" b="3568"/>
          <a:stretch>
            <a:fillRect/>
          </a:stretch>
        </p:blipFill>
        <p:spPr bwMode="auto">
          <a:xfrm>
            <a:off x="1801380" y="1371600"/>
            <a:ext cx="546503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Generated System – HTTP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812" t="13573" r="2359" b="17028"/>
          <a:stretch>
            <a:fillRect/>
          </a:stretch>
        </p:blipFill>
        <p:spPr bwMode="auto">
          <a:xfrm>
            <a:off x="304800" y="1614544"/>
            <a:ext cx="8458200" cy="446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Generated System – HTTP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906" t="20025" r="13170" b="11839"/>
          <a:stretch>
            <a:fillRect/>
          </a:stretch>
        </p:blipFill>
        <p:spPr bwMode="auto">
          <a:xfrm>
            <a:off x="1288840" y="1920583"/>
            <a:ext cx="6490119" cy="385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Generated System – XML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1567" t="18465" r="10476" b="11457"/>
          <a:stretch>
            <a:fillRect/>
          </a:stretch>
        </p:blipFill>
        <p:spPr bwMode="auto">
          <a:xfrm>
            <a:off x="1287462" y="1652048"/>
            <a:ext cx="6492876" cy="43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Generated System – Java API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 l="7211" t="22678" r="5609" b="9720"/>
          <a:stretch>
            <a:fillRect/>
          </a:stretch>
        </p:blipFill>
        <p:spPr bwMode="auto">
          <a:xfrm>
            <a:off x="1108543" y="1877738"/>
            <a:ext cx="6850713" cy="394072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caCORE SDK Security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Security Module (CSM) is used for securing SDK</a:t>
            </a:r>
          </a:p>
          <a:p>
            <a:r>
              <a:rPr lang="en-US" dirty="0" smtClean="0"/>
              <a:t>Provides various mechanisms for authentication</a:t>
            </a:r>
          </a:p>
          <a:p>
            <a:pPr lvl="1"/>
            <a:r>
              <a:rPr lang="en-US" dirty="0" smtClean="0"/>
              <a:t>RDBMS</a:t>
            </a:r>
          </a:p>
          <a:p>
            <a:pPr lvl="1"/>
            <a:r>
              <a:rPr lang="en-US" dirty="0" smtClean="0"/>
              <a:t>LDAP</a:t>
            </a:r>
          </a:p>
          <a:p>
            <a:pPr lvl="1"/>
            <a:r>
              <a:rPr lang="en-US" dirty="0" smtClean="0"/>
              <a:t>JAAS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User Provisioning Tool (UPT)</a:t>
            </a:r>
          </a:p>
          <a:p>
            <a:pPr lvl="1"/>
            <a:r>
              <a:rPr lang="en-US" dirty="0" smtClean="0"/>
              <a:t>Web based application to configure authorization schema for security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caCORE SDK Security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levels of security provided</a:t>
            </a:r>
          </a:p>
          <a:p>
            <a:r>
              <a:rPr lang="en-US" dirty="0" smtClean="0"/>
              <a:t>Class level security</a:t>
            </a:r>
          </a:p>
          <a:p>
            <a:pPr lvl="1"/>
            <a:r>
              <a:rPr lang="en-US" dirty="0" smtClean="0"/>
              <a:t>E.g. Only investigators can look at data in Patient class</a:t>
            </a:r>
          </a:p>
          <a:p>
            <a:r>
              <a:rPr lang="en-US" dirty="0" smtClean="0"/>
              <a:t>Instance level security</a:t>
            </a:r>
          </a:p>
          <a:p>
            <a:pPr lvl="1"/>
            <a:r>
              <a:rPr lang="en-US" dirty="0" smtClean="0"/>
              <a:t>E.g. Investigators can look at only their patient’s data</a:t>
            </a:r>
          </a:p>
          <a:p>
            <a:r>
              <a:rPr lang="en-US" dirty="0" smtClean="0"/>
              <a:t>Attribute level security</a:t>
            </a:r>
          </a:p>
          <a:p>
            <a:pPr lvl="1"/>
            <a:r>
              <a:rPr lang="en-US" dirty="0" smtClean="0"/>
              <a:t>E.g. Nurses can not see patient’s social security number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SDK Generated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Clinical Trials</a:t>
            </a:r>
          </a:p>
          <a:p>
            <a:pPr lvl="1"/>
            <a:r>
              <a:rPr lang="en-US" sz="1400" dirty="0" smtClean="0"/>
              <a:t>C3PR</a:t>
            </a:r>
          </a:p>
          <a:p>
            <a:pPr lvl="1"/>
            <a:r>
              <a:rPr lang="en-US" sz="1400" dirty="0" smtClean="0"/>
              <a:t>CTOM</a:t>
            </a:r>
          </a:p>
          <a:p>
            <a:pPr lvl="1"/>
            <a:r>
              <a:rPr lang="en-US" sz="1400" dirty="0" smtClean="0"/>
              <a:t>CACTUS</a:t>
            </a:r>
            <a:br>
              <a:rPr lang="en-US" sz="1400" dirty="0" smtClean="0"/>
            </a:br>
            <a:endParaRPr lang="en-US" dirty="0" smtClean="0"/>
          </a:p>
          <a:p>
            <a:r>
              <a:rPr lang="en-US" sz="2000" dirty="0" smtClean="0"/>
              <a:t>Genomics</a:t>
            </a:r>
          </a:p>
          <a:p>
            <a:pPr lvl="1"/>
            <a:r>
              <a:rPr lang="en-US" sz="1400" dirty="0" err="1" smtClean="0"/>
              <a:t>caArray</a:t>
            </a:r>
            <a:endParaRPr lang="en-US" sz="1400" dirty="0" smtClean="0"/>
          </a:p>
          <a:p>
            <a:pPr lvl="1"/>
            <a:r>
              <a:rPr lang="en-US" sz="1400" dirty="0" err="1" smtClean="0"/>
              <a:t>caBIO</a:t>
            </a:r>
            <a:endParaRPr lang="en-US" sz="1400" dirty="0" smtClean="0"/>
          </a:p>
          <a:p>
            <a:pPr lvl="1"/>
            <a:r>
              <a:rPr lang="en-US" sz="1400" dirty="0" err="1" smtClean="0"/>
              <a:t>caIntegrator</a:t>
            </a:r>
            <a:endParaRPr lang="en-US" sz="1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err="1" smtClean="0"/>
              <a:t>Tisue</a:t>
            </a:r>
            <a:r>
              <a:rPr lang="en-US" sz="2000" dirty="0" smtClean="0"/>
              <a:t> Banking</a:t>
            </a:r>
          </a:p>
          <a:p>
            <a:pPr lvl="1"/>
            <a:r>
              <a:rPr lang="en-US" sz="1400" dirty="0" err="1" smtClean="0"/>
              <a:t>caTissue</a:t>
            </a:r>
            <a:r>
              <a:rPr lang="en-US" sz="1400" dirty="0" smtClean="0"/>
              <a:t> CORE</a:t>
            </a:r>
          </a:p>
          <a:p>
            <a:pPr lvl="1"/>
            <a:endParaRPr lang="en-US" sz="1400" dirty="0" smtClean="0"/>
          </a:p>
          <a:p>
            <a:r>
              <a:rPr lang="en-US" sz="2000" dirty="0" smtClean="0"/>
              <a:t>Imaging</a:t>
            </a:r>
            <a:endParaRPr lang="en-US" sz="2000" dirty="0"/>
          </a:p>
          <a:p>
            <a:pPr lvl="1"/>
            <a:r>
              <a:rPr lang="en-US" sz="1400" dirty="0" smtClean="0"/>
              <a:t>NCIA</a:t>
            </a:r>
          </a:p>
          <a:p>
            <a:pPr lvl="1">
              <a:buNone/>
            </a:pPr>
            <a:endParaRPr lang="en-US" sz="1400" dirty="0" smtClean="0"/>
          </a:p>
          <a:p>
            <a:r>
              <a:rPr lang="en-US" sz="2000" dirty="0"/>
              <a:t>Infrastructure</a:t>
            </a:r>
          </a:p>
          <a:p>
            <a:pPr lvl="1"/>
            <a:r>
              <a:rPr lang="en-US" sz="1400" dirty="0" smtClean="0"/>
              <a:t>EVS</a:t>
            </a:r>
          </a:p>
          <a:p>
            <a:pPr lvl="1"/>
            <a:r>
              <a:rPr lang="en-US" sz="1400" smtClean="0"/>
              <a:t>caDSR</a:t>
            </a:r>
            <a:endParaRPr lang="en-US" sz="1400" dirty="0" smtClean="0"/>
          </a:p>
          <a:p>
            <a:pPr lvl="1"/>
            <a:r>
              <a:rPr lang="en-US" sz="1400" dirty="0" smtClean="0"/>
              <a:t>UML Project</a:t>
            </a:r>
            <a:endParaRPr lang="en-US" sz="1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???</a:t>
            </a:r>
            <a:endParaRPr lang="en-US" sz="2000" b="0" i="1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  <a:tabLst>
                <a:tab pos="230188" algn="l"/>
              </a:tabLst>
            </a:pPr>
            <a:endParaRPr lang="en-US" sz="2400" b="0" i="1" dirty="0"/>
          </a:p>
          <a:p>
            <a:pPr algn="ctr">
              <a:buFontTx/>
              <a:buNone/>
              <a:tabLst>
                <a:tab pos="230188" algn="l"/>
              </a:tabLst>
            </a:pPr>
            <a:endParaRPr lang="en-US" sz="2400" b="0" i="1" dirty="0"/>
          </a:p>
          <a:p>
            <a:pPr algn="ctr">
              <a:buFontTx/>
              <a:buNone/>
              <a:tabLst>
                <a:tab pos="230188" algn="l"/>
              </a:tabLst>
            </a:pPr>
            <a:endParaRPr lang="en-US" sz="2400" b="0" i="1" dirty="0"/>
          </a:p>
          <a:p>
            <a:pPr algn="ctr">
              <a:buFontTx/>
              <a:buNone/>
              <a:tabLst>
                <a:tab pos="230188" algn="l"/>
              </a:tabLst>
            </a:pPr>
            <a:r>
              <a:rPr lang="en-US" sz="2400" dirty="0"/>
              <a:t>SDK Users Mailing List</a:t>
            </a:r>
          </a:p>
          <a:p>
            <a:pPr algn="ctr">
              <a:buFontTx/>
              <a:buNone/>
              <a:tabLst>
                <a:tab pos="230188" algn="l"/>
              </a:tabLst>
            </a:pPr>
            <a:r>
              <a:rPr lang="en-US" sz="2400" b="0" i="1" dirty="0"/>
              <a:t>cacore_sdk_users-L@list.nih.gov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the Code Generator</a:t>
            </a:r>
            <a:endParaRPr lang="en-US" sz="2000" b="0" i="1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6324600" cy="4953000"/>
          </a:xfrm>
        </p:spPr>
        <p:txBody>
          <a:bodyPr/>
          <a:lstStyle/>
          <a:p>
            <a:pPr>
              <a:buFontTx/>
              <a:buAutoNum type="arabicPeriod"/>
              <a:tabLst>
                <a:tab pos="230188" algn="l"/>
              </a:tabLst>
            </a:pPr>
            <a:r>
              <a:rPr lang="en-US" sz="2000" b="0"/>
              <a:t>Create Object Model (Enterprise Architect)</a:t>
            </a:r>
          </a:p>
          <a:p>
            <a:pPr>
              <a:buFontTx/>
              <a:buAutoNum type="arabicPeriod"/>
              <a:tabLst>
                <a:tab pos="230188" algn="l"/>
              </a:tabLst>
            </a:pPr>
            <a:r>
              <a:rPr lang="en-US" sz="2000" b="0"/>
              <a:t>Create Data Model (Enterprise Architect)</a:t>
            </a:r>
          </a:p>
          <a:p>
            <a:pPr>
              <a:buFontTx/>
              <a:buAutoNum type="arabicPeriod"/>
              <a:tabLst>
                <a:tab pos="230188" algn="l"/>
              </a:tabLst>
            </a:pPr>
            <a:r>
              <a:rPr lang="en-US" sz="2000" b="0"/>
              <a:t>Perform Object to Table mapping (caAdapter)</a:t>
            </a:r>
          </a:p>
          <a:p>
            <a:pPr>
              <a:buFontTx/>
              <a:buAutoNum type="arabicPeriod"/>
              <a:tabLst>
                <a:tab pos="230188" algn="l"/>
              </a:tabLst>
            </a:pPr>
            <a:r>
              <a:rPr lang="en-US" sz="2000" b="0"/>
              <a:t>Perform Attribute to Column mapping (caAdapter)</a:t>
            </a:r>
          </a:p>
          <a:p>
            <a:pPr>
              <a:buFontTx/>
              <a:buAutoNum type="arabicPeriod"/>
              <a:tabLst>
                <a:tab pos="230188" algn="l"/>
              </a:tabLst>
            </a:pPr>
            <a:r>
              <a:rPr lang="en-US" sz="2000" b="0"/>
              <a:t>Import the model (Enterprise Architect)</a:t>
            </a:r>
          </a:p>
          <a:p>
            <a:pPr>
              <a:buFontTx/>
              <a:buAutoNum type="arabicPeriod"/>
              <a:tabLst>
                <a:tab pos="230188" algn="l"/>
              </a:tabLst>
            </a:pPr>
            <a:r>
              <a:rPr lang="en-US" sz="2000" b="0"/>
              <a:t>Re-export the model in XMI format</a:t>
            </a:r>
          </a:p>
          <a:p>
            <a:pPr>
              <a:buFontTx/>
              <a:buAutoNum type="arabicPeriod"/>
              <a:tabLst>
                <a:tab pos="230188" algn="l"/>
              </a:tabLst>
            </a:pPr>
            <a:r>
              <a:rPr lang="en-US" sz="2000" b="0"/>
              <a:t>Configure the code generator</a:t>
            </a:r>
          </a:p>
          <a:p>
            <a:pPr>
              <a:buFontTx/>
              <a:buAutoNum type="arabicPeriod"/>
              <a:tabLst>
                <a:tab pos="230188" algn="l"/>
              </a:tabLst>
            </a:pPr>
            <a:r>
              <a:rPr lang="en-US" sz="2000" b="0"/>
              <a:t>Run the code generator</a:t>
            </a:r>
          </a:p>
          <a:p>
            <a:pPr>
              <a:buFontTx/>
              <a:buAutoNum type="arabicPeriod"/>
              <a:tabLst>
                <a:tab pos="230188" algn="l"/>
              </a:tabLst>
            </a:pPr>
            <a:r>
              <a:rPr lang="en-US" sz="2000" b="0"/>
              <a:t>Run generated system</a:t>
            </a:r>
          </a:p>
          <a:p>
            <a:pPr>
              <a:buFontTx/>
              <a:buAutoNum type="arabicPeriod"/>
              <a:tabLst>
                <a:tab pos="230188" algn="l"/>
              </a:tabLst>
            </a:pPr>
            <a:endParaRPr lang="en-US" sz="2000" b="0"/>
          </a:p>
          <a:p>
            <a:pPr>
              <a:buFontTx/>
              <a:buNone/>
              <a:tabLst>
                <a:tab pos="230188" algn="l"/>
              </a:tabLst>
            </a:pPr>
            <a:r>
              <a:rPr lang="en-US" sz="1600"/>
              <a:t>Note:</a:t>
            </a:r>
            <a:r>
              <a:rPr lang="en-US" sz="1600" b="0"/>
              <a:t> Steps 3 to 5 can be performed in Enterprise Architect without using caAdapter. </a:t>
            </a:r>
          </a:p>
          <a:p>
            <a:pPr>
              <a:buFontTx/>
              <a:buNone/>
              <a:tabLst>
                <a:tab pos="230188" algn="l"/>
              </a:tabLst>
            </a:pPr>
            <a:r>
              <a:rPr lang="en-US" sz="1600" i="1"/>
              <a:t>Assumption</a:t>
            </a:r>
            <a:r>
              <a:rPr lang="en-US" sz="1600" b="0" i="1"/>
              <a:t>: Database is already configured and tables are populated with data</a:t>
            </a:r>
          </a:p>
        </p:txBody>
      </p:sp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6781800" y="1219200"/>
          <a:ext cx="2327275" cy="5459413"/>
        </p:xfrm>
        <a:graphic>
          <a:graphicData uri="http://schemas.openxmlformats.org/presentationml/2006/ole">
            <p:oleObj spid="_x0000_s55304" name="Visio" r:id="rId4" imgW="2717292" imgH="6373571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0188" indent="-230188">
              <a:tabLst>
                <a:tab pos="230188" algn="l"/>
              </a:tabLst>
            </a:pPr>
            <a:r>
              <a:rPr lang="en-US" sz="2400" b="0" dirty="0" smtClean="0"/>
              <a:t>caCORE SDK requirements</a:t>
            </a:r>
          </a:p>
          <a:p>
            <a:pPr marL="230188" indent="-230188">
              <a:tabLst>
                <a:tab pos="230188" algn="l"/>
              </a:tabLst>
            </a:pPr>
            <a:r>
              <a:rPr lang="en-US" sz="2400" b="0" dirty="0" smtClean="0"/>
              <a:t>What </a:t>
            </a:r>
            <a:r>
              <a:rPr lang="en-US" sz="2400" b="0" dirty="0"/>
              <a:t>is caCORE </a:t>
            </a:r>
            <a:r>
              <a:rPr lang="en-US" sz="2400" b="0" dirty="0" smtClean="0"/>
              <a:t>SDK</a:t>
            </a:r>
            <a:endParaRPr lang="en-US" sz="2400" b="0" dirty="0"/>
          </a:p>
          <a:p>
            <a:pPr marL="230188" indent="-230188">
              <a:tabLst>
                <a:tab pos="230188" algn="l"/>
              </a:tabLst>
            </a:pPr>
            <a:r>
              <a:rPr lang="en-US" sz="2400" b="0" dirty="0" smtClean="0"/>
              <a:t>What is Data Service</a:t>
            </a:r>
            <a:endParaRPr lang="en-US" sz="2400" b="0" dirty="0"/>
          </a:p>
          <a:p>
            <a:pPr marL="230188" indent="-230188">
              <a:tabLst>
                <a:tab pos="230188" algn="l"/>
              </a:tabLst>
            </a:pPr>
            <a:r>
              <a:rPr lang="en-US" sz="2400" b="0" dirty="0" smtClean="0"/>
              <a:t>System generation process</a:t>
            </a:r>
          </a:p>
          <a:p>
            <a:pPr marL="230188" indent="-230188">
              <a:tabLst>
                <a:tab pos="230188" algn="l"/>
              </a:tabLst>
            </a:pPr>
            <a:r>
              <a:rPr lang="en-US" sz="2400" b="0" dirty="0" smtClean="0"/>
              <a:t>Generated system architecture</a:t>
            </a:r>
          </a:p>
          <a:p>
            <a:pPr marL="230188" indent="-230188">
              <a:tabLst>
                <a:tab pos="230188" algn="l"/>
              </a:tabLst>
            </a:pPr>
            <a:r>
              <a:rPr lang="en-US" sz="2400" b="0" dirty="0" smtClean="0"/>
              <a:t>Security overview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1:</a:t>
            </a:r>
            <a:br>
              <a:rPr lang="en-US"/>
            </a:br>
            <a:r>
              <a:rPr lang="en-US"/>
              <a:t>Creating Object Model (Enterprise Architect)</a:t>
            </a:r>
            <a:endParaRPr lang="en-US" sz="2000" b="0" i="1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6324600" cy="4953000"/>
          </a:xfrm>
        </p:spPr>
        <p:txBody>
          <a:bodyPr/>
          <a:lstStyle/>
          <a:p>
            <a:pPr>
              <a:tabLst>
                <a:tab pos="230188" algn="l"/>
              </a:tabLst>
            </a:pPr>
            <a:r>
              <a:rPr lang="en-US" sz="2400" b="0"/>
              <a:t>Define classes and its attributes</a:t>
            </a:r>
          </a:p>
          <a:p>
            <a:pPr>
              <a:tabLst>
                <a:tab pos="230188" algn="l"/>
              </a:tabLst>
            </a:pPr>
            <a:r>
              <a:rPr lang="en-US" sz="2400" b="0"/>
              <a:t>Define associations between classes</a:t>
            </a:r>
          </a:p>
          <a:p>
            <a:pPr>
              <a:tabLst>
                <a:tab pos="230188" algn="l"/>
              </a:tabLst>
            </a:pPr>
            <a:r>
              <a:rPr lang="en-US" sz="2400" b="0"/>
              <a:t>Always follow naming conventions mentioned in programmer’s guide</a:t>
            </a:r>
          </a:p>
          <a:p>
            <a:pPr>
              <a:buFontTx/>
              <a:buNone/>
              <a:tabLst>
                <a:tab pos="230188" algn="l"/>
              </a:tabLst>
            </a:pPr>
            <a:endParaRPr lang="en-US" sz="2400" b="0" i="1"/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6789738" y="1219200"/>
          <a:ext cx="2341562" cy="5492750"/>
        </p:xfrm>
        <a:graphic>
          <a:graphicData uri="http://schemas.openxmlformats.org/presentationml/2006/ole">
            <p:oleObj spid="_x0000_s57349" name="Visio" r:id="rId4" imgW="2717292" imgH="6373571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2:</a:t>
            </a:r>
            <a:br>
              <a:rPr lang="en-US"/>
            </a:br>
            <a:r>
              <a:rPr lang="en-US"/>
              <a:t>Creating Data Model (Enterprise Architect)</a:t>
            </a:r>
            <a:endParaRPr lang="en-US" sz="2000" b="0" i="1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6324600" cy="4953000"/>
          </a:xfrm>
        </p:spPr>
        <p:txBody>
          <a:bodyPr/>
          <a:lstStyle/>
          <a:p>
            <a:pPr>
              <a:tabLst>
                <a:tab pos="230188" algn="l"/>
              </a:tabLst>
            </a:pPr>
            <a:r>
              <a:rPr lang="en-US" sz="2400" b="0"/>
              <a:t>Define tables and its columns</a:t>
            </a:r>
          </a:p>
          <a:p>
            <a:pPr>
              <a:tabLst>
                <a:tab pos="230188" algn="l"/>
              </a:tabLst>
            </a:pPr>
            <a:r>
              <a:rPr lang="en-US" sz="2400" b="0"/>
              <a:t>Define primary key and foreign key constraints</a:t>
            </a:r>
          </a:p>
          <a:p>
            <a:pPr>
              <a:buFontTx/>
              <a:buNone/>
              <a:tabLst>
                <a:tab pos="230188" algn="l"/>
              </a:tabLst>
            </a:pPr>
            <a:endParaRPr lang="en-US" sz="2400" b="0" i="1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6816725" y="1219200"/>
          <a:ext cx="2327275" cy="5459413"/>
        </p:xfrm>
        <a:graphic>
          <a:graphicData uri="http://schemas.openxmlformats.org/presentationml/2006/ole">
            <p:oleObj spid="_x0000_s59397" name="Visio" r:id="rId4" imgW="2717292" imgH="6373571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3: Perform Class to Table Mapping </a:t>
            </a:r>
            <a:br>
              <a:rPr lang="en-US"/>
            </a:br>
            <a:r>
              <a:rPr lang="en-US"/>
              <a:t>(caAdapter or Enterprise Architect)</a:t>
            </a:r>
            <a:endParaRPr lang="en-US" sz="2000" b="0" i="1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6324600" cy="838200"/>
          </a:xfrm>
        </p:spPr>
        <p:txBody>
          <a:bodyPr/>
          <a:lstStyle/>
          <a:p>
            <a:pPr>
              <a:tabLst>
                <a:tab pos="230188" algn="l"/>
              </a:tabLst>
            </a:pPr>
            <a:r>
              <a:rPr lang="en-US" sz="2400" b="0"/>
              <a:t>Create </a:t>
            </a:r>
            <a:r>
              <a:rPr lang="en-US" sz="2400"/>
              <a:t>Dependency </a:t>
            </a:r>
            <a:r>
              <a:rPr lang="en-US" sz="2400" b="0"/>
              <a:t>link between a Class and a Table</a:t>
            </a:r>
            <a:endParaRPr lang="en-US" sz="2400"/>
          </a:p>
          <a:p>
            <a:pPr>
              <a:buFontTx/>
              <a:buNone/>
              <a:tabLst>
                <a:tab pos="230188" algn="l"/>
              </a:tabLst>
            </a:pPr>
            <a:endParaRPr lang="en-US" sz="2400" b="0" i="1"/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6816725" y="1219200"/>
          <a:ext cx="2327275" cy="5459413"/>
        </p:xfrm>
        <a:graphic>
          <a:graphicData uri="http://schemas.openxmlformats.org/presentationml/2006/ole">
            <p:oleObj spid="_x0000_s61445" name="Visio" r:id="rId4" imgW="2717292" imgH="6373571" progId="Visio.Drawing.6">
              <p:embed/>
            </p:oleObj>
          </a:graphicData>
        </a:graphic>
      </p:graphicFrame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5"/>
          <a:srcRect l="919" r="48564" b="10204"/>
          <a:stretch>
            <a:fillRect/>
          </a:stretch>
        </p:blipFill>
        <p:spPr bwMode="auto">
          <a:xfrm>
            <a:off x="2209800" y="4572000"/>
            <a:ext cx="4800600" cy="19208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61470" name="Group 30"/>
          <p:cNvGrpSpPr>
            <a:grpSpLocks/>
          </p:cNvGrpSpPr>
          <p:nvPr/>
        </p:nvGrpSpPr>
        <p:grpSpPr bwMode="auto">
          <a:xfrm>
            <a:off x="152400" y="2286000"/>
            <a:ext cx="5943600" cy="2057400"/>
            <a:chOff x="534" y="830"/>
            <a:chExt cx="4446" cy="2046"/>
          </a:xfrm>
        </p:grpSpPr>
        <p:pic>
          <p:nvPicPr>
            <p:cNvPr id="61471" name="Picture 3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4" y="830"/>
              <a:ext cx="4446" cy="2046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61472" name="Rectangle 32"/>
            <p:cNvSpPr>
              <a:spLocks noChangeArrowheads="1"/>
            </p:cNvSpPr>
            <p:nvPr/>
          </p:nvSpPr>
          <p:spPr bwMode="auto">
            <a:xfrm>
              <a:off x="2266" y="839"/>
              <a:ext cx="1421" cy="2022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473" name="Line 33"/>
          <p:cNvSpPr>
            <a:spLocks noChangeShapeType="1"/>
          </p:cNvSpPr>
          <p:nvPr/>
        </p:nvSpPr>
        <p:spPr bwMode="auto">
          <a:xfrm flipV="1">
            <a:off x="1676400" y="3048000"/>
            <a:ext cx="2667000" cy="690563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 flipV="1">
            <a:off x="1600200" y="2438400"/>
            <a:ext cx="2743200" cy="56515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4: Perform Attribute to Column Mapping </a:t>
            </a:r>
            <a:br>
              <a:rPr lang="en-US"/>
            </a:br>
            <a:r>
              <a:rPr lang="en-US"/>
              <a:t>(caAdapter or Enterprise Architect)</a:t>
            </a:r>
            <a:endParaRPr lang="en-US" sz="2000" b="0" i="1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6400800" cy="838200"/>
          </a:xfrm>
        </p:spPr>
        <p:txBody>
          <a:bodyPr/>
          <a:lstStyle/>
          <a:p>
            <a:pPr>
              <a:tabLst>
                <a:tab pos="230188" algn="l"/>
              </a:tabLst>
            </a:pPr>
            <a:r>
              <a:rPr lang="en-US" sz="2400" b="0"/>
              <a:t>Create link between a class attribute and table column using a </a:t>
            </a:r>
            <a:r>
              <a:rPr lang="en-US" sz="2400"/>
              <a:t>Tag Value</a:t>
            </a:r>
          </a:p>
          <a:p>
            <a:pPr>
              <a:buFontTx/>
              <a:buNone/>
              <a:tabLst>
                <a:tab pos="230188" algn="l"/>
              </a:tabLst>
            </a:pPr>
            <a:endParaRPr lang="en-US" sz="2400" b="0" i="1"/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6816725" y="1219200"/>
          <a:ext cx="2327275" cy="5459413"/>
        </p:xfrm>
        <a:graphic>
          <a:graphicData uri="http://schemas.openxmlformats.org/presentationml/2006/ole">
            <p:oleObj spid="_x0000_s81925" name="Visio" r:id="rId4" imgW="2717292" imgH="6373571" progId="Visio.Drawing.6">
              <p:embed/>
            </p:oleObj>
          </a:graphicData>
        </a:graphic>
      </p:graphicFrame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5"/>
          <a:srcRect l="52997" b="53084"/>
          <a:stretch>
            <a:fillRect/>
          </a:stretch>
        </p:blipFill>
        <p:spPr bwMode="auto">
          <a:xfrm>
            <a:off x="1752600" y="5227638"/>
            <a:ext cx="5562600" cy="1249362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81927" name="Group 7"/>
          <p:cNvGrpSpPr>
            <a:grpSpLocks/>
          </p:cNvGrpSpPr>
          <p:nvPr/>
        </p:nvGrpSpPr>
        <p:grpSpPr bwMode="auto">
          <a:xfrm>
            <a:off x="228600" y="2209800"/>
            <a:ext cx="5410200" cy="2895600"/>
            <a:chOff x="534" y="830"/>
            <a:chExt cx="4446" cy="2046"/>
          </a:xfrm>
        </p:grpSpPr>
        <p:pic>
          <p:nvPicPr>
            <p:cNvPr id="81928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4" y="830"/>
              <a:ext cx="4446" cy="2046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2266" y="839"/>
              <a:ext cx="1421" cy="2022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935" name="Line 15"/>
          <p:cNvSpPr>
            <a:spLocks noChangeShapeType="1"/>
          </p:cNvSpPr>
          <p:nvPr/>
        </p:nvSpPr>
        <p:spPr bwMode="auto">
          <a:xfrm flipV="1">
            <a:off x="1524000" y="3048000"/>
            <a:ext cx="2606675" cy="935038"/>
          </a:xfrm>
          <a:prstGeom prst="line">
            <a:avLst/>
          </a:prstGeom>
          <a:noFill/>
          <a:ln w="76200">
            <a:solidFill>
              <a:srgbClr val="0066CC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 flipV="1">
            <a:off x="1600200" y="2743200"/>
            <a:ext cx="2616200" cy="958850"/>
          </a:xfrm>
          <a:prstGeom prst="line">
            <a:avLst/>
          </a:prstGeom>
          <a:noFill/>
          <a:ln w="76200">
            <a:solidFill>
              <a:srgbClr val="0066CC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5:</a:t>
            </a:r>
            <a:br>
              <a:rPr lang="en-US"/>
            </a:br>
            <a:r>
              <a:rPr lang="en-US"/>
              <a:t>Import UML Model (Enterprise Architect)</a:t>
            </a:r>
            <a:endParaRPr lang="en-US" sz="2000" b="0" i="1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6324600" cy="4953000"/>
          </a:xfrm>
        </p:spPr>
        <p:txBody>
          <a:bodyPr/>
          <a:lstStyle/>
          <a:p>
            <a:pPr>
              <a:tabLst>
                <a:tab pos="230188" algn="l"/>
              </a:tabLst>
            </a:pPr>
            <a:r>
              <a:rPr lang="en-US" sz="2400" b="0"/>
              <a:t>Import model modified by caAdapter in Enterprise Architect</a:t>
            </a:r>
          </a:p>
          <a:p>
            <a:pPr>
              <a:buFontTx/>
              <a:buNone/>
              <a:tabLst>
                <a:tab pos="230188" algn="l"/>
              </a:tabLst>
            </a:pPr>
            <a:endParaRPr lang="en-US" sz="2400" b="0" i="1"/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6816725" y="1219200"/>
          <a:ext cx="2327275" cy="5459413"/>
        </p:xfrm>
        <a:graphic>
          <a:graphicData uri="http://schemas.openxmlformats.org/presentationml/2006/ole">
            <p:oleObj spid="_x0000_s83973" name="Visio" r:id="rId4" imgW="2717292" imgH="6373571" progId="Visio.Drawing.6">
              <p:embed/>
            </p:oleObj>
          </a:graphicData>
        </a:graphic>
      </p:graphicFrame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2819400"/>
            <a:ext cx="44577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6:</a:t>
            </a:r>
            <a:br>
              <a:rPr lang="en-US"/>
            </a:br>
            <a:r>
              <a:rPr lang="en-US"/>
              <a:t>Re-export UML Model (Enterprise Architect)</a:t>
            </a:r>
            <a:endParaRPr lang="en-US" sz="2000" b="0" i="1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6400800" cy="4953000"/>
          </a:xfrm>
        </p:spPr>
        <p:txBody>
          <a:bodyPr/>
          <a:lstStyle/>
          <a:p>
            <a:pPr>
              <a:tabLst>
                <a:tab pos="230188" algn="l"/>
              </a:tabLst>
            </a:pPr>
            <a:r>
              <a:rPr lang="en-US" sz="2400" b="0"/>
              <a:t>Export model modified from Enterprise Architect using code generator specific export options</a:t>
            </a:r>
          </a:p>
          <a:p>
            <a:pPr>
              <a:buFontTx/>
              <a:buNone/>
              <a:tabLst>
                <a:tab pos="230188" algn="l"/>
              </a:tabLst>
            </a:pPr>
            <a:endParaRPr lang="en-US" sz="2400" b="0" i="1"/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6816725" y="1219200"/>
          <a:ext cx="2327275" cy="5459413"/>
        </p:xfrm>
        <a:graphic>
          <a:graphicData uri="http://schemas.openxmlformats.org/presentationml/2006/ole">
            <p:oleObj spid="_x0000_s63493" name="Visio" r:id="rId4" imgW="2717292" imgH="6373571" progId="Visio.Drawing.6">
              <p:embed/>
            </p:oleObj>
          </a:graphicData>
        </a:graphic>
      </p:graphicFrame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2819400"/>
            <a:ext cx="48196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1371600" y="4191000"/>
            <a:ext cx="1752600" cy="304800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3429000" y="4191000"/>
            <a:ext cx="1752600" cy="304800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7:</a:t>
            </a:r>
            <a:br>
              <a:rPr lang="en-US"/>
            </a:br>
            <a:r>
              <a:rPr lang="en-US"/>
              <a:t>Configure Code Generator</a:t>
            </a:r>
            <a:endParaRPr lang="en-US" sz="2000" b="0" i="1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6400800" cy="4953000"/>
          </a:xfrm>
        </p:spPr>
        <p:txBody>
          <a:bodyPr/>
          <a:lstStyle/>
          <a:p>
            <a:pPr>
              <a:tabLst>
                <a:tab pos="230188" algn="l"/>
              </a:tabLst>
            </a:pPr>
            <a:r>
              <a:rPr lang="en-US" sz="2400" b="0"/>
              <a:t>Configuration defined in deploy.properties</a:t>
            </a:r>
          </a:p>
          <a:p>
            <a:pPr>
              <a:buFontTx/>
              <a:buNone/>
              <a:tabLst>
                <a:tab pos="230188" algn="l"/>
              </a:tabLst>
            </a:pPr>
            <a:endParaRPr lang="en-US" sz="2400" b="0" i="1"/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6816725" y="1219200"/>
          <a:ext cx="2327275" cy="5459413"/>
        </p:xfrm>
        <a:graphic>
          <a:graphicData uri="http://schemas.openxmlformats.org/presentationml/2006/ole">
            <p:oleObj spid="_x0000_s65541" name="Visio" r:id="rId4" imgW="2717292" imgH="6373571" progId="Visio.Drawing.6">
              <p:embed/>
            </p:oleObj>
          </a:graphicData>
        </a:graphic>
      </p:graphicFrame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5"/>
          <a:srcRect l="1471" t="19600" r="64375" b="58800"/>
          <a:stretch>
            <a:fillRect/>
          </a:stretch>
        </p:blipFill>
        <p:spPr bwMode="auto">
          <a:xfrm>
            <a:off x="1066800" y="1828800"/>
            <a:ext cx="416401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44" name="Picture 8"/>
          <p:cNvPicPr>
            <a:picLocks noChangeAspect="1" noChangeArrowheads="1"/>
          </p:cNvPicPr>
          <p:nvPr/>
        </p:nvPicPr>
        <p:blipFill>
          <a:blip r:embed="rId6"/>
          <a:srcRect l="1471" t="50800" r="73125" b="24867"/>
          <a:stretch>
            <a:fillRect/>
          </a:stretch>
        </p:blipFill>
        <p:spPr bwMode="auto">
          <a:xfrm>
            <a:off x="1066800" y="4038600"/>
            <a:ext cx="3097213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8:</a:t>
            </a:r>
            <a:br>
              <a:rPr lang="en-US"/>
            </a:br>
            <a:r>
              <a:rPr lang="en-US"/>
              <a:t>Run Code Generator</a:t>
            </a:r>
            <a:endParaRPr lang="en-US" sz="2000" b="0" i="1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6400800" cy="4953000"/>
          </a:xfrm>
        </p:spPr>
        <p:txBody>
          <a:bodyPr/>
          <a:lstStyle/>
          <a:p>
            <a:pPr>
              <a:tabLst>
                <a:tab pos="230188" algn="l"/>
              </a:tabLst>
            </a:pPr>
            <a:r>
              <a:rPr lang="en-US" sz="2400" b="0"/>
              <a:t>Put exported XMI file in caCORE SDK’s models/xmi directory</a:t>
            </a:r>
          </a:p>
          <a:p>
            <a:pPr>
              <a:tabLst>
                <a:tab pos="230188" algn="l"/>
              </a:tabLst>
            </a:pPr>
            <a:r>
              <a:rPr lang="en-US" sz="2400" b="0"/>
              <a:t>Go to command window</a:t>
            </a:r>
          </a:p>
          <a:p>
            <a:pPr>
              <a:tabLst>
                <a:tab pos="230188" algn="l"/>
              </a:tabLst>
            </a:pPr>
            <a:r>
              <a:rPr lang="en-US" sz="2400" b="0"/>
              <a:t>Execute </a:t>
            </a:r>
            <a:r>
              <a:rPr lang="en-US" sz="2400"/>
              <a:t>build-system</a:t>
            </a:r>
            <a:r>
              <a:rPr lang="en-US" sz="2400" b="0"/>
              <a:t> target</a:t>
            </a:r>
          </a:p>
          <a:p>
            <a:pPr>
              <a:buFontTx/>
              <a:buNone/>
              <a:tabLst>
                <a:tab pos="230188" algn="l"/>
              </a:tabLst>
            </a:pPr>
            <a:endParaRPr lang="en-US" sz="2400" b="0" i="1"/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6816725" y="1219200"/>
          <a:ext cx="2327275" cy="5459413"/>
        </p:xfrm>
        <a:graphic>
          <a:graphicData uri="http://schemas.openxmlformats.org/presentationml/2006/ole">
            <p:oleObj spid="_x0000_s67589" name="Visio" r:id="rId4" imgW="2717292" imgH="6373571" progId="Visio.Drawing.6">
              <p:embed/>
            </p:oleObj>
          </a:graphicData>
        </a:graphic>
      </p:graphicFrame>
      <p:pic>
        <p:nvPicPr>
          <p:cNvPr id="6759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3429000"/>
            <a:ext cx="518160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9:</a:t>
            </a:r>
            <a:br>
              <a:rPr lang="en-US"/>
            </a:br>
            <a:r>
              <a:rPr lang="en-US"/>
              <a:t>Running Generated System</a:t>
            </a:r>
            <a:endParaRPr lang="en-US" sz="2000" b="0" i="1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6400800" cy="762000"/>
          </a:xfrm>
        </p:spPr>
        <p:txBody>
          <a:bodyPr/>
          <a:lstStyle/>
          <a:p>
            <a:pPr>
              <a:tabLst>
                <a:tab pos="230188" algn="l"/>
              </a:tabLst>
            </a:pPr>
            <a:r>
              <a:rPr lang="en-US" sz="2400" b="0"/>
              <a:t>Start application server</a:t>
            </a:r>
          </a:p>
          <a:p>
            <a:pPr>
              <a:tabLst>
                <a:tab pos="230188" algn="l"/>
              </a:tabLst>
            </a:pPr>
            <a:endParaRPr lang="en-US" sz="2400" b="0"/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6816725" y="1219200"/>
          <a:ext cx="2327275" cy="5459413"/>
        </p:xfrm>
        <a:graphic>
          <a:graphicData uri="http://schemas.openxmlformats.org/presentationml/2006/ole">
            <p:oleObj spid="_x0000_s69637" name="Visio" r:id="rId4" imgW="2717292" imgH="6373571" progId="Visio.Drawing.6">
              <p:embed/>
            </p:oleObj>
          </a:graphicData>
        </a:graphic>
      </p:graphicFrame>
      <p:pic>
        <p:nvPicPr>
          <p:cNvPr id="6964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2286000"/>
            <a:ext cx="609600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???</a:t>
            </a:r>
            <a:endParaRPr lang="en-US" sz="2000" b="0" i="1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  <a:tabLst>
                <a:tab pos="230188" algn="l"/>
              </a:tabLst>
            </a:pPr>
            <a:endParaRPr lang="en-US" sz="2400" b="0" i="1"/>
          </a:p>
          <a:p>
            <a:pPr algn="ctr">
              <a:buFontTx/>
              <a:buNone/>
              <a:tabLst>
                <a:tab pos="230188" algn="l"/>
              </a:tabLst>
            </a:pPr>
            <a:endParaRPr lang="en-US" sz="2400" b="0" i="1"/>
          </a:p>
          <a:p>
            <a:pPr algn="ctr">
              <a:buFontTx/>
              <a:buNone/>
              <a:tabLst>
                <a:tab pos="230188" algn="l"/>
              </a:tabLst>
            </a:pPr>
            <a:endParaRPr lang="en-US" sz="2400" b="0" i="1"/>
          </a:p>
          <a:p>
            <a:pPr algn="ctr">
              <a:buFontTx/>
              <a:buNone/>
              <a:tabLst>
                <a:tab pos="230188" algn="l"/>
              </a:tabLst>
            </a:pPr>
            <a:r>
              <a:rPr lang="en-US" sz="2400"/>
              <a:t>SDK Users Mailing List</a:t>
            </a:r>
          </a:p>
          <a:p>
            <a:pPr algn="ctr">
              <a:buFontTx/>
              <a:buNone/>
              <a:tabLst>
                <a:tab pos="230188" algn="l"/>
              </a:tabLst>
            </a:pPr>
            <a:r>
              <a:rPr lang="en-US" sz="2400" b="0" i="1"/>
              <a:t>cacore_sdk_users-L@list.nih.gov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Required to Use </a:t>
            </a:r>
            <a:r>
              <a:rPr lang="en-US" dirty="0" smtClean="0"/>
              <a:t>SDK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800" dirty="0"/>
              <a:t>Must have working knowledge of</a:t>
            </a:r>
            <a:endParaRPr lang="en-US" sz="2400" b="0" dirty="0"/>
          </a:p>
          <a:p>
            <a:pPr lvl="1"/>
            <a:r>
              <a:rPr lang="en-US" sz="2400" dirty="0"/>
              <a:t>UML class diagrams</a:t>
            </a:r>
          </a:p>
          <a:p>
            <a:pPr lvl="1"/>
            <a:r>
              <a:rPr lang="en-US" sz="2400" dirty="0"/>
              <a:t>Enterprise </a:t>
            </a:r>
            <a:r>
              <a:rPr lang="en-US" sz="2400" dirty="0" smtClean="0"/>
              <a:t>Architect or </a:t>
            </a:r>
            <a:r>
              <a:rPr lang="en-US" sz="2400" dirty="0" err="1" smtClean="0"/>
              <a:t>ArgoUML</a:t>
            </a:r>
            <a:endParaRPr lang="en-US" sz="2400" dirty="0"/>
          </a:p>
          <a:p>
            <a:pPr lvl="1"/>
            <a:r>
              <a:rPr lang="en-US" sz="2400" dirty="0"/>
              <a:t>Java</a:t>
            </a:r>
          </a:p>
          <a:p>
            <a:pPr lvl="1">
              <a:buFontTx/>
              <a:buNone/>
            </a:pPr>
            <a:endParaRPr lang="en-US" sz="2400" dirty="0"/>
          </a:p>
          <a:p>
            <a:pPr marL="0" indent="0">
              <a:buFontTx/>
              <a:buNone/>
            </a:pPr>
            <a:r>
              <a:rPr lang="en-US" sz="2800" dirty="0"/>
              <a:t>Nice to have knowledge about</a:t>
            </a:r>
          </a:p>
          <a:p>
            <a:pPr lvl="1"/>
            <a:r>
              <a:rPr lang="en-US" sz="2400" dirty="0"/>
              <a:t>Hibernate</a:t>
            </a:r>
          </a:p>
          <a:p>
            <a:pPr lvl="1"/>
            <a:r>
              <a:rPr lang="en-US" sz="2400" dirty="0"/>
              <a:t>Web applications</a:t>
            </a:r>
          </a:p>
          <a:p>
            <a:pPr lvl="1"/>
            <a:r>
              <a:rPr lang="en-US" sz="2400" dirty="0"/>
              <a:t>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caCORE Process</a:t>
            </a:r>
            <a:endParaRPr lang="en-US" sz="2000" b="0" i="1" dirty="0"/>
          </a:p>
        </p:txBody>
      </p:sp>
      <p:sp>
        <p:nvSpPr>
          <p:cNvPr id="51209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304800" indent="-304800">
              <a:buFontTx/>
              <a:buAutoNum type="arabicPeriod"/>
            </a:pPr>
            <a:r>
              <a:rPr lang="en-US" sz="2000"/>
              <a:t>Design system and draw model</a:t>
            </a:r>
            <a:br>
              <a:rPr lang="en-US" sz="2000"/>
            </a:br>
            <a:r>
              <a:rPr lang="en-US" sz="2000"/>
              <a:t>(UML tool)</a:t>
            </a:r>
          </a:p>
          <a:p>
            <a:pPr marL="304800" indent="-304800">
              <a:buFontTx/>
              <a:buAutoNum type="arabicPeriod"/>
            </a:pPr>
            <a:r>
              <a:rPr lang="en-US" sz="2000"/>
              <a:t>Annotate model </a:t>
            </a:r>
            <a:br>
              <a:rPr lang="en-US" sz="2000"/>
            </a:br>
            <a:r>
              <a:rPr lang="en-US" sz="2000"/>
              <a:t>(Semantic Connector)</a:t>
            </a:r>
          </a:p>
          <a:p>
            <a:pPr marL="304800" indent="-304800">
              <a:buFontTx/>
              <a:buAutoNum type="arabicPeriod"/>
            </a:pPr>
            <a:r>
              <a:rPr lang="en-US" sz="2000"/>
              <a:t>Register metadata </a:t>
            </a:r>
            <a:br>
              <a:rPr lang="en-US" sz="2000"/>
            </a:br>
            <a:r>
              <a:rPr lang="en-US" sz="2000"/>
              <a:t>(UML Loader)</a:t>
            </a:r>
          </a:p>
          <a:p>
            <a:pPr marL="304800" indent="-304800">
              <a:buFontTx/>
              <a:buAutoNum type="arabicPeriod"/>
            </a:pPr>
            <a:r>
              <a:rPr lang="en-US" sz="2000"/>
              <a:t>Generate and deploy system (Code Generator)</a:t>
            </a:r>
          </a:p>
          <a:p>
            <a:pPr marL="304800" indent="-304800">
              <a:buFontTx/>
              <a:buNone/>
            </a:pPr>
            <a:endParaRPr lang="en-US" sz="2800"/>
          </a:p>
        </p:txBody>
      </p:sp>
      <p:graphicFrame>
        <p:nvGraphicFramePr>
          <p:cNvPr id="51214" name="Object 14"/>
          <p:cNvGraphicFramePr>
            <a:graphicFrameLocks noChangeAspect="1"/>
          </p:cNvGraphicFramePr>
          <p:nvPr>
            <p:ph sz="half" idx="1"/>
          </p:nvPr>
        </p:nvGraphicFramePr>
        <p:xfrm>
          <a:off x="228600" y="1143000"/>
          <a:ext cx="4349750" cy="5715000"/>
        </p:xfrm>
        <a:graphic>
          <a:graphicData uri="http://schemas.openxmlformats.org/presentationml/2006/ole">
            <p:oleObj spid="_x0000_s107522" name="Visio" r:id="rId4" imgW="7182360" imgH="10590120" progId="Visio.Drawing.11">
              <p:embed/>
            </p:oleObj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06438" y="2462213"/>
            <a:ext cx="1731962" cy="4343400"/>
            <a:chOff x="445" y="1551"/>
            <a:chExt cx="1091" cy="2736"/>
          </a:xfrm>
        </p:grpSpPr>
        <p:sp>
          <p:nvSpPr>
            <p:cNvPr id="51212" name="AutoShape 12"/>
            <p:cNvSpPr>
              <a:spLocks noChangeArrowheads="1"/>
            </p:cNvSpPr>
            <p:nvPr/>
          </p:nvSpPr>
          <p:spPr bwMode="auto">
            <a:xfrm>
              <a:off x="445" y="3423"/>
              <a:ext cx="528" cy="864"/>
            </a:xfrm>
            <a:prstGeom prst="roundRect">
              <a:avLst>
                <a:gd name="adj" fmla="val 16667"/>
              </a:avLst>
            </a:prstGeom>
            <a:solidFill>
              <a:srgbClr val="003366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5" name="AutoShape 15"/>
            <p:cNvSpPr>
              <a:spLocks noChangeArrowheads="1"/>
            </p:cNvSpPr>
            <p:nvPr/>
          </p:nvSpPr>
          <p:spPr bwMode="auto">
            <a:xfrm>
              <a:off x="1008" y="1551"/>
              <a:ext cx="528" cy="864"/>
            </a:xfrm>
            <a:prstGeom prst="roundRect">
              <a:avLst>
                <a:gd name="adj" fmla="val 16667"/>
              </a:avLst>
            </a:prstGeom>
            <a:solidFill>
              <a:srgbClr val="003366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1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51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1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Software</a:t>
            </a:r>
            <a:endParaRPr lang="en-US" sz="2000" b="0" i="1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0188" indent="-230188">
              <a:tabLst>
                <a:tab pos="230188" algn="l"/>
              </a:tabLst>
            </a:pPr>
            <a:r>
              <a:rPr lang="en-US" sz="2400" b="0" dirty="0" smtClean="0"/>
              <a:t>UML Modeling Tool (</a:t>
            </a:r>
            <a:r>
              <a:rPr lang="en-US" sz="2400" b="0" dirty="0" err="1" smtClean="0"/>
              <a:t>ArgoUML</a:t>
            </a:r>
            <a:r>
              <a:rPr lang="en-US" sz="2400" b="0" dirty="0" smtClean="0"/>
              <a:t> or Enterprise Architect)</a:t>
            </a:r>
            <a:endParaRPr lang="en-US" sz="2400" b="0" dirty="0"/>
          </a:p>
          <a:p>
            <a:pPr marL="230188" indent="-230188">
              <a:tabLst>
                <a:tab pos="230188" algn="l"/>
              </a:tabLst>
            </a:pPr>
            <a:r>
              <a:rPr lang="en-US" sz="2400" b="0" dirty="0" smtClean="0"/>
              <a:t>Application Server (</a:t>
            </a:r>
            <a:r>
              <a:rPr lang="en-US" sz="2400" b="0" dirty="0" err="1" smtClean="0"/>
              <a:t>JBoss</a:t>
            </a:r>
            <a:r>
              <a:rPr lang="en-US" sz="2400" b="0" dirty="0" smtClean="0"/>
              <a:t> or Tomcat)</a:t>
            </a:r>
            <a:endParaRPr lang="en-US" sz="2400" b="0" dirty="0"/>
          </a:p>
          <a:p>
            <a:pPr marL="230188" indent="-230188">
              <a:tabLst>
                <a:tab pos="230188" algn="l"/>
              </a:tabLst>
            </a:pPr>
            <a:r>
              <a:rPr lang="en-US" sz="2400" b="0" dirty="0" smtClean="0"/>
              <a:t>Java Development Kit – JDK 1.5</a:t>
            </a:r>
          </a:p>
          <a:p>
            <a:pPr marL="230188" indent="-230188">
              <a:tabLst>
                <a:tab pos="230188" algn="l"/>
              </a:tabLst>
            </a:pPr>
            <a:r>
              <a:rPr lang="en-US" sz="2400" b="0" dirty="0" smtClean="0"/>
              <a:t>Apache Ant</a:t>
            </a:r>
            <a:endParaRPr lang="en-US" sz="2400" b="0" dirty="0"/>
          </a:p>
          <a:p>
            <a:pPr marL="230188" indent="-230188">
              <a:tabLst>
                <a:tab pos="230188" algn="l"/>
              </a:tabLst>
            </a:pPr>
            <a:r>
              <a:rPr lang="en-US" sz="2400" b="0" dirty="0"/>
              <a:t>Internet </a:t>
            </a:r>
            <a:r>
              <a:rPr lang="en-US" sz="2400" b="0" dirty="0" smtClean="0"/>
              <a:t>Explorer</a:t>
            </a:r>
            <a:endParaRPr lang="en-US" sz="2400" b="0" dirty="0"/>
          </a:p>
          <a:p>
            <a:pPr lvl="4">
              <a:buFontTx/>
              <a:buNone/>
              <a:tabLst>
                <a:tab pos="230188" algn="l"/>
              </a:tabLst>
            </a:pPr>
            <a:endParaRPr lang="en-US" sz="1800" b="1" dirty="0"/>
          </a:p>
          <a:p>
            <a:pPr marL="230188" indent="-230188">
              <a:tabLst>
                <a:tab pos="230188" algn="l"/>
              </a:tabLst>
            </a:pPr>
            <a:r>
              <a:rPr lang="en-US" sz="2400" b="0" dirty="0"/>
              <a:t>and caCORE </a:t>
            </a:r>
            <a:r>
              <a:rPr lang="en-US" sz="2400" b="0" dirty="0" smtClean="0"/>
              <a:t>SDK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caCORE </a:t>
            </a:r>
            <a:r>
              <a:rPr lang="en-US" dirty="0" smtClean="0"/>
              <a:t>SDK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0188" indent="-230188">
              <a:tabLst>
                <a:tab pos="230188" algn="l"/>
              </a:tabLst>
            </a:pPr>
            <a:r>
              <a:rPr lang="en-US" sz="2400" b="0" dirty="0"/>
              <a:t>Framework to generate </a:t>
            </a:r>
            <a:r>
              <a:rPr lang="en-US" sz="2400" dirty="0">
                <a:solidFill>
                  <a:srgbClr val="CC3300"/>
                </a:solidFill>
              </a:rPr>
              <a:t>Data Services</a:t>
            </a:r>
            <a:r>
              <a:rPr lang="en-US" sz="2400" b="0" dirty="0"/>
              <a:t> </a:t>
            </a:r>
            <a:endParaRPr lang="en-US" sz="2400" b="0" dirty="0" smtClean="0"/>
          </a:p>
          <a:p>
            <a:pPr marL="630238" lvl="1" indent="-230188">
              <a:tabLst>
                <a:tab pos="230188" algn="l"/>
              </a:tabLst>
            </a:pPr>
            <a:r>
              <a:rPr lang="en-US" b="0" dirty="0" smtClean="0"/>
              <a:t>Simple tool </a:t>
            </a:r>
            <a:r>
              <a:rPr lang="en-US" b="0" dirty="0"/>
              <a:t>to build application for collaborative research </a:t>
            </a:r>
            <a:r>
              <a:rPr lang="en-US" b="0" dirty="0" smtClean="0"/>
              <a:t>environment</a:t>
            </a:r>
          </a:p>
          <a:p>
            <a:pPr marL="630238" lvl="1" indent="-230188">
              <a:tabLst>
                <a:tab pos="230188" algn="l"/>
              </a:tabLst>
            </a:pPr>
            <a:r>
              <a:rPr lang="en-US" dirty="0" smtClean="0"/>
              <a:t>Enables users to quickly build the APIs from UML Model</a:t>
            </a:r>
          </a:p>
          <a:p>
            <a:pPr marL="630238" lvl="1" indent="-230188">
              <a:tabLst>
                <a:tab pos="230188" algn="l"/>
              </a:tabLst>
            </a:pPr>
            <a:r>
              <a:rPr lang="en-US" dirty="0" smtClean="0"/>
              <a:t>Syntactically interoperable APIs (Query via information model</a:t>
            </a:r>
          </a:p>
          <a:p>
            <a:pPr marL="230188" indent="-230188">
              <a:tabLst>
                <a:tab pos="230188" algn="l"/>
              </a:tabLst>
            </a:pPr>
            <a:r>
              <a:rPr lang="en-US" sz="2400" b="0" dirty="0" smtClean="0"/>
              <a:t>Integrated security</a:t>
            </a:r>
          </a:p>
          <a:p>
            <a:pPr marL="230188" indent="-230188">
              <a:tabLst>
                <a:tab pos="230188" algn="l"/>
              </a:tabLst>
            </a:pPr>
            <a:r>
              <a:rPr lang="en-US" sz="2400" b="0" dirty="0" smtClean="0"/>
              <a:t>Built </a:t>
            </a:r>
            <a:r>
              <a:rPr lang="en-US" sz="2400" b="0" dirty="0"/>
              <a:t>using open source tools and </a:t>
            </a:r>
            <a:r>
              <a:rPr lang="en-US" sz="2400" b="0" dirty="0" smtClean="0"/>
              <a:t>technologies</a:t>
            </a:r>
          </a:p>
          <a:p>
            <a:pPr marL="230188" indent="-230188">
              <a:tabLst>
                <a:tab pos="230188" algn="l"/>
              </a:tabLst>
            </a:pPr>
            <a:r>
              <a:rPr lang="en-US" sz="2400" b="0" dirty="0" smtClean="0"/>
              <a:t>Seamless integration with </a:t>
            </a:r>
            <a:r>
              <a:rPr lang="en-US" sz="2400" b="0" dirty="0" err="1" smtClean="0"/>
              <a:t>cagrid</a:t>
            </a:r>
            <a:r>
              <a:rPr lang="en-US" sz="2400" b="0" dirty="0" smtClean="0"/>
              <a:t> tools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Service – What Is It?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838200"/>
          </a:xfrm>
        </p:spPr>
        <p:txBody>
          <a:bodyPr/>
          <a:lstStyle/>
          <a:p>
            <a:pPr marL="230188" indent="-230188">
              <a:tabLst>
                <a:tab pos="230188" algn="l"/>
              </a:tabLst>
            </a:pPr>
            <a:r>
              <a:rPr lang="en-US" sz="2000" b="0" dirty="0"/>
              <a:t>A service that allows data owners to share the data from source like relational database (e.g. oracle) with their collaborators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581400" y="3429000"/>
            <a:ext cx="3656013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anchor="ctr" anchorCtr="1"/>
          <a:lstStyle/>
          <a:p>
            <a:pPr algn="ctr"/>
            <a:r>
              <a:rPr lang="en-US" sz="1200" baseline="0" dirty="0">
                <a:cs typeface="Arial" charset="0"/>
              </a:rPr>
              <a:t>caCORE SDK Generated System</a:t>
            </a:r>
          </a:p>
          <a:p>
            <a:pPr algn="ctr"/>
            <a:r>
              <a:rPr lang="en-US" sz="1200" baseline="0" dirty="0">
                <a:cs typeface="Arial" charset="0"/>
              </a:rPr>
              <a:t>OR</a:t>
            </a:r>
          </a:p>
          <a:p>
            <a:pPr algn="ctr"/>
            <a:r>
              <a:rPr lang="en-US" sz="1200" baseline="0" dirty="0">
                <a:cs typeface="Arial" charset="0"/>
              </a:rPr>
              <a:t>Custom Built Application</a:t>
            </a:r>
          </a:p>
        </p:txBody>
      </p:sp>
      <p:pic>
        <p:nvPicPr>
          <p:cNvPr id="35848" name="Picture 8" descr="j02920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971800"/>
            <a:ext cx="1295400" cy="1228725"/>
          </a:xfrm>
          <a:prstGeom prst="rect">
            <a:avLst/>
          </a:prstGeom>
          <a:noFill/>
        </p:spPr>
      </p:pic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1219200" y="4953000"/>
          <a:ext cx="685800" cy="1066800"/>
        </p:xfrm>
        <a:graphic>
          <a:graphicData uri="http://schemas.openxmlformats.org/presentationml/2006/ole">
            <p:oleObj spid="_x0000_s35851" name="Visio" r:id="rId5" imgW="1072134" imgH="2681021" progId="Visio.Drawing.6">
              <p:embed/>
            </p:oleObj>
          </a:graphicData>
        </a:graphic>
      </p:graphicFrame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381000" y="4191000"/>
            <a:ext cx="2362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baseline="0" dirty="0">
                <a:cs typeface="Arial" charset="0"/>
              </a:rPr>
              <a:t>Human readable interface (GUI)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381000" y="60960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baseline="0" dirty="0">
                <a:cs typeface="Arial" charset="0"/>
              </a:rPr>
              <a:t>Machine readable interface (Java API / </a:t>
            </a:r>
            <a:r>
              <a:rPr lang="en-US" sz="1200" baseline="0" dirty="0" err="1">
                <a:cs typeface="Arial" charset="0"/>
              </a:rPr>
              <a:t>Webservice</a:t>
            </a:r>
            <a:r>
              <a:rPr lang="en-US" sz="1200" baseline="0" dirty="0">
                <a:cs typeface="Arial" charset="0"/>
              </a:rPr>
              <a:t>)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181600" y="4876800"/>
            <a:ext cx="685800" cy="7620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000" baseline="0" dirty="0">
                <a:cs typeface="Arial" charset="0"/>
              </a:rPr>
              <a:t>Database</a:t>
            </a:r>
          </a:p>
        </p:txBody>
      </p:sp>
      <p:cxnSp>
        <p:nvCxnSpPr>
          <p:cNvPr id="16" name="Straight Arrow Connector 15"/>
          <p:cNvCxnSpPr>
            <a:endCxn id="35846" idx="1"/>
          </p:cNvCxnSpPr>
          <p:nvPr/>
        </p:nvCxnSpPr>
        <p:spPr bwMode="auto">
          <a:xfrm>
            <a:off x="2209800" y="3886200"/>
            <a:ext cx="1371600" cy="1588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V="1">
            <a:off x="1905000" y="4038600"/>
            <a:ext cx="1676400" cy="129540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 rot="5400000">
            <a:off x="5220494" y="4609306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service creation with </a:t>
            </a:r>
            <a:r>
              <a:rPr lang="en-US" dirty="0" smtClean="0"/>
              <a:t>caCORE SDK</a:t>
            </a:r>
            <a:endParaRPr lang="en-US" dirty="0"/>
          </a:p>
        </p:txBody>
      </p:sp>
      <p:pic>
        <p:nvPicPr>
          <p:cNvPr id="860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5105400"/>
            <a:ext cx="13620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3" name="Picture 7" descr="C:\Documents and Settings\patelsat\Local Settings\Temporary Internet Files\Content.IE5\AHQDMDSN\j043259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3276600"/>
            <a:ext cx="685800" cy="685800"/>
          </a:xfrm>
          <a:prstGeom prst="rect">
            <a:avLst/>
          </a:prstGeom>
          <a:noFill/>
        </p:spPr>
      </p:pic>
      <p:pic>
        <p:nvPicPr>
          <p:cNvPr id="86026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2819400"/>
            <a:ext cx="237960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7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6400" y="2845196"/>
            <a:ext cx="2743200" cy="1747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Generation Process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371600"/>
          <a:ext cx="7924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caCORE SDK Architecture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42" y="1828800"/>
            <a:ext cx="9022715" cy="48406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616</Words>
  <PresentationFormat>On-screen Show (4:3)</PresentationFormat>
  <Paragraphs>169</Paragraphs>
  <Slides>30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Black</vt:lpstr>
      <vt:lpstr>Wingdings</vt:lpstr>
      <vt:lpstr>Default Design</vt:lpstr>
      <vt:lpstr>Microsoft Visio Drawing</vt:lpstr>
      <vt:lpstr>caCORE SDK Code Generator</vt:lpstr>
      <vt:lpstr>Agenda</vt:lpstr>
      <vt:lpstr>What is Required to Use SDK</vt:lpstr>
      <vt:lpstr>Required Software</vt:lpstr>
      <vt:lpstr>What is caCORE SDK</vt:lpstr>
      <vt:lpstr>Data Service – What Is It?</vt:lpstr>
      <vt:lpstr>Data service creation with caCORE SDK</vt:lpstr>
      <vt:lpstr>System Generation Process</vt:lpstr>
      <vt:lpstr>caCORE SDK Architecture</vt:lpstr>
      <vt:lpstr>SDK Generated System – HTTP Interface</vt:lpstr>
      <vt:lpstr>SDK Generated System – HTTP Interface</vt:lpstr>
      <vt:lpstr>SDK Generated System – HTTP Interface</vt:lpstr>
      <vt:lpstr>SDK Generated System – XML Interface</vt:lpstr>
      <vt:lpstr>SDK Generated System – Java API</vt:lpstr>
      <vt:lpstr>caCORE SDK Security Overview</vt:lpstr>
      <vt:lpstr>caCORE SDK Security Overview</vt:lpstr>
      <vt:lpstr>Example of SDK Generated Applications</vt:lpstr>
      <vt:lpstr>Questions ???</vt:lpstr>
      <vt:lpstr>Running the Code Generator</vt:lpstr>
      <vt:lpstr>Step 1: Creating Object Model (Enterprise Architect)</vt:lpstr>
      <vt:lpstr>Step 2: Creating Data Model (Enterprise Architect)</vt:lpstr>
      <vt:lpstr>Step 3: Perform Class to Table Mapping  (caAdapter or Enterprise Architect)</vt:lpstr>
      <vt:lpstr>Step 4: Perform Attribute to Column Mapping  (caAdapter or Enterprise Architect)</vt:lpstr>
      <vt:lpstr>Step 5: Import UML Model (Enterprise Architect)</vt:lpstr>
      <vt:lpstr>Step 6: Re-export UML Model (Enterprise Architect)</vt:lpstr>
      <vt:lpstr>Step 7: Configure Code Generator</vt:lpstr>
      <vt:lpstr>Step 8: Run Code Generator</vt:lpstr>
      <vt:lpstr>Step 9: Running Generated System</vt:lpstr>
      <vt:lpstr>Questions ???</vt:lpstr>
      <vt:lpstr>caCORE Process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cp:lastModifiedBy>Satish Patel</cp:lastModifiedBy>
  <cp:revision>342</cp:revision>
  <dcterms:modified xsi:type="dcterms:W3CDTF">2007-10-19T21:53:06Z</dcterms:modified>
</cp:coreProperties>
</file>