
<file path=[Content_Types].xml><?xml version="1.0" encoding="utf-8"?>
<Types xmlns="http://schemas.openxmlformats.org/package/2006/content-types">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Default Extension="bin" ContentType="application/vnd.openxmlformats-officedocument.presentationml.printerSettings"/>
  <Override PartName="/ppt/presentation.xml" ContentType="application/vnd.openxmlformats-officedocument.presentationml.presentation.main+xml"/>
  <Override PartName="/ppt/notesSlides/notesSlide1.xml" ContentType="application/vnd.openxmlformats-officedocument.presentationml.notesSlide+xml"/>
  <Default Extension="xlsx" ContentType="application/vnd.openxmlformats-officedocument.spreadsheetml.sheet"/>
  <Override PartName="/docProps/app.xml" ContentType="application/vnd.openxmlformats-officedocument.extended-properties+xml"/>
  <Default Extension="rels" ContentType="application/vnd.openxmlformats-package.relationships+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60" r:id="rId2"/>
  </p:sldIdLst>
  <p:sldSz cx="43891200" cy="43891200"/>
  <p:notesSz cx="6858000" cy="9144000"/>
  <p:defaultTextStyle>
    <a:defPPr>
      <a:defRPr lang="en-US"/>
    </a:defPPr>
    <a:lvl1pPr algn="l" defTabSz="4387520" rtl="0" fontAlgn="base">
      <a:spcBef>
        <a:spcPct val="0"/>
      </a:spcBef>
      <a:spcAft>
        <a:spcPct val="0"/>
      </a:spcAft>
      <a:defRPr sz="8700" kern="1200">
        <a:solidFill>
          <a:schemeClr val="tx1"/>
        </a:solidFill>
        <a:latin typeface="Arial" charset="0"/>
        <a:ea typeface="+mn-ea"/>
        <a:cs typeface="+mn-cs"/>
      </a:defRPr>
    </a:lvl1pPr>
    <a:lvl2pPr marL="2193760" indent="-1780817" algn="l" defTabSz="4387520" rtl="0" fontAlgn="base">
      <a:spcBef>
        <a:spcPct val="0"/>
      </a:spcBef>
      <a:spcAft>
        <a:spcPct val="0"/>
      </a:spcAft>
      <a:defRPr sz="8700" kern="1200">
        <a:solidFill>
          <a:schemeClr val="tx1"/>
        </a:solidFill>
        <a:latin typeface="Arial" charset="0"/>
        <a:ea typeface="+mn-ea"/>
        <a:cs typeface="+mn-cs"/>
      </a:defRPr>
    </a:lvl2pPr>
    <a:lvl3pPr marL="4387520" indent="-3561634" algn="l" defTabSz="4387520" rtl="0" fontAlgn="base">
      <a:spcBef>
        <a:spcPct val="0"/>
      </a:spcBef>
      <a:spcAft>
        <a:spcPct val="0"/>
      </a:spcAft>
      <a:defRPr sz="8700" kern="1200">
        <a:solidFill>
          <a:schemeClr val="tx1"/>
        </a:solidFill>
        <a:latin typeface="Arial" charset="0"/>
        <a:ea typeface="+mn-ea"/>
        <a:cs typeface="+mn-cs"/>
      </a:defRPr>
    </a:lvl3pPr>
    <a:lvl4pPr marL="6582714" indent="-5343885" algn="l" defTabSz="4387520" rtl="0" fontAlgn="base">
      <a:spcBef>
        <a:spcPct val="0"/>
      </a:spcBef>
      <a:spcAft>
        <a:spcPct val="0"/>
      </a:spcAft>
      <a:defRPr sz="8700" kern="1200">
        <a:solidFill>
          <a:schemeClr val="tx1"/>
        </a:solidFill>
        <a:latin typeface="Arial" charset="0"/>
        <a:ea typeface="+mn-ea"/>
        <a:cs typeface="+mn-cs"/>
      </a:defRPr>
    </a:lvl4pPr>
    <a:lvl5pPr marL="8776474" indent="-7124702" algn="l" defTabSz="4387520" rtl="0" fontAlgn="base">
      <a:spcBef>
        <a:spcPct val="0"/>
      </a:spcBef>
      <a:spcAft>
        <a:spcPct val="0"/>
      </a:spcAft>
      <a:defRPr sz="8700" kern="1200">
        <a:solidFill>
          <a:schemeClr val="tx1"/>
        </a:solidFill>
        <a:latin typeface="Arial" charset="0"/>
        <a:ea typeface="+mn-ea"/>
        <a:cs typeface="+mn-cs"/>
      </a:defRPr>
    </a:lvl5pPr>
    <a:lvl6pPr marL="2064715" algn="l" defTabSz="825886" rtl="0" eaLnBrk="1" latinLnBrk="0" hangingPunct="1">
      <a:defRPr sz="8700" kern="1200">
        <a:solidFill>
          <a:schemeClr val="tx1"/>
        </a:solidFill>
        <a:latin typeface="Arial" charset="0"/>
        <a:ea typeface="+mn-ea"/>
        <a:cs typeface="+mn-cs"/>
      </a:defRPr>
    </a:lvl6pPr>
    <a:lvl7pPr marL="2477658" algn="l" defTabSz="825886" rtl="0" eaLnBrk="1" latinLnBrk="0" hangingPunct="1">
      <a:defRPr sz="8700" kern="1200">
        <a:solidFill>
          <a:schemeClr val="tx1"/>
        </a:solidFill>
        <a:latin typeface="Arial" charset="0"/>
        <a:ea typeface="+mn-ea"/>
        <a:cs typeface="+mn-cs"/>
      </a:defRPr>
    </a:lvl7pPr>
    <a:lvl8pPr marL="2890601" algn="l" defTabSz="825886" rtl="0" eaLnBrk="1" latinLnBrk="0" hangingPunct="1">
      <a:defRPr sz="8700" kern="1200">
        <a:solidFill>
          <a:schemeClr val="tx1"/>
        </a:solidFill>
        <a:latin typeface="Arial" charset="0"/>
        <a:ea typeface="+mn-ea"/>
        <a:cs typeface="+mn-cs"/>
      </a:defRPr>
    </a:lvl8pPr>
    <a:lvl9pPr marL="3303544" algn="l" defTabSz="825886" rtl="0" eaLnBrk="1" latinLnBrk="0" hangingPunct="1">
      <a:defRPr sz="8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autoAdjust="0"/>
    <p:restoredTop sz="94783" autoAdjust="0"/>
  </p:normalViewPr>
  <p:slideViewPr>
    <p:cSldViewPr>
      <p:cViewPr>
        <p:scale>
          <a:sx n="33" d="100"/>
          <a:sy n="33" d="100"/>
        </p:scale>
        <p:origin x="-136" y="5528"/>
      </p:cViewPr>
      <p:guideLst>
        <p:guide orient="horz" pos="13824"/>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2" d="100"/>
          <a:sy n="72" d="100"/>
        </p:scale>
        <p:origin x="-4064"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CB9C8-E59D-D448-8F85-3517EED7E5C2}" type="datetimeFigureOut">
              <a:rPr lang="en-US" smtClean="0"/>
              <a:t>7/8/09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25F067-520E-7D43-86A0-A245BF1E8F3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859304"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859304" fontAlgn="auto">
              <a:spcBef>
                <a:spcPts val="0"/>
              </a:spcBef>
              <a:spcAft>
                <a:spcPts val="0"/>
              </a:spcAft>
              <a:defRPr sz="1200">
                <a:latin typeface="+mn-lt"/>
              </a:defRPr>
            </a:lvl1pPr>
          </a:lstStyle>
          <a:p>
            <a:pPr>
              <a:defRPr/>
            </a:pPr>
            <a:fld id="{8E8FE607-54A4-42FE-AD99-EBD564DE7108}" type="datetimeFigureOut">
              <a:rPr lang="en-US"/>
              <a:pPr>
                <a:defRPr/>
              </a:pPr>
              <a:t>7/8/09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859304"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859304" fontAlgn="auto">
              <a:spcBef>
                <a:spcPts val="0"/>
              </a:spcBef>
              <a:spcAft>
                <a:spcPts val="0"/>
              </a:spcAft>
              <a:defRPr sz="1200">
                <a:latin typeface="+mn-lt"/>
              </a:defRPr>
            </a:lvl1pPr>
          </a:lstStyle>
          <a:p>
            <a:pPr>
              <a:defRPr/>
            </a:pPr>
            <a:fld id="{F73EED3E-6597-417D-B9C1-71F9DE4D84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12943" algn="l" rtl="0" eaLnBrk="0" fontAlgn="base" hangingPunct="0">
      <a:spcBef>
        <a:spcPct val="30000"/>
      </a:spcBef>
      <a:spcAft>
        <a:spcPct val="0"/>
      </a:spcAft>
      <a:defRPr sz="1100" kern="1200">
        <a:solidFill>
          <a:schemeClr val="tx1"/>
        </a:solidFill>
        <a:latin typeface="+mn-lt"/>
        <a:ea typeface="+mn-ea"/>
        <a:cs typeface="+mn-cs"/>
      </a:defRPr>
    </a:lvl2pPr>
    <a:lvl3pPr marL="825886" algn="l" rtl="0" eaLnBrk="0" fontAlgn="base" hangingPunct="0">
      <a:spcBef>
        <a:spcPct val="30000"/>
      </a:spcBef>
      <a:spcAft>
        <a:spcPct val="0"/>
      </a:spcAft>
      <a:defRPr sz="1100" kern="1200">
        <a:solidFill>
          <a:schemeClr val="tx1"/>
        </a:solidFill>
        <a:latin typeface="+mn-lt"/>
        <a:ea typeface="+mn-ea"/>
        <a:cs typeface="+mn-cs"/>
      </a:defRPr>
    </a:lvl3pPr>
    <a:lvl4pPr marL="1238829" algn="l" rtl="0" eaLnBrk="0" fontAlgn="base" hangingPunct="0">
      <a:spcBef>
        <a:spcPct val="30000"/>
      </a:spcBef>
      <a:spcAft>
        <a:spcPct val="0"/>
      </a:spcAft>
      <a:defRPr sz="1100" kern="1200">
        <a:solidFill>
          <a:schemeClr val="tx1"/>
        </a:solidFill>
        <a:latin typeface="+mn-lt"/>
        <a:ea typeface="+mn-ea"/>
        <a:cs typeface="+mn-cs"/>
      </a:defRPr>
    </a:lvl4pPr>
    <a:lvl5pPr marL="1651772" algn="l" rtl="0" eaLnBrk="0" fontAlgn="base" hangingPunct="0">
      <a:spcBef>
        <a:spcPct val="30000"/>
      </a:spcBef>
      <a:spcAft>
        <a:spcPct val="0"/>
      </a:spcAft>
      <a:defRPr sz="1100" kern="1200">
        <a:solidFill>
          <a:schemeClr val="tx1"/>
        </a:solidFill>
        <a:latin typeface="+mn-lt"/>
        <a:ea typeface="+mn-ea"/>
        <a:cs typeface="+mn-cs"/>
      </a:defRPr>
    </a:lvl5pPr>
    <a:lvl6pPr marL="2064715" algn="l" defTabSz="825886" rtl="0" eaLnBrk="1" latinLnBrk="0" hangingPunct="1">
      <a:defRPr sz="1100" kern="1200">
        <a:solidFill>
          <a:schemeClr val="tx1"/>
        </a:solidFill>
        <a:latin typeface="+mn-lt"/>
        <a:ea typeface="+mn-ea"/>
        <a:cs typeface="+mn-cs"/>
      </a:defRPr>
    </a:lvl6pPr>
    <a:lvl7pPr marL="2477658" algn="l" defTabSz="825886" rtl="0" eaLnBrk="1" latinLnBrk="0" hangingPunct="1">
      <a:defRPr sz="1100" kern="1200">
        <a:solidFill>
          <a:schemeClr val="tx1"/>
        </a:solidFill>
        <a:latin typeface="+mn-lt"/>
        <a:ea typeface="+mn-ea"/>
        <a:cs typeface="+mn-cs"/>
      </a:defRPr>
    </a:lvl7pPr>
    <a:lvl8pPr marL="2890601" algn="l" defTabSz="825886" rtl="0" eaLnBrk="1" latinLnBrk="0" hangingPunct="1">
      <a:defRPr sz="1100" kern="1200">
        <a:solidFill>
          <a:schemeClr val="tx1"/>
        </a:solidFill>
        <a:latin typeface="+mn-lt"/>
        <a:ea typeface="+mn-ea"/>
        <a:cs typeface="+mn-cs"/>
      </a:defRPr>
    </a:lvl8pPr>
    <a:lvl9pPr marL="3303544" algn="l" defTabSz="82588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p:spPr>
      </p:sp>
      <p:sp>
        <p:nvSpPr>
          <p:cNvPr id="7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Can you get a narrower screen shot (i.e., tree structure takes up entire center panel) so that you can make bigger on the poster?</a:t>
            </a:r>
          </a:p>
        </p:txBody>
      </p:sp>
      <p:sp>
        <p:nvSpPr>
          <p:cNvPr id="71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857750" fontAlgn="base">
              <a:spcBef>
                <a:spcPct val="0"/>
              </a:spcBef>
              <a:spcAft>
                <a:spcPct val="0"/>
              </a:spcAft>
              <a:defRPr/>
            </a:pPr>
            <a:fld id="{56E39E67-D79E-4A9F-A899-D247F63CE409}" type="slidenum">
              <a:rPr lang="en-US"/>
              <a:pPr defTabSz="4857750" fontAlgn="base">
                <a:spcBef>
                  <a:spcPct val="0"/>
                </a:spcBef>
                <a:spcAft>
                  <a:spcPct val="0"/>
                </a:spcAft>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 Id="rId5"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19"/>
          <p:cNvSpPr>
            <a:spLocks noChangeArrowheads="1"/>
          </p:cNvSpPr>
          <p:nvPr userDrawn="1"/>
        </p:nvSpPr>
        <p:spPr bwMode="auto">
          <a:xfrm>
            <a:off x="0" y="0"/>
            <a:ext cx="940254"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8" name="Rectangle 16"/>
          <p:cNvSpPr>
            <a:spLocks noChangeArrowheads="1"/>
          </p:cNvSpPr>
          <p:nvPr userDrawn="1"/>
        </p:nvSpPr>
        <p:spPr bwMode="auto">
          <a:xfrm rot="5400000">
            <a:off x="21234058" y="21234057"/>
            <a:ext cx="1423085"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9" name="Oval 20"/>
          <p:cNvSpPr>
            <a:spLocks noChangeArrowheads="1"/>
          </p:cNvSpPr>
          <p:nvPr userDrawn="1"/>
        </p:nvSpPr>
        <p:spPr bwMode="auto">
          <a:xfrm>
            <a:off x="2" y="41045028"/>
            <a:ext cx="1880507" cy="2846173"/>
          </a:xfrm>
          <a:prstGeom prst="ellipse">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0" name="Oval 21"/>
          <p:cNvSpPr>
            <a:spLocks noChangeArrowheads="1"/>
          </p:cNvSpPr>
          <p:nvPr userDrawn="1"/>
        </p:nvSpPr>
        <p:spPr bwMode="auto">
          <a:xfrm>
            <a:off x="940255" y="39617823"/>
            <a:ext cx="1881867" cy="2848232"/>
          </a:xfrm>
          <a:prstGeom prst="ellipse">
            <a:avLst/>
          </a:prstGeom>
          <a:solidFill>
            <a:schemeClr val="bg1"/>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1" name="TextBox 10"/>
          <p:cNvSpPr txBox="1"/>
          <p:nvPr userDrawn="1"/>
        </p:nvSpPr>
        <p:spPr>
          <a:xfrm>
            <a:off x="38319574" y="42803806"/>
            <a:ext cx="5322543" cy="468115"/>
          </a:xfrm>
          <a:prstGeom prst="rect">
            <a:avLst/>
          </a:prstGeom>
          <a:noFill/>
        </p:spPr>
        <p:txBody>
          <a:bodyPr wrap="none" lIns="82589" tIns="41294" rIns="82589" bIns="41294">
            <a:spAutoFit/>
          </a:bodyPr>
          <a:lstStyle/>
          <a:p>
            <a:pPr defTabSz="4388923" fontAlgn="auto">
              <a:spcBef>
                <a:spcPts val="0"/>
              </a:spcBef>
              <a:spcAft>
                <a:spcPts val="0"/>
              </a:spcAft>
              <a:defRPr/>
            </a:pPr>
            <a:r>
              <a:rPr lang="en-US" sz="2500" dirty="0" smtClean="0">
                <a:solidFill>
                  <a:schemeClr val="bg1"/>
                </a:solidFill>
                <a:latin typeface="+mn-lt"/>
              </a:rPr>
              <a:t>Contact: </a:t>
            </a:r>
            <a:r>
              <a:rPr lang="en-US" sz="2500" dirty="0" err="1" smtClean="0">
                <a:solidFill>
                  <a:schemeClr val="bg1"/>
                </a:solidFill>
                <a:latin typeface="+mn-lt"/>
              </a:rPr>
              <a:t>shannon.hastings@</a:t>
            </a:r>
            <a:r>
              <a:rPr lang="en-US" sz="2500" dirty="0" err="1">
                <a:solidFill>
                  <a:schemeClr val="bg1"/>
                </a:solidFill>
                <a:latin typeface="+mn-lt"/>
              </a:rPr>
              <a:t>osumc.edu</a:t>
            </a:r>
            <a:endParaRPr lang="en-US" sz="2500" dirty="0">
              <a:solidFill>
                <a:schemeClr val="bg1"/>
              </a:solidFill>
              <a:latin typeface="+mn-lt"/>
            </a:endParaRPr>
          </a:p>
        </p:txBody>
      </p:sp>
      <p:sp>
        <p:nvSpPr>
          <p:cNvPr id="12" name="AutoShape 409"/>
          <p:cNvSpPr>
            <a:spLocks noChangeArrowheads="1"/>
          </p:cNvSpPr>
          <p:nvPr userDrawn="1"/>
        </p:nvSpPr>
        <p:spPr bwMode="auto">
          <a:xfrm>
            <a:off x="6596743" y="0"/>
            <a:ext cx="30109886" cy="5457568"/>
          </a:xfrm>
          <a:prstGeom prst="roundRect">
            <a:avLst>
              <a:gd name="adj" fmla="val 16667"/>
            </a:avLst>
          </a:prstGeom>
          <a:solidFill>
            <a:srgbClr val="A00000"/>
          </a:solidFill>
          <a:ln w="9525">
            <a:noFill/>
            <a:round/>
            <a:headEnd/>
            <a:tailEnd/>
          </a:ln>
        </p:spPr>
        <p:txBody>
          <a:bodyPr wrap="none" lIns="165177" tIns="82589" rIns="165177" bIns="82589" anchor="ctr"/>
          <a:lstStyle/>
          <a:p>
            <a:pPr algn="ctr" defTabSz="3776708" fontAlgn="auto">
              <a:spcBef>
                <a:spcPts val="0"/>
              </a:spcBef>
              <a:spcAft>
                <a:spcPts val="0"/>
              </a:spcAft>
              <a:defRPr/>
            </a:pPr>
            <a:endParaRPr lang="en-US" dirty="0">
              <a:solidFill>
                <a:srgbClr val="A00000"/>
              </a:solidFill>
              <a:latin typeface="+mn-lt"/>
            </a:endParaRPr>
          </a:p>
        </p:txBody>
      </p:sp>
      <p:pic>
        <p:nvPicPr>
          <p:cNvPr id="1032" name="Picture 17" descr="4color_horz_medcenter_lrgfrmt.jpg"/>
          <p:cNvPicPr>
            <a:picLocks noChangeAspect="1"/>
          </p:cNvPicPr>
          <p:nvPr userDrawn="1"/>
        </p:nvPicPr>
        <p:blipFill>
          <a:blip r:embed="rId3"/>
          <a:srcRect/>
          <a:stretch>
            <a:fillRect/>
          </a:stretch>
        </p:blipFill>
        <p:spPr bwMode="auto">
          <a:xfrm>
            <a:off x="1110343" y="691979"/>
            <a:ext cx="5378904" cy="4271319"/>
          </a:xfrm>
          <a:prstGeom prst="rect">
            <a:avLst/>
          </a:prstGeom>
          <a:noFill/>
          <a:ln w="9525">
            <a:noFill/>
            <a:miter lim="800000"/>
            <a:headEnd/>
            <a:tailEnd/>
          </a:ln>
        </p:spPr>
      </p:pic>
      <p:sp>
        <p:nvSpPr>
          <p:cNvPr id="23" name="TextBox 22"/>
          <p:cNvSpPr txBox="1"/>
          <p:nvPr userDrawn="1"/>
        </p:nvSpPr>
        <p:spPr>
          <a:xfrm>
            <a:off x="7053943" y="3674076"/>
            <a:ext cx="29326114" cy="637392"/>
          </a:xfrm>
          <a:prstGeom prst="rect">
            <a:avLst/>
          </a:prstGeom>
          <a:noFill/>
        </p:spPr>
        <p:txBody>
          <a:bodyPr lIns="82589" tIns="41294" rIns="82589" bIns="41294">
            <a:spAutoFit/>
          </a:bodyPr>
          <a:lstStyle/>
          <a:p>
            <a:pPr marL="0" marR="0" indent="0" algn="ctr" defTabSz="4388923" rtl="0" eaLnBrk="1" fontAlgn="auto" latinLnBrk="0" hangingPunct="1">
              <a:lnSpc>
                <a:spcPct val="100000"/>
              </a:lnSpc>
              <a:spcBef>
                <a:spcPts val="0"/>
              </a:spcBef>
              <a:spcAft>
                <a:spcPts val="0"/>
              </a:spcAft>
              <a:buClrTx/>
              <a:buSzTx/>
              <a:buFontTx/>
              <a:buNone/>
              <a:tabLst/>
              <a:defRPr/>
            </a:pPr>
            <a:r>
              <a:rPr lang="en-US" sz="3600" b="1" baseline="30000" dirty="0" smtClean="0">
                <a:solidFill>
                  <a:schemeClr val="bg1"/>
                </a:solidFill>
                <a:latin typeface="+mn-lt"/>
              </a:rPr>
              <a:t>1</a:t>
            </a:r>
            <a:r>
              <a:rPr lang="en-US" sz="3600" b="1" kern="1200" dirty="0" smtClean="0">
                <a:solidFill>
                  <a:schemeClr val="bg1"/>
                </a:solidFill>
                <a:latin typeface="Arial" charset="0"/>
                <a:ea typeface="+mn-ea"/>
                <a:cs typeface="+mn-cs"/>
              </a:rPr>
              <a:t>The Ohio State University, Department of Biomedical Informatics, Columbus, OH</a:t>
            </a:r>
            <a:endParaRPr lang="en-US" sz="3600" b="1" dirty="0" smtClean="0">
              <a:solidFill>
                <a:schemeClr val="bg1"/>
              </a:solidFill>
              <a:latin typeface="+mn-lt"/>
            </a:endParaRPr>
          </a:p>
        </p:txBody>
      </p:sp>
      <p:pic>
        <p:nvPicPr>
          <p:cNvPr id="19" name="Picture 4" descr="SRI.png"/>
          <p:cNvPicPr>
            <a:picLocks noChangeAspect="1"/>
          </p:cNvPicPr>
          <p:nvPr userDrawn="1"/>
        </p:nvPicPr>
        <p:blipFill>
          <a:blip r:embed="rId4"/>
          <a:srcRect/>
          <a:stretch>
            <a:fillRect/>
          </a:stretch>
        </p:blipFill>
        <p:spPr bwMode="auto">
          <a:xfrm>
            <a:off x="37294458" y="988541"/>
            <a:ext cx="5806711" cy="1878227"/>
          </a:xfrm>
          <a:prstGeom prst="rect">
            <a:avLst/>
          </a:prstGeom>
          <a:noFill/>
          <a:ln w="9525">
            <a:noFill/>
            <a:miter lim="800000"/>
            <a:headEnd/>
            <a:tailEnd/>
          </a:ln>
        </p:spPr>
      </p:pic>
      <p:pic>
        <p:nvPicPr>
          <p:cNvPr id="20" name="Picture 9" descr="mdr.jpg"/>
          <p:cNvPicPr>
            <a:picLocks noChangeAspect="1"/>
          </p:cNvPicPr>
          <p:nvPr userDrawn="1"/>
        </p:nvPicPr>
        <p:blipFill>
          <a:blip r:embed="rId5"/>
          <a:srcRect/>
          <a:stretch>
            <a:fillRect/>
          </a:stretch>
        </p:blipFill>
        <p:spPr bwMode="auto">
          <a:xfrm>
            <a:off x="37490400" y="3163329"/>
            <a:ext cx="5531650" cy="187822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7520" rtl="0" eaLnBrk="0" fontAlgn="base" hangingPunct="0">
        <a:spcBef>
          <a:spcPct val="0"/>
        </a:spcBef>
        <a:spcAft>
          <a:spcPct val="0"/>
        </a:spcAft>
        <a:defRPr sz="7200" b="1" kern="1200">
          <a:solidFill>
            <a:schemeClr val="bg1"/>
          </a:solidFill>
          <a:latin typeface="Arial" pitchFamily="34" charset="0"/>
          <a:ea typeface="+mj-ea"/>
          <a:cs typeface="Arial" pitchFamily="34" charset="0"/>
        </a:defRPr>
      </a:lvl1pPr>
      <a:lvl2pPr algn="ctr" defTabSz="4387520" rtl="0" eaLnBrk="0" fontAlgn="base" hangingPunct="0">
        <a:spcBef>
          <a:spcPct val="0"/>
        </a:spcBef>
        <a:spcAft>
          <a:spcPct val="0"/>
        </a:spcAft>
        <a:defRPr sz="7200" b="1">
          <a:solidFill>
            <a:schemeClr val="bg1"/>
          </a:solidFill>
          <a:latin typeface="Arial" charset="0"/>
          <a:cs typeface="Arial" charset="0"/>
        </a:defRPr>
      </a:lvl2pPr>
      <a:lvl3pPr algn="ctr" defTabSz="4387520" rtl="0" eaLnBrk="0" fontAlgn="base" hangingPunct="0">
        <a:spcBef>
          <a:spcPct val="0"/>
        </a:spcBef>
        <a:spcAft>
          <a:spcPct val="0"/>
        </a:spcAft>
        <a:defRPr sz="7200" b="1">
          <a:solidFill>
            <a:schemeClr val="bg1"/>
          </a:solidFill>
          <a:latin typeface="Arial" charset="0"/>
          <a:cs typeface="Arial" charset="0"/>
        </a:defRPr>
      </a:lvl3pPr>
      <a:lvl4pPr algn="ctr" defTabSz="4387520" rtl="0" eaLnBrk="0" fontAlgn="base" hangingPunct="0">
        <a:spcBef>
          <a:spcPct val="0"/>
        </a:spcBef>
        <a:spcAft>
          <a:spcPct val="0"/>
        </a:spcAft>
        <a:defRPr sz="7200" b="1">
          <a:solidFill>
            <a:schemeClr val="bg1"/>
          </a:solidFill>
          <a:latin typeface="Arial" charset="0"/>
          <a:cs typeface="Arial" charset="0"/>
        </a:defRPr>
      </a:lvl4pPr>
      <a:lvl5pPr algn="ctr" defTabSz="4387520" rtl="0" eaLnBrk="0" fontAlgn="base" hangingPunct="0">
        <a:spcBef>
          <a:spcPct val="0"/>
        </a:spcBef>
        <a:spcAft>
          <a:spcPct val="0"/>
        </a:spcAft>
        <a:defRPr sz="7200" b="1">
          <a:solidFill>
            <a:schemeClr val="bg1"/>
          </a:solidFill>
          <a:latin typeface="Arial" charset="0"/>
          <a:cs typeface="Arial" charset="0"/>
        </a:defRPr>
      </a:lvl5pPr>
      <a:lvl6pPr marL="412943" algn="ctr" defTabSz="4387520" rtl="0" fontAlgn="base">
        <a:spcBef>
          <a:spcPct val="0"/>
        </a:spcBef>
        <a:spcAft>
          <a:spcPct val="0"/>
        </a:spcAft>
        <a:defRPr sz="7200" b="1">
          <a:solidFill>
            <a:schemeClr val="bg1"/>
          </a:solidFill>
          <a:latin typeface="Arial" charset="0"/>
          <a:cs typeface="Arial" charset="0"/>
        </a:defRPr>
      </a:lvl6pPr>
      <a:lvl7pPr marL="825886" algn="ctr" defTabSz="4387520" rtl="0" fontAlgn="base">
        <a:spcBef>
          <a:spcPct val="0"/>
        </a:spcBef>
        <a:spcAft>
          <a:spcPct val="0"/>
        </a:spcAft>
        <a:defRPr sz="7200" b="1">
          <a:solidFill>
            <a:schemeClr val="bg1"/>
          </a:solidFill>
          <a:latin typeface="Arial" charset="0"/>
          <a:cs typeface="Arial" charset="0"/>
        </a:defRPr>
      </a:lvl7pPr>
      <a:lvl8pPr marL="1238829" algn="ctr" defTabSz="4387520" rtl="0" fontAlgn="base">
        <a:spcBef>
          <a:spcPct val="0"/>
        </a:spcBef>
        <a:spcAft>
          <a:spcPct val="0"/>
        </a:spcAft>
        <a:defRPr sz="7200" b="1">
          <a:solidFill>
            <a:schemeClr val="bg1"/>
          </a:solidFill>
          <a:latin typeface="Arial" charset="0"/>
          <a:cs typeface="Arial" charset="0"/>
        </a:defRPr>
      </a:lvl8pPr>
      <a:lvl9pPr marL="1651772" algn="ctr" defTabSz="4387520" rtl="0" fontAlgn="base">
        <a:spcBef>
          <a:spcPct val="0"/>
        </a:spcBef>
        <a:spcAft>
          <a:spcPct val="0"/>
        </a:spcAft>
        <a:defRPr sz="7200" b="1">
          <a:solidFill>
            <a:schemeClr val="bg1"/>
          </a:solidFill>
          <a:latin typeface="Arial" charset="0"/>
          <a:cs typeface="Arial" charset="0"/>
        </a:defRPr>
      </a:lvl9pPr>
    </p:titleStyle>
    <p:bodyStyle>
      <a:lvl1pPr marL="1644603" indent="-1644603" algn="l" defTabSz="438752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936" indent="-1370741" algn="l" defTabSz="4387520" rtl="0" eaLnBrk="0" fontAlgn="base" hangingPunct="0">
        <a:spcBef>
          <a:spcPct val="20000"/>
        </a:spcBef>
        <a:spcAft>
          <a:spcPct val="0"/>
        </a:spcAft>
        <a:buFont typeface="Arial" charset="0"/>
        <a:buChar char="–"/>
        <a:defRPr sz="13500" kern="1200">
          <a:solidFill>
            <a:schemeClr val="tx1"/>
          </a:solidFill>
          <a:latin typeface="+mn-lt"/>
          <a:ea typeface="+mn-ea"/>
          <a:cs typeface="+mn-cs"/>
        </a:defRPr>
      </a:lvl2pPr>
      <a:lvl3pPr marL="5485834" indent="-1096880" algn="l" defTabSz="438752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9593"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788"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69540"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3"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464"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926"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23" rtl="0" eaLnBrk="1" latinLnBrk="0" hangingPunct="1">
        <a:defRPr sz="8700" kern="1200">
          <a:solidFill>
            <a:schemeClr val="tx1"/>
          </a:solidFill>
          <a:latin typeface="+mn-lt"/>
          <a:ea typeface="+mn-ea"/>
          <a:cs typeface="+mn-cs"/>
        </a:defRPr>
      </a:lvl1pPr>
      <a:lvl2pPr marL="2194462" algn="l" defTabSz="4388923" rtl="0" eaLnBrk="1" latinLnBrk="0" hangingPunct="1">
        <a:defRPr sz="8700" kern="1200">
          <a:solidFill>
            <a:schemeClr val="tx1"/>
          </a:solidFill>
          <a:latin typeface="+mn-lt"/>
          <a:ea typeface="+mn-ea"/>
          <a:cs typeface="+mn-cs"/>
        </a:defRPr>
      </a:lvl2pPr>
      <a:lvl3pPr marL="4388923" algn="l" defTabSz="4388923" rtl="0" eaLnBrk="1" latinLnBrk="0" hangingPunct="1">
        <a:defRPr sz="8700" kern="1200">
          <a:solidFill>
            <a:schemeClr val="tx1"/>
          </a:solidFill>
          <a:latin typeface="+mn-lt"/>
          <a:ea typeface="+mn-ea"/>
          <a:cs typeface="+mn-cs"/>
        </a:defRPr>
      </a:lvl3pPr>
      <a:lvl4pPr marL="6583386" algn="l" defTabSz="4388923" rtl="0" eaLnBrk="1" latinLnBrk="0" hangingPunct="1">
        <a:defRPr sz="8700" kern="1200">
          <a:solidFill>
            <a:schemeClr val="tx1"/>
          </a:solidFill>
          <a:latin typeface="+mn-lt"/>
          <a:ea typeface="+mn-ea"/>
          <a:cs typeface="+mn-cs"/>
        </a:defRPr>
      </a:lvl4pPr>
      <a:lvl5pPr marL="8777848" algn="l" defTabSz="4388923" rtl="0" eaLnBrk="1" latinLnBrk="0" hangingPunct="1">
        <a:defRPr sz="8700" kern="1200">
          <a:solidFill>
            <a:schemeClr val="tx1"/>
          </a:solidFill>
          <a:latin typeface="+mn-lt"/>
          <a:ea typeface="+mn-ea"/>
          <a:cs typeface="+mn-cs"/>
        </a:defRPr>
      </a:lvl5pPr>
      <a:lvl6pPr marL="10972309" algn="l" defTabSz="4388923" rtl="0" eaLnBrk="1" latinLnBrk="0" hangingPunct="1">
        <a:defRPr sz="8700" kern="1200">
          <a:solidFill>
            <a:schemeClr val="tx1"/>
          </a:solidFill>
          <a:latin typeface="+mn-lt"/>
          <a:ea typeface="+mn-ea"/>
          <a:cs typeface="+mn-cs"/>
        </a:defRPr>
      </a:lvl6pPr>
      <a:lvl7pPr marL="13166771" algn="l" defTabSz="4388923" rtl="0" eaLnBrk="1" latinLnBrk="0" hangingPunct="1">
        <a:defRPr sz="8700" kern="1200">
          <a:solidFill>
            <a:schemeClr val="tx1"/>
          </a:solidFill>
          <a:latin typeface="+mn-lt"/>
          <a:ea typeface="+mn-ea"/>
          <a:cs typeface="+mn-cs"/>
        </a:defRPr>
      </a:lvl7pPr>
      <a:lvl8pPr marL="15361234" algn="l" defTabSz="4388923" rtl="0" eaLnBrk="1" latinLnBrk="0" hangingPunct="1">
        <a:defRPr sz="8700" kern="1200">
          <a:solidFill>
            <a:schemeClr val="tx1"/>
          </a:solidFill>
          <a:latin typeface="+mn-lt"/>
          <a:ea typeface="+mn-ea"/>
          <a:cs typeface="+mn-cs"/>
        </a:defRPr>
      </a:lvl8pPr>
      <a:lvl9pPr marL="17555695" algn="l" defTabSz="4388923"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package" Target="../embeddings/Microsoft_Excel_Sheet1.xlsx"/><Relationship Id="rId10" Type="http://schemas.openxmlformats.org/officeDocument/2006/relationships/image" Target="../media/image9.png"/><Relationship Id="rId5" Type="http://schemas.openxmlformats.org/officeDocument/2006/relationships/image" Target="../media/image4.png"/><Relationship Id="rId7" Type="http://schemas.openxmlformats.org/officeDocument/2006/relationships/image" Target="../media/image6.png"/><Relationship Id="rId11"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9" Type="http://schemas.openxmlformats.org/officeDocument/2006/relationships/image" Target="../media/image8.png"/><Relationship Id="rId3" Type="http://schemas.openxmlformats.org/officeDocument/2006/relationships/notesSlide" Target="../notesSlides/notesSlide1.xm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6988629" y="461319"/>
            <a:ext cx="29391429" cy="2075935"/>
          </a:xfrm>
          <a:prstGeom prst="rect">
            <a:avLst/>
          </a:prstGeom>
        </p:spPr>
        <p:txBody>
          <a:bodyPr lIns="82589" tIns="41294" rIns="82589" bIns="41294">
            <a:normAutofit fontScale="62500" lnSpcReduction="20000"/>
          </a:bodyPr>
          <a:lstStyle>
            <a:lvl1pPr>
              <a:defRPr sz="9600"/>
            </a:lvl1pPr>
          </a:lstStyle>
          <a:p>
            <a:pPr algn="ctr" defTabSz="4388923" fontAlgn="auto">
              <a:spcAft>
                <a:spcPts val="0"/>
              </a:spcAft>
              <a:defRPr/>
            </a:pPr>
            <a:r>
              <a:rPr lang="en-US" b="1" dirty="0" err="1" smtClean="0">
                <a:solidFill>
                  <a:schemeClr val="bg1"/>
                </a:solidFill>
                <a:latin typeface="Arial" pitchFamily="34" charset="0"/>
                <a:ea typeface="+mj-ea"/>
                <a:cs typeface="Arial" pitchFamily="34" charset="0"/>
              </a:rPr>
              <a:t>OpenMDR</a:t>
            </a:r>
            <a:r>
              <a:rPr lang="en-US" b="1" dirty="0" smtClean="0">
                <a:solidFill>
                  <a:schemeClr val="bg1"/>
                </a:solidFill>
                <a:latin typeface="Arial" pitchFamily="34" charset="0"/>
                <a:ea typeface="+mj-ea"/>
                <a:cs typeface="Arial" pitchFamily="34" charset="0"/>
              </a:rPr>
              <a:t>: </a:t>
            </a:r>
          </a:p>
          <a:p>
            <a:pPr algn="ctr" defTabSz="4388923" fontAlgn="auto">
              <a:spcAft>
                <a:spcPts val="0"/>
              </a:spcAft>
              <a:defRPr/>
            </a:pPr>
            <a:r>
              <a:rPr lang="en-US" b="1" dirty="0" smtClean="0">
                <a:solidFill>
                  <a:schemeClr val="bg1"/>
                </a:solidFill>
                <a:latin typeface="Arial" pitchFamily="34" charset="0"/>
                <a:ea typeface="+mj-ea"/>
                <a:cs typeface="Arial" pitchFamily="34" charset="0"/>
              </a:rPr>
              <a:t>Alternative </a:t>
            </a:r>
            <a:r>
              <a:rPr lang="en-US" b="1" dirty="0" smtClean="0">
                <a:solidFill>
                  <a:schemeClr val="bg1"/>
                </a:solidFill>
                <a:latin typeface="Arial" pitchFamily="34" charset="0"/>
                <a:ea typeface="+mj-ea"/>
                <a:cs typeface="Arial" pitchFamily="34" charset="0"/>
              </a:rPr>
              <a:t>Methods for Generating Semantically Annotated Grid Services</a:t>
            </a:r>
            <a:endParaRPr lang="en-US" b="1" dirty="0" smtClean="0">
              <a:solidFill>
                <a:schemeClr val="bg1"/>
              </a:solidFill>
              <a:latin typeface="Arial" pitchFamily="34" charset="0"/>
              <a:ea typeface="+mj-ea"/>
              <a:cs typeface="Arial" pitchFamily="34" charset="0"/>
            </a:endParaRPr>
          </a:p>
        </p:txBody>
      </p:sp>
      <p:sp>
        <p:nvSpPr>
          <p:cNvPr id="6200" name="Subtitle 2"/>
          <p:cNvSpPr txBox="1">
            <a:spLocks/>
          </p:cNvSpPr>
          <p:nvPr/>
        </p:nvSpPr>
        <p:spPr bwMode="auto">
          <a:xfrm>
            <a:off x="7053943" y="2833817"/>
            <a:ext cx="29260800" cy="1581665"/>
          </a:xfrm>
          <a:prstGeom prst="rect">
            <a:avLst/>
          </a:prstGeom>
          <a:noFill/>
          <a:ln w="9525">
            <a:noFill/>
            <a:miter lim="800000"/>
            <a:headEnd/>
            <a:tailEnd/>
          </a:ln>
        </p:spPr>
        <p:txBody>
          <a:bodyPr lIns="82589" tIns="41294" rIns="82589" bIns="41294"/>
          <a:lstStyle/>
          <a:p>
            <a:pPr algn="ctr">
              <a:spcBef>
                <a:spcPct val="20000"/>
              </a:spcBef>
            </a:pPr>
            <a:r>
              <a:rPr lang="en-US" sz="3600" b="1" dirty="0" smtClean="0">
                <a:solidFill>
                  <a:schemeClr val="bg1"/>
                </a:solidFill>
                <a:cs typeface="Arial" charset="0"/>
              </a:rPr>
              <a:t>Shannon Hastings, </a:t>
            </a:r>
            <a:r>
              <a:rPr lang="en-US" sz="3600" b="1" dirty="0">
                <a:solidFill>
                  <a:schemeClr val="bg1"/>
                </a:solidFill>
                <a:cs typeface="Arial" charset="0"/>
              </a:rPr>
              <a:t>MS</a:t>
            </a:r>
            <a:r>
              <a:rPr lang="en-US" sz="3600" b="1" baseline="30000" dirty="0">
                <a:solidFill>
                  <a:schemeClr val="bg1"/>
                </a:solidFill>
                <a:cs typeface="Arial" charset="0"/>
              </a:rPr>
              <a:t>1</a:t>
            </a:r>
            <a:r>
              <a:rPr lang="en-US" sz="3600" b="1" dirty="0">
                <a:solidFill>
                  <a:schemeClr val="bg1"/>
                </a:solidFill>
                <a:cs typeface="Arial" charset="0"/>
              </a:rPr>
              <a:t>;</a:t>
            </a:r>
            <a:r>
              <a:rPr lang="en-US" sz="3600" b="1" dirty="0" smtClean="0">
                <a:solidFill>
                  <a:schemeClr val="bg1"/>
                </a:solidFill>
                <a:cs typeface="Arial" charset="0"/>
              </a:rPr>
              <a:t> </a:t>
            </a:r>
            <a:r>
              <a:rPr lang="en-US" sz="3600" b="1" dirty="0" err="1" smtClean="0">
                <a:solidFill>
                  <a:schemeClr val="bg1"/>
                </a:solidFill>
                <a:cs typeface="Arial" charset="0"/>
              </a:rPr>
              <a:t>Calixto</a:t>
            </a:r>
            <a:r>
              <a:rPr lang="en-US" sz="3600" b="1" dirty="0" smtClean="0">
                <a:solidFill>
                  <a:schemeClr val="bg1"/>
                </a:solidFill>
                <a:cs typeface="Arial" charset="0"/>
              </a:rPr>
              <a:t> </a:t>
            </a:r>
            <a:r>
              <a:rPr lang="en-US" sz="3600" b="1" dirty="0" err="1" smtClean="0">
                <a:solidFill>
                  <a:schemeClr val="bg1"/>
                </a:solidFill>
                <a:cs typeface="Arial" charset="0"/>
              </a:rPr>
              <a:t>Melean</a:t>
            </a:r>
            <a:r>
              <a:rPr lang="en-US" sz="3600" b="1" dirty="0" smtClean="0">
                <a:solidFill>
                  <a:schemeClr val="bg1"/>
                </a:solidFill>
                <a:cs typeface="Arial" charset="0"/>
              </a:rPr>
              <a:t>, </a:t>
            </a:r>
            <a:r>
              <a:rPr lang="en-US" sz="3600" b="1" dirty="0" smtClean="0">
                <a:solidFill>
                  <a:schemeClr val="bg1"/>
                </a:solidFill>
                <a:cs typeface="Arial" charset="0"/>
              </a:rPr>
              <a:t>MS</a:t>
            </a:r>
            <a:r>
              <a:rPr lang="en-US" sz="3600" b="1" baseline="30000" dirty="0" smtClean="0">
                <a:solidFill>
                  <a:schemeClr val="bg1"/>
                </a:solidFill>
                <a:cs typeface="Arial" charset="0"/>
              </a:rPr>
              <a:t>1</a:t>
            </a:r>
            <a:r>
              <a:rPr lang="en-US" sz="3600" b="1" dirty="0" smtClean="0">
                <a:solidFill>
                  <a:schemeClr val="bg1"/>
                </a:solidFill>
                <a:cs typeface="Arial" charset="0"/>
              </a:rPr>
              <a:t>; Rakesh Dhaval, </a:t>
            </a:r>
            <a:r>
              <a:rPr lang="en-US" sz="3600" b="1" dirty="0" smtClean="0">
                <a:solidFill>
                  <a:schemeClr val="bg1"/>
                </a:solidFill>
                <a:cs typeface="Arial" charset="0"/>
              </a:rPr>
              <a:t>MS</a:t>
            </a:r>
            <a:r>
              <a:rPr lang="en-US" sz="3600" b="1" baseline="30000" dirty="0" smtClean="0">
                <a:solidFill>
                  <a:schemeClr val="bg1"/>
                </a:solidFill>
                <a:cs typeface="Arial" charset="0"/>
              </a:rPr>
              <a:t>1</a:t>
            </a:r>
            <a:r>
              <a:rPr lang="en-US" sz="3600" b="1" dirty="0" smtClean="0">
                <a:solidFill>
                  <a:schemeClr val="bg1"/>
                </a:solidFill>
                <a:cs typeface="Arial" charset="0"/>
              </a:rPr>
              <a:t>;  Scott </a:t>
            </a:r>
            <a:r>
              <a:rPr lang="en-US" sz="3600" b="1" dirty="0" err="1" smtClean="0">
                <a:solidFill>
                  <a:schemeClr val="bg1"/>
                </a:solidFill>
                <a:cs typeface="Arial" charset="0"/>
              </a:rPr>
              <a:t>Oster</a:t>
            </a:r>
            <a:r>
              <a:rPr lang="en-US" sz="3600" b="1" dirty="0" smtClean="0">
                <a:solidFill>
                  <a:schemeClr val="bg1"/>
                </a:solidFill>
                <a:cs typeface="Arial" charset="0"/>
              </a:rPr>
              <a:t>, </a:t>
            </a:r>
            <a:r>
              <a:rPr lang="en-US" sz="3600" b="1" dirty="0" smtClean="0">
                <a:solidFill>
                  <a:schemeClr val="bg1"/>
                </a:solidFill>
                <a:cs typeface="Arial" charset="0"/>
              </a:rPr>
              <a:t>MS</a:t>
            </a:r>
            <a:r>
              <a:rPr lang="en-US" sz="3600" b="1" baseline="30000" dirty="0" smtClean="0">
                <a:solidFill>
                  <a:schemeClr val="bg1"/>
                </a:solidFill>
                <a:cs typeface="Arial" charset="0"/>
              </a:rPr>
              <a:t>1</a:t>
            </a:r>
            <a:r>
              <a:rPr lang="en-US" sz="3600" b="1" dirty="0" smtClean="0">
                <a:solidFill>
                  <a:schemeClr val="bg1"/>
                </a:solidFill>
                <a:cs typeface="Arial" charset="0"/>
              </a:rPr>
              <a:t>; Stephen LangellaMS</a:t>
            </a:r>
            <a:r>
              <a:rPr lang="en-US" sz="3600" b="1" baseline="30000" dirty="0" smtClean="0">
                <a:solidFill>
                  <a:schemeClr val="bg1"/>
                </a:solidFill>
                <a:cs typeface="Arial" charset="0"/>
              </a:rPr>
              <a:t>1</a:t>
            </a:r>
            <a:r>
              <a:rPr lang="en-US" sz="3600" b="1" dirty="0" smtClean="0">
                <a:solidFill>
                  <a:schemeClr val="bg1"/>
                </a:solidFill>
                <a:cs typeface="Arial" charset="0"/>
              </a:rPr>
              <a:t> </a:t>
            </a:r>
            <a:endParaRPr lang="en-US" sz="3600" b="1" baseline="30000" dirty="0">
              <a:solidFill>
                <a:schemeClr val="bg1"/>
              </a:solidFill>
              <a:cs typeface="Arial" charset="0"/>
            </a:endParaRPr>
          </a:p>
        </p:txBody>
      </p:sp>
      <p:sp>
        <p:nvSpPr>
          <p:cNvPr id="6201" name="AutoShape 425"/>
          <p:cNvSpPr>
            <a:spLocks noChangeArrowheads="1"/>
          </p:cNvSpPr>
          <p:nvPr/>
        </p:nvSpPr>
        <p:spPr bwMode="auto">
          <a:xfrm>
            <a:off x="1599432" y="2022226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Background</a:t>
            </a:r>
            <a:endParaRPr lang="en-US" sz="6500" b="1" dirty="0">
              <a:latin typeface="Calibri" pitchFamily="34" charset="0"/>
            </a:endParaRPr>
          </a:p>
        </p:txBody>
      </p:sp>
      <p:sp>
        <p:nvSpPr>
          <p:cNvPr id="6202" name="AutoShape 425"/>
          <p:cNvSpPr>
            <a:spLocks noChangeArrowheads="1"/>
          </p:cNvSpPr>
          <p:nvPr/>
        </p:nvSpPr>
        <p:spPr bwMode="auto">
          <a:xfrm>
            <a:off x="29718000" y="39243000"/>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a:latin typeface="Calibri" pitchFamily="34" charset="0"/>
              </a:rPr>
              <a:t>Discussion</a:t>
            </a:r>
          </a:p>
        </p:txBody>
      </p:sp>
      <p:sp>
        <p:nvSpPr>
          <p:cNvPr id="23" name="TextBox 22"/>
          <p:cNvSpPr txBox="1"/>
          <p:nvPr/>
        </p:nvSpPr>
        <p:spPr>
          <a:xfrm>
            <a:off x="29718000" y="41148000"/>
            <a:ext cx="13441136" cy="1145224"/>
          </a:xfrm>
          <a:prstGeom prst="rect">
            <a:avLst/>
          </a:prstGeom>
          <a:noFill/>
        </p:spPr>
        <p:txBody>
          <a:bodyPr lIns="82589" tIns="41294" rIns="82589" bIns="41294">
            <a:spAutoFit/>
          </a:bodyPr>
          <a:lstStyle/>
          <a:p>
            <a:pPr marL="1651772" indent="-1651772">
              <a:defRPr/>
            </a:pPr>
            <a:r>
              <a:rPr lang="en-US" sz="3600" b="1" dirty="0" smtClean="0">
                <a:latin typeface="Calibri" pitchFamily="34" charset="0"/>
              </a:rPr>
              <a:t>References</a:t>
            </a:r>
          </a:p>
          <a:p>
            <a:pPr marL="619415" indent="-619415" algn="just">
              <a:buFont typeface="Calibri" pitchFamily="34" charset="0"/>
              <a:buAutoNum type="arabicPeriod"/>
              <a:defRPr/>
            </a:pPr>
            <a:r>
              <a:rPr lang="en-US" sz="3300" dirty="0" smtClean="0">
                <a:latin typeface="Calibri" pitchFamily="34" charset="0"/>
              </a:rPr>
              <a:t>Something</a:t>
            </a:r>
            <a:endParaRPr lang="en-US" sz="3300" dirty="0">
              <a:latin typeface="Calibri" pitchFamily="34" charset="0"/>
            </a:endParaRPr>
          </a:p>
        </p:txBody>
      </p:sp>
      <p:sp>
        <p:nvSpPr>
          <p:cNvPr id="6205" name="AutoShape 422"/>
          <p:cNvSpPr>
            <a:spLocks noChangeArrowheads="1"/>
          </p:cNvSpPr>
          <p:nvPr/>
        </p:nvSpPr>
        <p:spPr bwMode="auto">
          <a:xfrm>
            <a:off x="15022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Abstract</a:t>
            </a:r>
            <a:endParaRPr lang="en-US" sz="6500" b="1" dirty="0">
              <a:latin typeface="Calibri" pitchFamily="34" charset="0"/>
            </a:endParaRPr>
          </a:p>
        </p:txBody>
      </p:sp>
      <p:sp>
        <p:nvSpPr>
          <p:cNvPr id="6206" name="TextBox 38"/>
          <p:cNvSpPr txBox="1">
            <a:spLocks noChangeArrowheads="1"/>
          </p:cNvSpPr>
          <p:nvPr/>
        </p:nvSpPr>
        <p:spPr bwMode="auto">
          <a:xfrm>
            <a:off x="29641800" y="40538400"/>
            <a:ext cx="13441136" cy="668170"/>
          </a:xfrm>
          <a:prstGeom prst="rect">
            <a:avLst/>
          </a:prstGeom>
          <a:noFill/>
          <a:ln w="9525">
            <a:noFill/>
            <a:miter lim="800000"/>
            <a:headEnd/>
            <a:tailEnd/>
          </a:ln>
        </p:spPr>
        <p:txBody>
          <a:bodyPr lIns="82589" tIns="41294" rIns="82589" bIns="41294">
            <a:spAutoFit/>
          </a:bodyPr>
          <a:lstStyle/>
          <a:p>
            <a:pPr algn="just">
              <a:buClr>
                <a:srgbClr val="C00000"/>
              </a:buClr>
            </a:pPr>
            <a:r>
              <a:rPr lang="en-US" sz="3800" dirty="0" smtClean="0">
                <a:latin typeface="Calibri" pitchFamily="34" charset="0"/>
              </a:rPr>
              <a:t>Some discussion</a:t>
            </a:r>
            <a:endParaRPr lang="en-US" sz="3800" dirty="0">
              <a:latin typeface="Calibri" pitchFamily="34" charset="0"/>
            </a:endParaRPr>
          </a:p>
        </p:txBody>
      </p:sp>
      <p:sp>
        <p:nvSpPr>
          <p:cNvPr id="6213" name="TextBox 9"/>
          <p:cNvSpPr txBox="1">
            <a:spLocks noChangeArrowheads="1"/>
          </p:cNvSpPr>
          <p:nvPr/>
        </p:nvSpPr>
        <p:spPr bwMode="auto">
          <a:xfrm>
            <a:off x="1502230" y="8007179"/>
            <a:ext cx="13454743" cy="1177890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The </a:t>
            </a:r>
            <a:r>
              <a:rPr lang="en-US" sz="4000" dirty="0" err="1" smtClean="0"/>
              <a:t>openMDR</a:t>
            </a:r>
            <a:r>
              <a:rPr lang="en-US" sz="4000" dirty="0" smtClean="0"/>
              <a:t> project is an adaptation of the UK </a:t>
            </a:r>
            <a:r>
              <a:rPr lang="en-US" sz="4000" dirty="0" err="1" smtClean="0"/>
              <a:t>cgMDR</a:t>
            </a:r>
            <a:r>
              <a:rPr lang="en-US" sz="4000" dirty="0" smtClean="0"/>
              <a:t> project. </a:t>
            </a:r>
            <a:r>
              <a:rPr lang="en-US" sz="4000" dirty="0" smtClean="0"/>
              <a:t>It enables smaller groups or institutions to easily stand up local metadata</a:t>
            </a:r>
            <a:r>
              <a:rPr lang="en-US" sz="4000" dirty="0" smtClean="0"/>
              <a:t> registries </a:t>
            </a:r>
            <a:r>
              <a:rPr lang="en-US" sz="4000" dirty="0" smtClean="0"/>
              <a:t>and curate semantic metadata.</a:t>
            </a:r>
            <a:r>
              <a:rPr lang="en-US" sz="4000" dirty="0" smtClean="0"/>
              <a:t> This </a:t>
            </a:r>
            <a:r>
              <a:rPr lang="en-US" sz="4000" dirty="0" smtClean="0"/>
              <a:t>metadata can then be used to annotate</a:t>
            </a:r>
            <a:r>
              <a:rPr lang="en-US" sz="4000" dirty="0" smtClean="0"/>
              <a:t> data </a:t>
            </a:r>
            <a:r>
              <a:rPr lang="en-US" sz="4000" dirty="0" smtClean="0"/>
              <a:t>model </a:t>
            </a:r>
            <a:r>
              <a:rPr lang="en-US" sz="4000" dirty="0" smtClean="0"/>
              <a:t>generated using </a:t>
            </a:r>
            <a:r>
              <a:rPr lang="en-US" sz="4000" dirty="0" smtClean="0"/>
              <a:t>Enterprise </a:t>
            </a:r>
            <a:r>
              <a:rPr lang="en-US" sz="4000" dirty="0" smtClean="0"/>
              <a:t>Architect tool. </a:t>
            </a:r>
            <a:r>
              <a:rPr lang="en-US" sz="4000" dirty="0" smtClean="0"/>
              <a:t>T</a:t>
            </a:r>
            <a:r>
              <a:rPr lang="en-US" sz="4000" dirty="0" smtClean="0"/>
              <a:t>he </a:t>
            </a:r>
            <a:r>
              <a:rPr lang="en-US" sz="4000" dirty="0" smtClean="0"/>
              <a:t>model can then</a:t>
            </a:r>
            <a:r>
              <a:rPr lang="en-US" sz="4000" dirty="0" smtClean="0"/>
              <a:t> be </a:t>
            </a:r>
            <a:r>
              <a:rPr lang="en-US" sz="4000" dirty="0" smtClean="0"/>
              <a:t>used to generate the required semantic metadata used by </a:t>
            </a:r>
            <a:r>
              <a:rPr lang="en-US" sz="4000" dirty="0" err="1" smtClean="0"/>
              <a:t>caBIG</a:t>
            </a:r>
            <a:r>
              <a:rPr lang="en-US" sz="4000" dirty="0" smtClean="0"/>
              <a:t> grid services.</a:t>
            </a:r>
            <a:r>
              <a:rPr lang="en-US" sz="4000" dirty="0" smtClean="0"/>
              <a:t> This </a:t>
            </a:r>
            <a:r>
              <a:rPr lang="en-US" sz="4000" dirty="0" smtClean="0"/>
              <a:t>alternative process</a:t>
            </a:r>
            <a:r>
              <a:rPr lang="en-US" sz="4000" dirty="0" smtClean="0"/>
              <a:t> enables </a:t>
            </a:r>
            <a:r>
              <a:rPr lang="en-US" sz="4000" dirty="0" smtClean="0"/>
              <a:t>more agile knowledge management and</a:t>
            </a:r>
            <a:r>
              <a:rPr lang="en-US" sz="4000" dirty="0" smtClean="0"/>
              <a:t> evolution </a:t>
            </a:r>
            <a:r>
              <a:rPr lang="en-US" sz="4000" dirty="0" smtClean="0"/>
              <a:t>of knowledge over time without limitations of the currently available software that can only leverage the </a:t>
            </a:r>
            <a:r>
              <a:rPr lang="en-US" sz="4000" dirty="0" err="1" smtClean="0"/>
              <a:t>caDSR</a:t>
            </a:r>
            <a:r>
              <a:rPr lang="en-US" sz="4000" dirty="0" smtClean="0"/>
              <a:t>.</a:t>
            </a:r>
            <a:r>
              <a:rPr lang="en-US" sz="4000" dirty="0" smtClean="0"/>
              <a:t> The </a:t>
            </a:r>
            <a:r>
              <a:rPr lang="en-US" sz="4000" dirty="0" err="1" smtClean="0"/>
              <a:t>openMDR</a:t>
            </a:r>
            <a:r>
              <a:rPr lang="en-US" sz="4000" dirty="0" smtClean="0"/>
              <a:t> and it's accompanying tools make it possible to create and stand up semantically annotated grid services by utilizing more light weight and decentralized data model repositories, new mechanisms for model annotation, tools for </a:t>
            </a:r>
            <a:r>
              <a:rPr lang="en-US" sz="4000" dirty="0" err="1" smtClean="0"/>
              <a:t>caBIG</a:t>
            </a:r>
            <a:r>
              <a:rPr lang="en-US" sz="4000" dirty="0" smtClean="0"/>
              <a:t> required semantic metadata generation, and a process for publishing metadata at a later date to </a:t>
            </a:r>
            <a:r>
              <a:rPr lang="en-US" sz="4000" dirty="0" err="1" smtClean="0"/>
              <a:t>caDSR</a:t>
            </a:r>
            <a:r>
              <a:rPr lang="en-US" sz="4000" dirty="0" smtClean="0"/>
              <a:t> once conformance or acceptance of the model has been reached.</a:t>
            </a:r>
            <a:endParaRPr lang="en-US" sz="3800" b="1" dirty="0">
              <a:latin typeface="Calibri" pitchFamily="34" charset="0"/>
            </a:endParaRPr>
          </a:p>
        </p:txBody>
      </p:sp>
      <p:sp>
        <p:nvSpPr>
          <p:cNvPr id="6214" name="AutoShape 422"/>
          <p:cNvSpPr>
            <a:spLocks noChangeArrowheads="1"/>
          </p:cNvSpPr>
          <p:nvPr/>
        </p:nvSpPr>
        <p:spPr bwMode="auto">
          <a:xfrm>
            <a:off x="156754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Proposed </a:t>
            </a:r>
            <a:r>
              <a:rPr lang="en-US" sz="6500" b="1" dirty="0">
                <a:latin typeface="Calibri" pitchFamily="34" charset="0"/>
              </a:rPr>
              <a:t>Design</a:t>
            </a:r>
          </a:p>
        </p:txBody>
      </p:sp>
      <p:graphicFrame>
        <p:nvGraphicFramePr>
          <p:cNvPr id="6198" name="AutoShape 54"/>
          <p:cNvGraphicFramePr>
            <a:graphicFrameLocks noChangeAspect="1"/>
          </p:cNvGraphicFramePr>
          <p:nvPr/>
        </p:nvGraphicFramePr>
        <p:xfrm>
          <a:off x="29522057" y="20660499"/>
          <a:ext cx="13940518" cy="2837935"/>
        </p:xfrm>
        <a:graphic>
          <a:graphicData uri="http://schemas.openxmlformats.org/presentationml/2006/ole">
            <p:oleObj spid="_x0000_s6198" name="Worksheet" r:id="rId4" imgW="0" imgH="0" progId="Excel.Sheet.12">
              <p:embed/>
            </p:oleObj>
          </a:graphicData>
        </a:graphic>
      </p:graphicFrame>
      <p:sp>
        <p:nvSpPr>
          <p:cNvPr id="6218" name="AutoShape 422"/>
          <p:cNvSpPr>
            <a:spLocks noChangeArrowheads="1"/>
          </p:cNvSpPr>
          <p:nvPr/>
        </p:nvSpPr>
        <p:spPr bwMode="auto">
          <a:xfrm>
            <a:off x="15468600" y="25146000"/>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Implementation</a:t>
            </a:r>
            <a:endParaRPr lang="en-US" sz="6500" b="1" dirty="0">
              <a:latin typeface="Calibri" pitchFamily="34" charset="0"/>
            </a:endParaRPr>
          </a:p>
        </p:txBody>
      </p:sp>
      <p:sp>
        <p:nvSpPr>
          <p:cNvPr id="40" name="TextBox 9"/>
          <p:cNvSpPr txBox="1">
            <a:spLocks noChangeArrowheads="1"/>
          </p:cNvSpPr>
          <p:nvPr/>
        </p:nvSpPr>
        <p:spPr bwMode="auto">
          <a:xfrm>
            <a:off x="1600200" y="21793200"/>
            <a:ext cx="13454743" cy="193005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Currently </a:t>
            </a:r>
            <a:r>
              <a:rPr lang="en-US" sz="4000" dirty="0" err="1" smtClean="0"/>
              <a:t>caGrid</a:t>
            </a:r>
            <a:r>
              <a:rPr lang="en-US" sz="4000" dirty="0" smtClean="0"/>
              <a:t> tools can only use the </a:t>
            </a:r>
            <a:r>
              <a:rPr lang="en-US" sz="4000" dirty="0" err="1" smtClean="0"/>
              <a:t>caDSR</a:t>
            </a:r>
            <a:r>
              <a:rPr lang="en-US" sz="4000" dirty="0" smtClean="0"/>
              <a:t>, </a:t>
            </a:r>
            <a:r>
              <a:rPr lang="en-US" sz="4000" dirty="0" err="1" smtClean="0"/>
              <a:t>caCore</a:t>
            </a:r>
            <a:r>
              <a:rPr lang="en-US" sz="4000" dirty="0" smtClean="0"/>
              <a:t> </a:t>
            </a:r>
            <a:r>
              <a:rPr lang="en-US" sz="4000" dirty="0" smtClean="0"/>
              <a:t>and </a:t>
            </a:r>
            <a:r>
              <a:rPr lang="en-US" sz="4000" dirty="0" smtClean="0"/>
              <a:t>SIW etc in order to create semantically annotated grid </a:t>
            </a:r>
            <a:r>
              <a:rPr lang="en-US" sz="4000" dirty="0" smtClean="0"/>
              <a:t>services</a:t>
            </a:r>
          </a:p>
        </p:txBody>
      </p:sp>
      <p:sp>
        <p:nvSpPr>
          <p:cNvPr id="41" name="TextBox 9"/>
          <p:cNvSpPr txBox="1">
            <a:spLocks noChangeArrowheads="1"/>
          </p:cNvSpPr>
          <p:nvPr/>
        </p:nvSpPr>
        <p:spPr bwMode="auto">
          <a:xfrm>
            <a:off x="15773400" y="8077200"/>
            <a:ext cx="13454743" cy="8085585"/>
          </a:xfrm>
          <a:prstGeom prst="rect">
            <a:avLst/>
          </a:prstGeom>
          <a:noFill/>
          <a:ln w="9525">
            <a:noFill/>
            <a:miter lim="800000"/>
            <a:headEnd/>
            <a:tailEnd/>
          </a:ln>
        </p:spPr>
        <p:txBody>
          <a:bodyPr lIns="82589" tIns="41294" rIns="82589" bIns="41294">
            <a:spAutoFit/>
          </a:bodyPr>
          <a:lstStyle/>
          <a:p>
            <a:pPr marL="453090" indent="-453090" algn="just">
              <a:buClr>
                <a:srgbClr val="C00000"/>
              </a:buClr>
              <a:buFont typeface="Wingdings" charset="2"/>
              <a:buChar char="§"/>
            </a:pPr>
            <a:r>
              <a:rPr lang="en-US" sz="4000" dirty="0" smtClean="0"/>
              <a:t>M</a:t>
            </a:r>
            <a:r>
              <a:rPr lang="en-US" sz="4000" dirty="0" smtClean="0"/>
              <a:t>akes </a:t>
            </a:r>
            <a:r>
              <a:rPr lang="en-US" sz="4000" dirty="0" smtClean="0"/>
              <a:t>use of the federated semantic metadata management platform provided by the UK </a:t>
            </a:r>
            <a:r>
              <a:rPr lang="en-US" sz="4000" dirty="0" err="1" smtClean="0"/>
              <a:t>CancerGrid’s</a:t>
            </a:r>
            <a:r>
              <a:rPr lang="en-US" sz="4000" dirty="0" smtClean="0"/>
              <a:t> </a:t>
            </a:r>
            <a:r>
              <a:rPr lang="en-US" sz="4000" dirty="0" err="1" smtClean="0"/>
              <a:t>cgMDR</a:t>
            </a:r>
            <a:r>
              <a:rPr lang="en-US" sz="4000" dirty="0" smtClean="0"/>
              <a:t> project, which provides a lightweight ISO 11179 standards compliant metadata repository.</a:t>
            </a:r>
            <a:r>
              <a:rPr lang="en-US" sz="4000" dirty="0" smtClean="0"/>
              <a:t> </a:t>
            </a:r>
          </a:p>
          <a:p>
            <a:pPr marL="453090" indent="-453090" algn="just">
              <a:buClr>
                <a:srgbClr val="C00000"/>
              </a:buClr>
              <a:buFont typeface="Wingdings" charset="2"/>
              <a:buChar char="§"/>
            </a:pPr>
            <a:r>
              <a:rPr lang="en-US" sz="4000" dirty="0" smtClean="0"/>
              <a:t>Comprises of tools </a:t>
            </a:r>
            <a:r>
              <a:rPr lang="en-US" sz="4000" dirty="0" smtClean="0"/>
              <a:t>that enable semantic annotation from its own metadata repository, and can also resolve metadata and terminologies from remote resources</a:t>
            </a:r>
            <a:r>
              <a:rPr lang="en-US" sz="4000" dirty="0" smtClean="0"/>
              <a:t> </a:t>
            </a:r>
          </a:p>
          <a:p>
            <a:pPr marL="453090" indent="-453090" algn="just">
              <a:buClr>
                <a:srgbClr val="C00000"/>
              </a:buClr>
              <a:buFont typeface="Wingdings" charset="2"/>
              <a:buChar char="§"/>
            </a:pPr>
            <a:r>
              <a:rPr lang="en-US" sz="4000" dirty="0" smtClean="0"/>
              <a:t>Provides choice to groups for </a:t>
            </a:r>
            <a:r>
              <a:rPr lang="en-US" sz="4000" dirty="0" smtClean="0"/>
              <a:t>managing semantic metadata and</a:t>
            </a:r>
            <a:r>
              <a:rPr lang="en-US" sz="4000" dirty="0" smtClean="0"/>
              <a:t> also give </a:t>
            </a:r>
            <a:r>
              <a:rPr lang="en-US" sz="4000" dirty="0" smtClean="0"/>
              <a:t>them the ability to create </a:t>
            </a:r>
            <a:r>
              <a:rPr lang="en-US" sz="4000" dirty="0" err="1" smtClean="0"/>
              <a:t>caGrid</a:t>
            </a:r>
            <a:r>
              <a:rPr lang="en-US" sz="4000" dirty="0" smtClean="0"/>
              <a:t> semantically annotated grid </a:t>
            </a:r>
            <a:r>
              <a:rPr lang="en-US" sz="4000" dirty="0" smtClean="0"/>
              <a:t>services</a:t>
            </a:r>
          </a:p>
          <a:p>
            <a:pPr marL="453090" indent="-453090" algn="just">
              <a:buClr>
                <a:srgbClr val="C00000"/>
              </a:buClr>
              <a:buFont typeface="Wingdings" charset="2"/>
              <a:buChar char="§"/>
            </a:pPr>
            <a:r>
              <a:rPr lang="en-US" sz="4000" dirty="0" smtClean="0"/>
              <a:t>Provides for user </a:t>
            </a:r>
            <a:r>
              <a:rPr lang="en-US" sz="4000" dirty="0" smtClean="0"/>
              <a:t>groups that don’t want for whatever reason to use the NCI </a:t>
            </a:r>
            <a:r>
              <a:rPr lang="en-US" sz="4000" dirty="0" err="1" smtClean="0"/>
              <a:t>caDSR</a:t>
            </a:r>
            <a:r>
              <a:rPr lang="en-US" sz="4000" dirty="0" smtClean="0"/>
              <a:t> or want to create a non authoritative metadata resource during </a:t>
            </a:r>
            <a:r>
              <a:rPr lang="en-US" sz="4000" dirty="0" smtClean="0"/>
              <a:t>development</a:t>
            </a:r>
            <a:r>
              <a:rPr lang="en-US" sz="4000" dirty="0" smtClean="0"/>
              <a:t>.</a:t>
            </a:r>
          </a:p>
        </p:txBody>
      </p:sp>
      <p:sp>
        <p:nvSpPr>
          <p:cNvPr id="44" name="TextBox 9"/>
          <p:cNvSpPr txBox="1">
            <a:spLocks noChangeArrowheads="1"/>
          </p:cNvSpPr>
          <p:nvPr/>
        </p:nvSpPr>
        <p:spPr bwMode="auto">
          <a:xfrm>
            <a:off x="1600200" y="30861000"/>
            <a:ext cx="13411200" cy="9316691"/>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dirty="0" smtClean="0"/>
              <a:t>   Issues with NCI process</a:t>
            </a:r>
          </a:p>
          <a:p>
            <a:pPr marL="453090" indent="-453090" algn="just">
              <a:buClr>
                <a:srgbClr val="C00000"/>
              </a:buClr>
              <a:buFont typeface="Wingdings" charset="2"/>
              <a:buChar char="§"/>
            </a:pPr>
            <a:r>
              <a:rPr lang="en-US" sz="4000" dirty="0" smtClean="0"/>
              <a:t>No support for local metadata or terminologies/ </a:t>
            </a:r>
            <a:r>
              <a:rPr lang="en-US" sz="4000" dirty="0" err="1" smtClean="0"/>
              <a:t>ontologies</a:t>
            </a:r>
            <a:endParaRPr lang="en-US" sz="4000" dirty="0" smtClean="0"/>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Cannot </a:t>
            </a:r>
            <a:r>
              <a:rPr lang="en-US" sz="4000" kern="0" dirty="0" smtClean="0">
                <a:ea typeface="ＭＳ Ｐゴシック" pitchFamily="-109" charset="-128"/>
                <a:cs typeface="ＭＳ Ｐゴシック" pitchFamily="-109" charset="-128"/>
              </a:rPr>
              <a:t>or not intended to stand up a "local" </a:t>
            </a:r>
            <a:r>
              <a:rPr lang="en-US" sz="4000" kern="0" dirty="0" err="1" smtClean="0">
                <a:ea typeface="ＭＳ Ｐゴシック" pitchFamily="-109" charset="-128"/>
                <a:cs typeface="ＭＳ Ｐゴシック" pitchFamily="-109" charset="-128"/>
              </a:rPr>
              <a:t>caDSR</a:t>
            </a:r>
            <a:endParaRPr lang="en-US" sz="40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The </a:t>
            </a:r>
            <a:r>
              <a:rPr lang="en-US" sz="4000" kern="0" dirty="0" smtClean="0">
                <a:ea typeface="ＭＳ Ｐゴシック" pitchFamily="-109" charset="-128"/>
                <a:cs typeface="ＭＳ Ｐゴシック" pitchFamily="-109" charset="-128"/>
              </a:rPr>
              <a:t>annotation tools and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cannot annotate or store a model that is annotated by more that one metadata </a:t>
            </a:r>
            <a:r>
              <a:rPr lang="en-US" sz="4000" kern="0" dirty="0" smtClean="0">
                <a:ea typeface="ＭＳ Ｐゴシック" pitchFamily="-109" charset="-128"/>
                <a:cs typeface="ＭＳ Ｐゴシック" pitchFamily="-109" charset="-128"/>
              </a:rPr>
              <a:t>registry</a:t>
            </a: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Hard </a:t>
            </a:r>
            <a:r>
              <a:rPr lang="en-US" sz="4000" kern="0" dirty="0" smtClean="0">
                <a:ea typeface="ＭＳ Ｐゴシック" pitchFamily="-109" charset="-128"/>
                <a:cs typeface="ＭＳ Ｐゴシック" pitchFamily="-109" charset="-128"/>
              </a:rPr>
              <a:t>to or cannot copy content from NCI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to your own </a:t>
            </a:r>
            <a:r>
              <a:rPr lang="en-US" sz="4000" kern="0" dirty="0" err="1" smtClean="0">
                <a:ea typeface="ＭＳ Ｐゴシック" pitchFamily="-109" charset="-128"/>
                <a:cs typeface="ＭＳ Ｐゴシック" pitchFamily="-109" charset="-128"/>
              </a:rPr>
              <a:t>caDSR</a:t>
            </a:r>
            <a:endParaRPr lang="en-US" sz="40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r>
              <a:rPr lang="en-US" sz="4000" kern="0" dirty="0" err="1" smtClean="0">
                <a:ea typeface="ＭＳ Ｐゴシック" pitchFamily="-109" charset="-128"/>
                <a:cs typeface="ＭＳ Ｐゴシック" pitchFamily="-109" charset="-128"/>
              </a:rPr>
              <a:t>caGrid</a:t>
            </a:r>
            <a:r>
              <a:rPr lang="en-US" sz="4000" kern="0" dirty="0" smtClean="0">
                <a:ea typeface="ＭＳ Ｐゴシック" pitchFamily="-109" charset="-128"/>
                <a:cs typeface="ＭＳ Ｐゴシック" pitchFamily="-109" charset="-128"/>
              </a:rPr>
              <a:t> </a:t>
            </a:r>
            <a:r>
              <a:rPr lang="en-US" sz="4000" kern="0" dirty="0" smtClean="0">
                <a:ea typeface="ＭＳ Ｐゴシック" pitchFamily="-109" charset="-128"/>
                <a:cs typeface="ＭＳ Ｐゴシック" pitchFamily="-109" charset="-128"/>
              </a:rPr>
              <a:t>tools currently can only create grid data services that use models which have gone through the Semantic Integration Workbench (SIW), which makes current use of NCI source of metadata approach inevitable.</a:t>
            </a:r>
            <a:endParaRPr lang="en-US" sz="28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endParaRPr lang="en-US" sz="4000" dirty="0" smtClean="0"/>
          </a:p>
          <a:p>
            <a:pPr marL="453090" indent="-453090" algn="just">
              <a:buClr>
                <a:srgbClr val="C00000"/>
              </a:buClr>
              <a:buFont typeface="Wingdings" charset="2"/>
              <a:buChar char="§"/>
            </a:pPr>
            <a:endParaRPr lang="en-US" sz="4000" dirty="0" smtClean="0"/>
          </a:p>
        </p:txBody>
      </p:sp>
      <p:sp>
        <p:nvSpPr>
          <p:cNvPr id="46" name="TextBox 9"/>
          <p:cNvSpPr txBox="1">
            <a:spLocks noChangeArrowheads="1"/>
          </p:cNvSpPr>
          <p:nvPr/>
        </p:nvSpPr>
        <p:spPr bwMode="auto">
          <a:xfrm>
            <a:off x="1600200" y="291846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Fig1. </a:t>
            </a:r>
            <a:r>
              <a:rPr lang="en-US" sz="4000" i="1" dirty="0" smtClean="0"/>
              <a:t>Current </a:t>
            </a:r>
            <a:r>
              <a:rPr lang="en-US" sz="4000" i="1" dirty="0" smtClean="0"/>
              <a:t>process of model development using NCI's infrastructure components.</a:t>
            </a:r>
            <a:endParaRPr lang="en-US" sz="4000" dirty="0" smtClean="0"/>
          </a:p>
        </p:txBody>
      </p:sp>
      <p:sp>
        <p:nvSpPr>
          <p:cNvPr id="47" name="TextBox 9"/>
          <p:cNvSpPr txBox="1">
            <a:spLocks noChangeArrowheads="1"/>
          </p:cNvSpPr>
          <p:nvPr/>
        </p:nvSpPr>
        <p:spPr bwMode="auto">
          <a:xfrm>
            <a:off x="15544800" y="234696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Fig2. </a:t>
            </a:r>
            <a:r>
              <a:rPr lang="en-US" sz="4000" i="1" dirty="0" smtClean="0"/>
              <a:t>Proposed </a:t>
            </a:r>
            <a:r>
              <a:rPr lang="en-US" sz="4000" i="1" dirty="0" smtClean="0"/>
              <a:t>process of model development using</a:t>
            </a:r>
            <a:r>
              <a:rPr lang="en-US" sz="4000" i="1" dirty="0" smtClean="0"/>
              <a:t> </a:t>
            </a:r>
            <a:r>
              <a:rPr lang="en-US" sz="4000" i="1" dirty="0" err="1" smtClean="0"/>
              <a:t>openMDR</a:t>
            </a:r>
            <a:r>
              <a:rPr lang="en-US" sz="4000" i="1" dirty="0" smtClean="0"/>
              <a:t> components</a:t>
            </a:r>
            <a:r>
              <a:rPr lang="en-US" sz="4000" i="1" dirty="0" smtClean="0"/>
              <a:t>.</a:t>
            </a:r>
            <a:endParaRPr lang="en-US" sz="4000" dirty="0" smtClean="0"/>
          </a:p>
        </p:txBody>
      </p:sp>
      <p:sp>
        <p:nvSpPr>
          <p:cNvPr id="48" name="TextBox 9"/>
          <p:cNvSpPr txBox="1">
            <a:spLocks noChangeArrowheads="1"/>
          </p:cNvSpPr>
          <p:nvPr/>
        </p:nvSpPr>
        <p:spPr bwMode="auto">
          <a:xfrm>
            <a:off x="15544800" y="26593800"/>
            <a:ext cx="13411200" cy="29014391"/>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dirty="0" smtClean="0"/>
              <a:t>The </a:t>
            </a:r>
            <a:r>
              <a:rPr lang="en-US" sz="4000" dirty="0" err="1" smtClean="0"/>
              <a:t>openMDR</a:t>
            </a:r>
            <a:r>
              <a:rPr lang="en-US" sz="4000" dirty="0" smtClean="0"/>
              <a:t> </a:t>
            </a:r>
            <a:r>
              <a:rPr lang="en-US" sz="4000" dirty="0" smtClean="0"/>
              <a:t>project is composed of several different </a:t>
            </a:r>
            <a:r>
              <a:rPr lang="en-US" sz="4000" dirty="0" smtClean="0"/>
              <a:t>subprojects:</a:t>
            </a:r>
          </a:p>
          <a:p>
            <a:pPr marL="453090" indent="-453090" algn="just">
              <a:buClr>
                <a:srgbClr val="C00000"/>
              </a:buClr>
              <a:buFont typeface="Wingdings" charset="2"/>
              <a:buChar char="§"/>
            </a:pPr>
            <a:r>
              <a:rPr lang="en-US" sz="4000" dirty="0" smtClean="0"/>
              <a:t>MDR Core - ISO11179 Database</a:t>
            </a:r>
          </a:p>
          <a:p>
            <a:pPr marL="4840610" lvl="2" indent="-453090" algn="just">
              <a:buClr>
                <a:srgbClr val="C00000"/>
              </a:buClr>
              <a:buFont typeface="Courier New"/>
              <a:buChar char="o"/>
            </a:pPr>
            <a:r>
              <a:rPr lang="en-US" sz="4000" dirty="0" smtClean="0"/>
              <a:t>Utilizing</a:t>
            </a:r>
            <a:r>
              <a:rPr lang="en-US" sz="4000" dirty="0" smtClean="0"/>
              <a:t>/enhancing </a:t>
            </a:r>
            <a:r>
              <a:rPr lang="en-US" sz="4000" dirty="0" err="1" smtClean="0"/>
              <a:t>cgMDR</a:t>
            </a:r>
            <a:r>
              <a:rPr lang="en-US" sz="4000" dirty="0" smtClean="0"/>
              <a:t> iso11179 database.</a:t>
            </a:r>
          </a:p>
          <a:p>
            <a:pPr marL="4840610" lvl="2" indent="-453090" algn="just">
              <a:buClr>
                <a:srgbClr val="C00000"/>
              </a:buClr>
              <a:buFont typeface="Courier New"/>
              <a:buChar char="o"/>
            </a:pPr>
            <a:r>
              <a:rPr lang="en-US" sz="4000" dirty="0" smtClean="0"/>
              <a:t>Build </a:t>
            </a:r>
            <a:r>
              <a:rPr lang="en-US" sz="4000" dirty="0" smtClean="0"/>
              <a:t>on the Exist XML database.</a:t>
            </a:r>
          </a:p>
          <a:p>
            <a:pPr marL="453090" indent="-453090" algn="just">
              <a:buClr>
                <a:srgbClr val="C00000"/>
              </a:buClr>
              <a:buFont typeface="Courier New"/>
              <a:buChar char="o"/>
            </a:pPr>
            <a:r>
              <a:rPr lang="en-US" sz="4000" dirty="0" smtClean="0"/>
              <a:t>Capable of storing, versioning, and maintaining semantic metadata.</a:t>
            </a:r>
          </a:p>
          <a:p>
            <a:pPr marL="453090" indent="-453090" algn="just">
              <a:buClr>
                <a:srgbClr val="C00000"/>
              </a:buClr>
              <a:buFont typeface="Courier New"/>
              <a:buChar char="o"/>
            </a:pPr>
            <a:r>
              <a:rPr lang="en-US" sz="4000" dirty="0" smtClean="0"/>
              <a:t>Metadata is annotated with conceptual information from a local or remote </a:t>
            </a:r>
            <a:r>
              <a:rPr lang="en-US" sz="4000" dirty="0" err="1" smtClean="0"/>
              <a:t>lexEVS</a:t>
            </a:r>
            <a:r>
              <a:rPr lang="en-US" sz="4000" dirty="0" smtClean="0"/>
              <a:t> system.</a:t>
            </a:r>
          </a:p>
          <a:p>
            <a:pPr marL="453090" indent="-453090" algn="just">
              <a:buClr>
                <a:srgbClr val="C00000"/>
              </a:buClr>
              <a:buFont typeface="Courier New"/>
              <a:buChar char="o"/>
            </a:pPr>
            <a:r>
              <a:rPr lang="en-US" sz="4000" dirty="0" smtClean="0"/>
              <a:t>Web based frontend for creating and </a:t>
            </a:r>
            <a:r>
              <a:rPr lang="en-US" sz="4000" dirty="0" err="1" smtClean="0"/>
              <a:t>curating</a:t>
            </a:r>
            <a:r>
              <a:rPr lang="en-US" sz="4000" dirty="0" smtClean="0"/>
              <a:t> semantic metadata.</a:t>
            </a:r>
            <a:endParaRPr lang="en-US" sz="4000" dirty="0" smtClean="0"/>
          </a:p>
          <a:p>
            <a:pPr marL="4840610" lvl="2" indent="-453090" algn="just">
              <a:buClr>
                <a:srgbClr val="C00000"/>
              </a:buClr>
            </a:pPr>
            <a:endParaRPr lang="en-US" sz="4000" dirty="0" smtClean="0"/>
          </a:p>
          <a:p>
            <a:pPr marL="453090" indent="-453090" algn="just">
              <a:buClr>
                <a:srgbClr val="C00000"/>
              </a:buClr>
              <a:buFont typeface="Wingdings" charset="2"/>
              <a:buChar char="§"/>
            </a:pPr>
            <a:r>
              <a:rPr lang="en-US" sz="4000" dirty="0" smtClean="0"/>
              <a:t>MDR Query - An API and Grid Service for querying across many disparate semantic metadata repositories and using the information for data model annotation.</a:t>
            </a:r>
          </a:p>
          <a:p>
            <a:pPr marL="4840610" lvl="2" indent="-453090" algn="just">
              <a:buClr>
                <a:srgbClr val="C00000"/>
              </a:buClr>
              <a:buFont typeface="Courier New"/>
              <a:buChar char="o"/>
            </a:pPr>
            <a:r>
              <a:rPr lang="en-US" sz="4000" dirty="0" err="1" smtClean="0"/>
              <a:t>caGrid</a:t>
            </a:r>
            <a:r>
              <a:rPr lang="en-US" sz="4000" dirty="0" smtClean="0"/>
              <a:t> grid service capable of talking to </a:t>
            </a:r>
            <a:r>
              <a:rPr lang="en-US" sz="4000" dirty="0" err="1" smtClean="0"/>
              <a:t>caDSR</a:t>
            </a:r>
            <a:r>
              <a:rPr lang="en-US" sz="4000" dirty="0" smtClean="0"/>
              <a:t>, many </a:t>
            </a:r>
            <a:r>
              <a:rPr lang="en-US" sz="4000" dirty="0" err="1" smtClean="0"/>
              <a:t>lexEVS</a:t>
            </a:r>
            <a:r>
              <a:rPr lang="en-US" sz="4000" dirty="0" smtClean="0"/>
              <a:t> and many </a:t>
            </a:r>
            <a:r>
              <a:rPr lang="en-US" sz="4000" dirty="0" err="1" smtClean="0"/>
              <a:t>openMDR</a:t>
            </a:r>
            <a:r>
              <a:rPr lang="en-US" sz="4000" dirty="0" smtClean="0"/>
              <a:t> systems enabling federated query of common data elements or concepts. </a:t>
            </a:r>
          </a:p>
          <a:p>
            <a:pPr marL="453090" indent="-453090" algn="just">
              <a:buClr>
                <a:srgbClr val="C00000"/>
              </a:buClr>
              <a:buFont typeface="Courier New"/>
              <a:buChar char="o"/>
            </a:pPr>
            <a:r>
              <a:rPr lang="en-US" sz="4000" dirty="0" smtClean="0"/>
              <a:t>Enhances and wraps the </a:t>
            </a:r>
            <a:r>
              <a:rPr lang="en-US" sz="4000" dirty="0" err="1" smtClean="0"/>
              <a:t>cgMDR</a:t>
            </a:r>
            <a:r>
              <a:rPr lang="en-US" sz="4000" dirty="0" smtClean="0"/>
              <a:t> </a:t>
            </a:r>
            <a:r>
              <a:rPr lang="en-US" sz="4000" dirty="0" err="1" smtClean="0"/>
              <a:t>mdrConnector</a:t>
            </a:r>
            <a:r>
              <a:rPr lang="en-US" sz="4000" dirty="0" smtClean="0"/>
              <a:t> in order to parse the received information into a common format.  </a:t>
            </a:r>
          </a:p>
          <a:p>
            <a:pPr marL="453090" indent="-453090" algn="just">
              <a:buClr>
                <a:srgbClr val="C00000"/>
              </a:buClr>
              <a:buFont typeface="Courier New"/>
              <a:buChar char="o"/>
            </a:pPr>
            <a:r>
              <a:rPr lang="en-US" sz="4000" dirty="0" err="1" smtClean="0"/>
              <a:t>caGrid</a:t>
            </a:r>
            <a:r>
              <a:rPr lang="en-US" sz="4000" dirty="0" smtClean="0"/>
              <a:t> service enables it to be deployed in any local or production grid environment and configured and modified to talk to many semantic metadata systems.</a:t>
            </a:r>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endParaRPr lang="en-US" sz="4000" dirty="0" smtClean="0"/>
          </a:p>
          <a:p>
            <a:pPr marL="4840610" lvl="2" indent="-453090" algn="just">
              <a:buClr>
                <a:srgbClr val="C00000"/>
              </a:buClr>
              <a:buFont typeface="Wingdings" charset="2"/>
              <a:buChar char="§"/>
            </a:pPr>
            <a:r>
              <a:rPr lang="en-US" sz="4000" dirty="0" smtClean="0"/>
              <a:t>MDR </a:t>
            </a:r>
            <a:r>
              <a:rPr lang="en-US" sz="4000" dirty="0" err="1" smtClean="0"/>
              <a:t>Plugins</a:t>
            </a:r>
            <a:r>
              <a:rPr lang="en-US" sz="4000" dirty="0" smtClean="0"/>
              <a:t> - A series of tools that can be used in different commercial modeling tools, such as Enterprise Architect, to enable the semantic annotation of federated semantics.</a:t>
            </a:r>
          </a:p>
          <a:p>
            <a:pPr marL="4840610" lvl="2" indent="-453090" algn="just">
              <a:buClr>
                <a:srgbClr val="C00000"/>
              </a:buClr>
              <a:buFont typeface="Wingdings" charset="2"/>
              <a:buChar char="§"/>
            </a:pPr>
            <a:r>
              <a:rPr lang="en-US" sz="4000" dirty="0" smtClean="0"/>
              <a:t>MDR Domain Model Generator - A tool that can process an MDR </a:t>
            </a:r>
            <a:r>
              <a:rPr lang="en-US" sz="4000" dirty="0" err="1" smtClean="0"/>
              <a:t>Plugin</a:t>
            </a:r>
            <a:r>
              <a:rPr lang="en-US" sz="4000" dirty="0" smtClean="0"/>
              <a:t> annotated model and create service metadata which will enable the service to be an semantically annotated grid service which can be more easily discovered</a:t>
            </a:r>
          </a:p>
        </p:txBody>
      </p:sp>
      <p:pic>
        <p:nvPicPr>
          <p:cNvPr id="52" name="Picture 51"/>
          <p:cNvPicPr>
            <a:picLocks noChangeAspect="1"/>
          </p:cNvPicPr>
          <p:nvPr/>
        </p:nvPicPr>
        <p:blipFill>
          <a:blip r:embed="rId5"/>
          <a:stretch>
            <a:fillRect/>
          </a:stretch>
        </p:blipFill>
        <p:spPr>
          <a:xfrm>
            <a:off x="16383000" y="16611600"/>
            <a:ext cx="12783277" cy="6934200"/>
          </a:xfrm>
          <a:prstGeom prst="rect">
            <a:avLst/>
          </a:prstGeom>
        </p:spPr>
      </p:pic>
      <p:pic>
        <p:nvPicPr>
          <p:cNvPr id="53" name="Picture 52"/>
          <p:cNvPicPr>
            <a:picLocks noChangeAspect="1"/>
          </p:cNvPicPr>
          <p:nvPr/>
        </p:nvPicPr>
        <p:blipFill>
          <a:blip r:embed="rId6"/>
          <a:stretch>
            <a:fillRect/>
          </a:stretch>
        </p:blipFill>
        <p:spPr>
          <a:xfrm>
            <a:off x="1676400" y="23698199"/>
            <a:ext cx="13335000" cy="5300523"/>
          </a:xfrm>
          <a:prstGeom prst="rect">
            <a:avLst/>
          </a:prstGeom>
        </p:spPr>
      </p:pic>
      <p:pic>
        <p:nvPicPr>
          <p:cNvPr id="56" name="Picture 55"/>
          <p:cNvPicPr>
            <a:picLocks noChangeAspect="1"/>
          </p:cNvPicPr>
          <p:nvPr/>
        </p:nvPicPr>
        <p:blipFill>
          <a:blip r:embed="rId7"/>
          <a:stretch>
            <a:fillRect/>
          </a:stretch>
        </p:blipFill>
        <p:spPr>
          <a:xfrm>
            <a:off x="16002000" y="28346400"/>
            <a:ext cx="2532849" cy="2057400"/>
          </a:xfrm>
          <a:prstGeom prst="rect">
            <a:avLst/>
          </a:prstGeom>
        </p:spPr>
      </p:pic>
      <p:pic>
        <p:nvPicPr>
          <p:cNvPr id="57" name="Picture 56"/>
          <p:cNvPicPr>
            <a:picLocks noChangeAspect="1"/>
          </p:cNvPicPr>
          <p:nvPr/>
        </p:nvPicPr>
        <p:blipFill>
          <a:blip r:embed="rId8"/>
          <a:stretch>
            <a:fillRect/>
          </a:stretch>
        </p:blipFill>
        <p:spPr>
          <a:xfrm>
            <a:off x="16002000" y="36576000"/>
            <a:ext cx="2286000" cy="2541012"/>
          </a:xfrm>
          <a:prstGeom prst="rect">
            <a:avLst/>
          </a:prstGeom>
        </p:spPr>
      </p:pic>
      <p:pic>
        <p:nvPicPr>
          <p:cNvPr id="58" name="Picture 57"/>
          <p:cNvPicPr>
            <a:picLocks noChangeAspect="1"/>
          </p:cNvPicPr>
          <p:nvPr/>
        </p:nvPicPr>
        <p:blipFill>
          <a:blip r:embed="rId9"/>
          <a:stretch>
            <a:fillRect/>
          </a:stretch>
        </p:blipFill>
        <p:spPr>
          <a:xfrm>
            <a:off x="30099000" y="9144000"/>
            <a:ext cx="2133600" cy="2371611"/>
          </a:xfrm>
          <a:prstGeom prst="rect">
            <a:avLst/>
          </a:prstGeom>
        </p:spPr>
      </p:pic>
      <p:pic>
        <p:nvPicPr>
          <p:cNvPr id="60" name="Picture 59"/>
          <p:cNvPicPr>
            <a:picLocks noChangeAspect="1"/>
          </p:cNvPicPr>
          <p:nvPr/>
        </p:nvPicPr>
        <p:blipFill>
          <a:blip r:embed="rId10"/>
          <a:stretch>
            <a:fillRect/>
          </a:stretch>
        </p:blipFill>
        <p:spPr>
          <a:xfrm>
            <a:off x="29794200" y="25069800"/>
            <a:ext cx="11201400" cy="12987830"/>
          </a:xfrm>
          <a:prstGeom prst="rect">
            <a:avLst/>
          </a:prstGeom>
        </p:spPr>
      </p:pic>
      <p:sp>
        <p:nvSpPr>
          <p:cNvPr id="62" name="TextBox 9"/>
          <p:cNvSpPr txBox="1">
            <a:spLocks noChangeArrowheads="1"/>
          </p:cNvSpPr>
          <p:nvPr/>
        </p:nvSpPr>
        <p:spPr bwMode="auto">
          <a:xfrm>
            <a:off x="29946600" y="6324601"/>
            <a:ext cx="13030200" cy="18549988"/>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buFont typeface="Wingdings" charset="2"/>
              <a:buChar char="§"/>
            </a:pPr>
            <a:r>
              <a:rPr lang="en-US" sz="4000" dirty="0" smtClean="0"/>
              <a:t>MDR </a:t>
            </a:r>
            <a:r>
              <a:rPr lang="en-US" sz="4000" dirty="0" err="1" smtClean="0"/>
              <a:t>Plugins</a:t>
            </a:r>
            <a:r>
              <a:rPr lang="en-US" sz="4000" dirty="0" smtClean="0"/>
              <a:t> - A series of tools that can be used in different commercial modeling tools, such as Enterprise Architect, to enable the semantic annotation of federated semantics.</a:t>
            </a:r>
          </a:p>
          <a:p>
            <a:pPr marL="2646850" lvl="1" indent="-453090" algn="just">
              <a:buClr>
                <a:srgbClr val="C00000"/>
              </a:buClr>
              <a:buFont typeface="Courier New"/>
              <a:buChar char="o"/>
            </a:pPr>
            <a:r>
              <a:rPr lang="en-US" sz="4000" dirty="0" smtClean="0"/>
              <a:t>Enables utilizing the </a:t>
            </a:r>
            <a:r>
              <a:rPr lang="en-US" sz="4000" dirty="0" err="1" smtClean="0"/>
              <a:t>MDRQuery</a:t>
            </a:r>
            <a:r>
              <a:rPr lang="en-US" sz="4000" dirty="0" smtClean="0"/>
              <a:t> service for locating and utilizing common data elements from many semantic metadata sources for annotation of classes and attributes of the logical model.</a:t>
            </a:r>
          </a:p>
          <a:p>
            <a:pPr marL="453090" indent="-453090" algn="just">
              <a:buClr>
                <a:srgbClr val="C00000"/>
              </a:buClr>
              <a:buFont typeface="Courier New"/>
              <a:buChar char="o"/>
            </a:pPr>
            <a:r>
              <a:rPr lang="en-US" sz="4000" dirty="0" smtClean="0"/>
              <a:t>Tags are created that identify the service and CDE locally unique id to enable more information to be retrieved by a consumer of the model if desired.</a:t>
            </a:r>
          </a:p>
          <a:p>
            <a:pPr marL="453090" indent="-453090" algn="just">
              <a:buClr>
                <a:srgbClr val="C00000"/>
              </a:buClr>
              <a:buFont typeface="Courier New"/>
              <a:buChar char="o"/>
            </a:pPr>
            <a:r>
              <a:rPr lang="en-US" sz="4000" dirty="0" smtClean="0"/>
              <a:t>The model is annotated just as it could be with the SIW except there is no need to leave the EA environment</a:t>
            </a:r>
            <a:r>
              <a:rPr lang="en-US" sz="4000" dirty="0" smtClean="0"/>
              <a:t>.</a:t>
            </a:r>
            <a:endParaRPr lang="en-US" sz="4000" dirty="0" smtClean="0"/>
          </a:p>
          <a:p>
            <a:pPr marL="453090" indent="-453090" algn="just">
              <a:buClr>
                <a:srgbClr val="C00000"/>
              </a:buClr>
              <a:buFont typeface="Wingdings" charset="2"/>
              <a:buChar char="§"/>
            </a:pPr>
            <a:endParaRPr lang="en-US" sz="4000" dirty="0" smtClean="0"/>
          </a:p>
          <a:p>
            <a:pPr marL="453090" indent="-453090" algn="just">
              <a:buClr>
                <a:srgbClr val="C00000"/>
              </a:buClr>
              <a:buFont typeface="Wingdings" charset="2"/>
              <a:buChar char="§"/>
            </a:pPr>
            <a:r>
              <a:rPr lang="en-US" sz="4000" dirty="0" smtClean="0"/>
              <a:t>MDR Domain Model Generator - A tool that can process an MDR </a:t>
            </a:r>
            <a:r>
              <a:rPr lang="en-US" sz="4000" dirty="0" err="1" smtClean="0"/>
              <a:t>Plugin</a:t>
            </a:r>
            <a:r>
              <a:rPr lang="en-US" sz="4000" dirty="0" smtClean="0"/>
              <a:t> annotated model and create service metadata which will enable the service to be an semantically annotated grid service which can be more easily discovered</a:t>
            </a:r>
          </a:p>
          <a:p>
            <a:pPr marL="2646850" lvl="1" indent="-453090" algn="just">
              <a:buClr>
                <a:srgbClr val="C00000"/>
              </a:buClr>
              <a:buFont typeface="Courier New"/>
              <a:buChar char="o"/>
            </a:pPr>
            <a:r>
              <a:rPr lang="en-US" sz="4000" dirty="0" smtClean="0"/>
              <a:t>This tool can take models annotated with the </a:t>
            </a:r>
            <a:r>
              <a:rPr lang="en-US" sz="4000" dirty="0" err="1" smtClean="0"/>
              <a:t>openMDR</a:t>
            </a:r>
            <a:r>
              <a:rPr lang="en-US" sz="4000" dirty="0" smtClean="0"/>
              <a:t> annotation plug-in for EA and generate the required semantic service metadata.  This metadata can then be used to generate a data service using the Introduce Data Service Wizard which prior to this tool would only be able to utilize the </a:t>
            </a:r>
            <a:r>
              <a:rPr lang="en-US" sz="4000" dirty="0" err="1" smtClean="0"/>
              <a:t>caDSR</a:t>
            </a:r>
            <a:r>
              <a:rPr lang="en-US" sz="4000" dirty="0" smtClean="0"/>
              <a:t> can now generate data services annotated with data models from almost anywhere</a:t>
            </a:r>
            <a:r>
              <a:rPr lang="en-US" sz="4000" dirty="0" smtClean="0"/>
              <a:t>.</a:t>
            </a:r>
          </a:p>
        </p:txBody>
      </p:sp>
      <p:pic>
        <p:nvPicPr>
          <p:cNvPr id="63" name="Picture 62"/>
          <p:cNvPicPr>
            <a:picLocks noChangeAspect="1"/>
          </p:cNvPicPr>
          <p:nvPr/>
        </p:nvPicPr>
        <p:blipFill>
          <a:blip r:embed="rId11"/>
          <a:stretch>
            <a:fillRect/>
          </a:stretch>
        </p:blipFill>
        <p:spPr>
          <a:xfrm>
            <a:off x="29946600" y="19050000"/>
            <a:ext cx="2403182" cy="1952073"/>
          </a:xfrm>
          <a:prstGeom prst="rect">
            <a:avLst/>
          </a:prstGeom>
        </p:spPr>
      </p:pic>
      <p:sp>
        <p:nvSpPr>
          <p:cNvPr id="64" name="TextBox 9"/>
          <p:cNvSpPr txBox="1">
            <a:spLocks noChangeArrowheads="1"/>
          </p:cNvSpPr>
          <p:nvPr/>
        </p:nvSpPr>
        <p:spPr bwMode="auto">
          <a:xfrm>
            <a:off x="29489400" y="378714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Fig3. Overall </a:t>
            </a:r>
            <a:r>
              <a:rPr lang="en-US" sz="4000" i="1" dirty="0" smtClean="0"/>
              <a:t>process </a:t>
            </a:r>
            <a:r>
              <a:rPr lang="en-US" sz="4000" i="1" dirty="0" smtClean="0"/>
              <a:t>of model development </a:t>
            </a:r>
            <a:r>
              <a:rPr lang="en-US" sz="4000" i="1" dirty="0" smtClean="0"/>
              <a:t>using NCI’s and </a:t>
            </a:r>
            <a:r>
              <a:rPr lang="en-US" sz="4000" i="1" dirty="0" err="1" smtClean="0"/>
              <a:t>openMDR</a:t>
            </a:r>
            <a:r>
              <a:rPr lang="en-US" sz="4000" i="1" dirty="0" smtClean="0"/>
              <a:t> components</a:t>
            </a:r>
            <a:r>
              <a:rPr lang="en-US" sz="4000" i="1" dirty="0" smtClean="0"/>
              <a:t>.</a:t>
            </a:r>
            <a:endParaRPr lang="en-US" sz="4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2937</TotalTime>
  <Words>927</Words>
  <Application>Microsoft Office PowerPoint</Application>
  <PresentationFormat>Custom</PresentationFormat>
  <Paragraphs>57</Paragraphs>
  <Slides>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Worksheet</vt:lpstr>
      <vt:lpstr>Slide 1</vt:lpstr>
    </vt:vector>
  </TitlesOfParts>
  <Company>The OSU Medical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OSU</dc:creator>
  <cp:lastModifiedBy>Rakesh Dhaval</cp:lastModifiedBy>
  <cp:revision>76</cp:revision>
  <dcterms:created xsi:type="dcterms:W3CDTF">2009-07-08T15:39:07Z</dcterms:created>
  <dcterms:modified xsi:type="dcterms:W3CDTF">2009-07-08T18:33:40Z</dcterms:modified>
</cp:coreProperties>
</file>