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40754-2154-49F1-969A-E7612107163E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F6BA-DB2F-44E6-9C95-6C0FBB791E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B6284-6D66-E648-9B8E-71C82B555B14}" type="slidenum">
              <a:rPr lang="en-US">
                <a:latin typeface="Arial" pitchFamily="-65" charset="0"/>
              </a:rPr>
              <a:pPr/>
              <a:t>5</a:t>
            </a:fld>
            <a:endParaRPr lang="en-US">
              <a:latin typeface="Arial" pitchFamily="-65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by</a:t>
            </a:r>
            <a:r>
              <a:rPr lang="en-US" baseline="0" dirty="0" smtClean="0"/>
              <a:t> other means… </a:t>
            </a:r>
            <a:r>
              <a:rPr lang="en-US" baseline="0" dirty="0" err="1" smtClean="0"/>
              <a:t>soapui</a:t>
            </a:r>
            <a:r>
              <a:rPr lang="en-US" baseline="0" dirty="0" smtClean="0"/>
              <a:t> tool,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, .NET… anything that can talk to the data service; it doesn’t have to be the Java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BEF81-0F37-42AC-9902-0759E70A3D8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0191-C5CA-4D2B-9C7A-5B078FCABB95}" type="datetimeFigureOut">
              <a:rPr lang="en-US" smtClean="0"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7DCF-4790-4BD2-94F2-0AA8344A0D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Beta Demo</a:t>
            </a:r>
          </a:p>
          <a:p>
            <a:r>
              <a:rPr lang="en-US" dirty="0" smtClean="0"/>
              <a:t>Aug 19, 2009</a:t>
            </a:r>
          </a:p>
          <a:p>
            <a:r>
              <a:rPr lang="en-US" dirty="0" smtClean="0"/>
              <a:t>David W. Ervin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Introduce Toolkit</a:t>
            </a:r>
          </a:p>
          <a:p>
            <a:r>
              <a:rPr lang="en-US" sz="2400" dirty="0" smtClean="0"/>
              <a:t>Create a new service</a:t>
            </a:r>
          </a:p>
          <a:p>
            <a:pPr lvl="1"/>
            <a:r>
              <a:rPr lang="en-US" sz="2000" dirty="0" smtClean="0"/>
              <a:t>Name, package, directory.</a:t>
            </a:r>
          </a:p>
          <a:p>
            <a:pPr lvl="1"/>
            <a:r>
              <a:rPr lang="en-US" sz="2000" dirty="0" smtClean="0"/>
              <a:t>Choose “Data Service” option</a:t>
            </a:r>
            <a:endParaRPr lang="en-US" sz="1600" dirty="0" smtClean="0"/>
          </a:p>
          <a:p>
            <a:r>
              <a:rPr lang="en-US" sz="2400" dirty="0" smtClean="0"/>
              <a:t>Select the i2b2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data service style</a:t>
            </a:r>
          </a:p>
          <a:p>
            <a:r>
              <a:rPr lang="en-US" sz="2400" dirty="0" smtClean="0"/>
              <a:t>Follow through the wizard, filling in required values</a:t>
            </a:r>
          </a:p>
          <a:p>
            <a:pPr lvl="1"/>
            <a:r>
              <a:rPr lang="en-US" sz="2000" dirty="0" smtClean="0"/>
              <a:t>Database connection information, domain model, XML schema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Introduce creates the core service skeleton</a:t>
            </a:r>
          </a:p>
          <a:p>
            <a:r>
              <a:rPr lang="en-US" sz="2400" dirty="0" smtClean="0"/>
              <a:t>Data Services extension add standard query method</a:t>
            </a:r>
          </a:p>
          <a:p>
            <a:r>
              <a:rPr lang="en-US" sz="2400" dirty="0" smtClean="0"/>
              <a:t>i2b2 Style adds CQL query processor and configures it with the information provided in the wizard</a:t>
            </a:r>
          </a:p>
          <a:p>
            <a:endParaRPr lang="en-US" sz="2400" dirty="0"/>
          </a:p>
          <a:p>
            <a:r>
              <a:rPr lang="en-US" sz="2400" dirty="0" smtClean="0"/>
              <a:t>Service is ready to be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Deploy the i2b2 data service to Tomcat</a:t>
            </a:r>
          </a:p>
          <a:p>
            <a:pPr lvl="1"/>
            <a:r>
              <a:rPr lang="en-US" sz="2000" dirty="0" smtClean="0"/>
              <a:t>Standard web service container for caGrid services</a:t>
            </a:r>
          </a:p>
          <a:p>
            <a:r>
              <a:rPr lang="en-US" sz="2400" dirty="0" smtClean="0"/>
              <a:t>Import the service into Eclipse</a:t>
            </a:r>
            <a:endParaRPr lang="en-US" sz="1800" dirty="0"/>
          </a:p>
          <a:p>
            <a:r>
              <a:rPr lang="en-US" sz="2400" dirty="0" smtClean="0"/>
              <a:t>Add Query Runner class</a:t>
            </a:r>
          </a:p>
          <a:p>
            <a:r>
              <a:rPr lang="en-US" sz="2400" dirty="0" smtClean="0"/>
              <a:t>Execute CQL queries against the data service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i2b2 Database with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edits</a:t>
            </a:r>
          </a:p>
          <a:p>
            <a:r>
              <a:rPr lang="en-US" sz="2400" dirty="0" smtClean="0"/>
              <a:t>Standard caGrid tools </a:t>
            </a:r>
          </a:p>
          <a:p>
            <a:pPr lvl="1"/>
            <a:r>
              <a:rPr lang="en-US" sz="2000" dirty="0" smtClean="0"/>
              <a:t>Introduce Toolkit and Data Services extension</a:t>
            </a:r>
          </a:p>
          <a:p>
            <a:r>
              <a:rPr lang="en-US" sz="2400" dirty="0" smtClean="0"/>
              <a:t>i2b2 Data Service style</a:t>
            </a:r>
          </a:p>
          <a:p>
            <a:pPr lvl="1"/>
            <a:r>
              <a:rPr lang="en-US" sz="2000" dirty="0" smtClean="0"/>
              <a:t>Query processor, database access tools</a:t>
            </a:r>
          </a:p>
          <a:p>
            <a:r>
              <a:rPr lang="en-US" sz="2400" dirty="0" smtClean="0"/>
              <a:t>caGrid queries in CQL executed against an i2b2 resource and object results </a:t>
            </a:r>
            <a:r>
              <a:rPr lang="en-US" sz="2400" smtClean="0"/>
              <a:t>are returned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i2b2 (Informatics for Integrating Biology and the Bedside) provides a mechanism for storing clinical research data</a:t>
            </a:r>
          </a:p>
          <a:p>
            <a:pPr lvl="1"/>
            <a:r>
              <a:rPr lang="en-US" sz="2000" dirty="0" smtClean="0"/>
              <a:t>Utilizes a Star Schema style database</a:t>
            </a:r>
          </a:p>
          <a:p>
            <a:pPr lvl="2"/>
            <a:r>
              <a:rPr lang="en-US" sz="1600" dirty="0" smtClean="0"/>
              <a:t>Allows storage of arbitrary data types, but makes retrieval of typed information complicated</a:t>
            </a:r>
          </a:p>
          <a:p>
            <a:r>
              <a:rPr lang="en-US" sz="2400" dirty="0" err="1" smtClean="0"/>
              <a:t>OntoMapper</a:t>
            </a:r>
            <a:r>
              <a:rPr lang="en-US" sz="2400" dirty="0" smtClean="0"/>
              <a:t> tool </a:t>
            </a:r>
            <a:r>
              <a:rPr lang="en-US" sz="2400" dirty="0" smtClean="0"/>
              <a:t>bridges </a:t>
            </a:r>
            <a:r>
              <a:rPr lang="en-US" sz="2400" dirty="0" smtClean="0"/>
              <a:t>this data to the semantically annotated </a:t>
            </a:r>
            <a:r>
              <a:rPr lang="en-US" sz="2400" dirty="0" smtClean="0"/>
              <a:t>and </a:t>
            </a:r>
            <a:r>
              <a:rPr lang="en-US" sz="2400" dirty="0" smtClean="0"/>
              <a:t>object oriented </a:t>
            </a:r>
            <a:r>
              <a:rPr lang="en-US" sz="2400" dirty="0" smtClean="0"/>
              <a:t>world </a:t>
            </a:r>
            <a:r>
              <a:rPr lang="en-US" sz="2400" dirty="0" smtClean="0"/>
              <a:t>of </a:t>
            </a:r>
            <a:r>
              <a:rPr lang="en-US" sz="2400" dirty="0" err="1" smtClean="0"/>
              <a:t>caBIG</a:t>
            </a:r>
            <a:endParaRPr lang="en-US" sz="2400" dirty="0" smtClean="0"/>
          </a:p>
          <a:p>
            <a:pPr lvl="1"/>
            <a:r>
              <a:rPr lang="en-US" sz="2000" dirty="0" smtClean="0"/>
              <a:t>Assigns CDEs from </a:t>
            </a:r>
            <a:r>
              <a:rPr lang="en-US" sz="2000" dirty="0" err="1" smtClean="0"/>
              <a:t>caDSR</a:t>
            </a:r>
            <a:r>
              <a:rPr lang="en-US" sz="2000" dirty="0" smtClean="0"/>
              <a:t> to data elements identified by a query path</a:t>
            </a:r>
          </a:p>
          <a:p>
            <a:r>
              <a:rPr lang="en-US" sz="2400" dirty="0" smtClean="0"/>
              <a:t>i2b2 Data Services will provide query capabilities into an i2b2 database utilizing mappings produced by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and a specially annotated caGrid Domain Model</a:t>
            </a:r>
          </a:p>
          <a:p>
            <a:pPr lvl="1"/>
            <a:r>
              <a:rPr lang="en-US" sz="2000" dirty="0" smtClean="0"/>
              <a:t>Exposes all or a subset of the data types stored in an i2b2 instance</a:t>
            </a:r>
          </a:p>
          <a:p>
            <a:pPr lvl="1"/>
            <a:r>
              <a:rPr lang="en-US" sz="2000" dirty="0" smtClean="0"/>
              <a:t>Leverages existing caGrid data service interface and query language</a:t>
            </a:r>
          </a:p>
          <a:p>
            <a:pPr lvl="2"/>
            <a:r>
              <a:rPr lang="en-US" sz="1600" dirty="0" smtClean="0"/>
              <a:t>Ensures transparent interoperability with existing tooling (FQP, standard data service clients, etc).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5610225" cy="568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OntoMapper</a:t>
            </a:r>
            <a:r>
              <a:rPr lang="en-US" sz="2400" dirty="0" smtClean="0"/>
              <a:t> used to annotate data model and i2b2 database with CDEs</a:t>
            </a:r>
          </a:p>
          <a:p>
            <a:pPr lvl="1"/>
            <a:r>
              <a:rPr lang="en-US" sz="2000" dirty="0" smtClean="0"/>
              <a:t>CDEs derived from </a:t>
            </a:r>
            <a:r>
              <a:rPr lang="en-US" sz="2000" dirty="0" err="1" smtClean="0"/>
              <a:t>caDSR</a:t>
            </a:r>
            <a:r>
              <a:rPr lang="en-US" sz="2000" dirty="0" smtClean="0"/>
              <a:t> or </a:t>
            </a:r>
            <a:r>
              <a:rPr lang="en-US" sz="2000" dirty="0" err="1" smtClean="0"/>
              <a:t>OpenMDR</a:t>
            </a:r>
            <a:endParaRPr lang="en-US" sz="2000" dirty="0" smtClean="0"/>
          </a:p>
          <a:p>
            <a:r>
              <a:rPr lang="en-US" sz="2400" dirty="0" smtClean="0"/>
              <a:t>Introduce toolkit with i2b2 Data Service creation wizard generates a caGrid Data Service</a:t>
            </a:r>
          </a:p>
          <a:p>
            <a:pPr lvl="1"/>
            <a:r>
              <a:rPr lang="en-US" sz="2000" dirty="0" smtClean="0"/>
              <a:t>Developer specifies annotated XMI data model</a:t>
            </a:r>
          </a:p>
          <a:p>
            <a:r>
              <a:rPr lang="en-US" sz="2400" dirty="0" smtClean="0"/>
              <a:t>Data Service invokes i2b2 CQL Query Processor in response to CQL queries</a:t>
            </a:r>
          </a:p>
          <a:p>
            <a:pPr lvl="1"/>
            <a:r>
              <a:rPr lang="en-US" sz="2000" dirty="0" smtClean="0"/>
              <a:t>Query Processor locates CDEs for each class / attribute in the annotated XMI data model</a:t>
            </a:r>
          </a:p>
          <a:p>
            <a:pPr lvl="1"/>
            <a:r>
              <a:rPr lang="en-US" sz="2000" dirty="0" smtClean="0"/>
              <a:t>CDEs used to discover i2b2 query paths</a:t>
            </a:r>
          </a:p>
          <a:p>
            <a:r>
              <a:rPr lang="en-US" sz="2400" dirty="0" smtClean="0"/>
              <a:t>Data is extracted from the i2b2 database and processed into CQL query results for the grid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Introduce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447800"/>
            <a:ext cx="8296275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A framework which enables fast and easy creation of </a:t>
            </a:r>
            <a:r>
              <a:rPr lang="en-US" sz="2400" dirty="0" err="1">
                <a:ea typeface="ＭＳ Ｐゴシック" pitchFamily="-65" charset="-128"/>
                <a:cs typeface="ＭＳ Ｐゴシック" pitchFamily="-65" charset="-128"/>
              </a:rPr>
              <a:t>Globus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 and Standards based grid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services</a:t>
            </a: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Provide easy to use graphical service authoring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tool</a:t>
            </a: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Hide all “grid-</a:t>
            </a:r>
            <a:r>
              <a:rPr lang="en-US" sz="2400" dirty="0" err="1">
                <a:ea typeface="ＭＳ Ｐゴシック" pitchFamily="-65" charset="-128"/>
                <a:cs typeface="ＭＳ Ｐゴシック" pitchFamily="-65" charset="-128"/>
              </a:rPr>
              <a:t>ness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” from the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developer</a:t>
            </a: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Toolkit 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for creating and manipulating strongly typed grid services</a:t>
            </a:r>
          </a:p>
          <a:p>
            <a:pPr lvl="1" eaLnBrk="1" hangingPunct="1"/>
            <a:r>
              <a:rPr lang="en-US" sz="2000" dirty="0"/>
              <a:t>Command line and GUI tools for service skeleton generation and automatic service/client code generation</a:t>
            </a:r>
          </a:p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Utilizes other core grid services and architecture components</a:t>
            </a:r>
          </a:p>
          <a:p>
            <a:pPr lvl="1" eaLnBrk="1" hangingPunct="1"/>
            <a:r>
              <a:rPr lang="en-US" sz="2000" dirty="0" err="1"/>
              <a:t>caDSR</a:t>
            </a:r>
            <a:r>
              <a:rPr lang="en-US" sz="2000" dirty="0"/>
              <a:t> and GME for schemas of registered data types</a:t>
            </a:r>
          </a:p>
          <a:p>
            <a:pPr lvl="1" eaLnBrk="1" hangingPunct="1"/>
            <a:r>
              <a:rPr lang="en-US" sz="2000" dirty="0"/>
              <a:t>Security service architecture (Dorian, </a:t>
            </a:r>
            <a:r>
              <a:rPr lang="en-US" sz="2000" dirty="0" err="1"/>
              <a:t>GridGrouper</a:t>
            </a:r>
            <a:r>
              <a:rPr lang="en-US" sz="2000" dirty="0"/>
              <a:t>, CSM)</a:t>
            </a:r>
          </a:p>
          <a:p>
            <a:pPr lvl="1" eaLnBrk="1" hangingPunct="1"/>
            <a:r>
              <a:rPr lang="en-US" sz="2000" dirty="0"/>
              <a:t>Advertisement and Registration configuration and 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Index Service for discovery</a:t>
            </a:r>
            <a:endParaRPr lang="en-US" sz="1800" dirty="0"/>
          </a:p>
          <a:p>
            <a:pPr eaLnBrk="1" hangingPunct="1"/>
            <a:endParaRPr lang="en-US" sz="28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endParaRPr lang="en-US" sz="2800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caGrid Data Services </a:t>
            </a:r>
            <a:r>
              <a:rPr lang="en-US" sz="2400" dirty="0" smtClean="0"/>
              <a:t>expose data </a:t>
            </a:r>
            <a:r>
              <a:rPr lang="en-US" sz="2400" dirty="0" smtClean="0"/>
              <a:t>resources to the Grid</a:t>
            </a:r>
          </a:p>
          <a:p>
            <a:r>
              <a:rPr lang="en-US" sz="2400" dirty="0" smtClean="0"/>
              <a:t>Specialization of </a:t>
            </a:r>
            <a:r>
              <a:rPr lang="en-US" sz="2400" dirty="0" smtClean="0"/>
              <a:t>standard caGrid </a:t>
            </a:r>
            <a:r>
              <a:rPr lang="en-US" sz="2400" dirty="0" smtClean="0"/>
              <a:t>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4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(cancer Data Standards Repository) </a:t>
            </a:r>
            <a:r>
              <a:rPr lang="en-US" sz="2000" dirty="0" smtClean="0"/>
              <a:t>and their XML representation in GME</a:t>
            </a:r>
          </a:p>
          <a:p>
            <a:pPr lvl="1"/>
            <a:r>
              <a:rPr lang="en-US" sz="2000" dirty="0" smtClean="0"/>
              <a:t>Data Service Metadata describes </a:t>
            </a:r>
            <a:r>
              <a:rPr lang="en-US" sz="2000" dirty="0" smtClean="0"/>
              <a:t>objects and relationships in a unified </a:t>
            </a:r>
            <a:r>
              <a:rPr lang="en-US" sz="2000" dirty="0" smtClean="0"/>
              <a:t>domain model</a:t>
            </a:r>
            <a:endParaRPr lang="en-US" sz="2000" dirty="0" smtClean="0"/>
          </a:p>
          <a:p>
            <a:pPr lvl="1"/>
            <a:r>
              <a:rPr lang="en-US" sz="2000" dirty="0" smtClean="0"/>
              <a:t>Queries made with CQL Query objects</a:t>
            </a:r>
            <a:endParaRPr lang="en-US" sz="2400" dirty="0" smtClean="0"/>
          </a:p>
          <a:p>
            <a:pPr lvl="2"/>
            <a:r>
              <a:rPr lang="en-US" sz="2000" dirty="0" smtClean="0"/>
              <a:t>Results returned as objects nested in a CQL Query Result Set</a:t>
            </a:r>
          </a:p>
          <a:p>
            <a:r>
              <a:rPr lang="en-US" sz="2400" dirty="0" smtClean="0"/>
              <a:t>Created and managed with an extension to the </a:t>
            </a:r>
            <a:r>
              <a:rPr lang="en-US" sz="2400" dirty="0" smtClean="0"/>
              <a:t>Introduce Toolkit</a:t>
            </a:r>
            <a:endParaRPr lang="en-US" sz="2400" dirty="0" smtClean="0"/>
          </a:p>
          <a:p>
            <a:pPr lvl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2484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cs typeface="Arial" charset="0"/>
              </a:rPr>
              <a:t>Simplified service </a:t>
            </a:r>
            <a:r>
              <a:rPr lang="en-US" dirty="0">
                <a:cs typeface="Arial" charset="0"/>
              </a:rPr>
              <a:t>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Data Service Extension to Introduce</a:t>
            </a:r>
          </a:p>
          <a:p>
            <a:pPr lvl="1"/>
            <a:r>
              <a:rPr lang="en-US" sz="2000" dirty="0" smtClean="0"/>
              <a:t>Automatically copies Jars, Schemas, and WSDLs</a:t>
            </a:r>
          </a:p>
          <a:p>
            <a:pPr lvl="1"/>
            <a:r>
              <a:rPr lang="en-US" sz="2000" dirty="0" smtClean="0"/>
              <a:t>Adds standard query method to service</a:t>
            </a:r>
          </a:p>
          <a:p>
            <a:pPr lvl="2"/>
            <a:r>
              <a:rPr lang="en-US" sz="1800" dirty="0" smtClean="0"/>
              <a:t>Can optionally add methods for WS-Enumeration and Transfer</a:t>
            </a:r>
          </a:p>
          <a:p>
            <a:pPr lvl="2"/>
            <a:r>
              <a:rPr lang="en-US" sz="1800" dirty="0" smtClean="0"/>
              <a:t>Adds supporting service extensions as needed</a:t>
            </a:r>
          </a:p>
          <a:p>
            <a:r>
              <a:rPr lang="en-US" sz="2000" dirty="0" smtClean="0"/>
              <a:t>Extendable via data service </a:t>
            </a:r>
            <a:r>
              <a:rPr lang="en-US" sz="2000" dirty="0" smtClean="0"/>
              <a:t>styles (of which i2b2 is one!)</a:t>
            </a:r>
            <a:endParaRPr lang="en-US" sz="2000" dirty="0" smtClean="0"/>
          </a:p>
          <a:p>
            <a:pPr lvl="1"/>
            <a:r>
              <a:rPr lang="en-US" sz="2000" dirty="0" smtClean="0"/>
              <a:t>Multiple extension points</a:t>
            </a:r>
          </a:p>
          <a:p>
            <a:pPr lvl="2"/>
            <a:r>
              <a:rPr lang="en-US" sz="1800" dirty="0" smtClean="0"/>
              <a:t>Creation of service</a:t>
            </a:r>
          </a:p>
          <a:p>
            <a:pPr lvl="2"/>
            <a:r>
              <a:rPr lang="en-US" sz="1800" dirty="0" smtClean="0"/>
              <a:t>Editing in Introduce with style-specific UI tab</a:t>
            </a:r>
          </a:p>
          <a:p>
            <a:pPr lvl="2"/>
            <a:r>
              <a:rPr lang="en-US" sz="1800" dirty="0" smtClean="0"/>
              <a:t>Modification (save and synchronize)</a:t>
            </a:r>
          </a:p>
          <a:p>
            <a:pPr lvl="1"/>
            <a:r>
              <a:rPr lang="en-US" sz="2000" dirty="0" smtClean="0"/>
              <a:t>Allows specialization of the data service extension</a:t>
            </a:r>
          </a:p>
          <a:p>
            <a:pPr lvl="1"/>
            <a:r>
              <a:rPr lang="en-US" sz="2000" dirty="0" smtClean="0"/>
              <a:t>Includes service creation wizard functionality</a:t>
            </a:r>
          </a:p>
          <a:p>
            <a:pPr lvl="1"/>
            <a:r>
              <a:rPr lang="en-US" sz="2000" dirty="0" smtClean="0"/>
              <a:t>Complicated and custom tooling can be made organized and easily repeatable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Simple, “minimum entry” for data providers</a:t>
            </a:r>
          </a:p>
          <a:p>
            <a:pPr eaLnBrk="1" hangingPunct="1"/>
            <a:r>
              <a:rPr lang="en-US" sz="24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000" dirty="0" smtClean="0"/>
              <a:t>Allows object - association </a:t>
            </a:r>
            <a:r>
              <a:rPr lang="en-US" sz="2000" dirty="0" smtClean="0"/>
              <a:t>path navigation</a:t>
            </a:r>
          </a:p>
          <a:p>
            <a:pPr lvl="1" eaLnBrk="1" hangingPunct="1"/>
            <a:r>
              <a:rPr lang="en-US" sz="2000" dirty="0" smtClean="0"/>
              <a:t>Provides logical </a:t>
            </a:r>
            <a:r>
              <a:rPr lang="en-US" sz="2000" dirty="0" smtClean="0"/>
              <a:t>grouping (AND / OR)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Provides name/predicate/value filtering on </a:t>
            </a:r>
            <a:r>
              <a:rPr lang="en-US" sz="2000" dirty="0" smtClean="0"/>
              <a:t>attributes of </a:t>
            </a:r>
            <a:r>
              <a:rPr lang="en-US" sz="2000" dirty="0" smtClean="0"/>
              <a:t>objects</a:t>
            </a:r>
          </a:p>
          <a:p>
            <a:pPr eaLnBrk="1" hangingPunct="1"/>
            <a:r>
              <a:rPr lang="en-US" sz="2400" dirty="0" smtClean="0"/>
              <a:t>Recursively defined</a:t>
            </a:r>
          </a:p>
          <a:p>
            <a:pPr eaLnBrk="1" hangingPunct="1"/>
            <a:r>
              <a:rPr lang="en-US" sz="2400" dirty="0" smtClean="0"/>
              <a:t>Ability to return full Objects, Set of attributes, count of results, or distinct attribute </a:t>
            </a:r>
            <a:r>
              <a:rPr lang="en-US" sz="2400" dirty="0" smtClean="0"/>
              <a:t>values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Query Language (CQL)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Defined by XML schema</a:t>
            </a:r>
          </a:p>
          <a:p>
            <a:pPr lvl="1"/>
            <a:r>
              <a:rPr lang="en-US" sz="2000" dirty="0" smtClean="0"/>
              <a:t>Published in GME</a:t>
            </a:r>
          </a:p>
          <a:p>
            <a:pPr lvl="1"/>
            <a:r>
              <a:rPr lang="en-US" sz="2000" dirty="0" smtClean="0"/>
              <a:t>Included in every caGrid Data Service</a:t>
            </a:r>
          </a:p>
          <a:p>
            <a:r>
              <a:rPr lang="en-US" sz="2400" dirty="0" smtClean="0"/>
              <a:t>Queries constructed in one of two ways</a:t>
            </a:r>
          </a:p>
          <a:p>
            <a:pPr lvl="1"/>
            <a:r>
              <a:rPr lang="en-US" sz="2000" dirty="0" smtClean="0"/>
              <a:t>CQL object API</a:t>
            </a:r>
          </a:p>
          <a:p>
            <a:pPr lvl="2"/>
            <a:r>
              <a:rPr lang="en-US" sz="2000" dirty="0" smtClean="0"/>
              <a:t>Java beans derived from CQL schema</a:t>
            </a:r>
          </a:p>
          <a:p>
            <a:pPr lvl="2"/>
            <a:r>
              <a:rPr lang="en-US" sz="2000" dirty="0" smtClean="0"/>
              <a:t>Simple getter / setter functionality to add query components</a:t>
            </a:r>
          </a:p>
          <a:p>
            <a:pPr lvl="1"/>
            <a:r>
              <a:rPr lang="en-US" sz="2000" dirty="0" smtClean="0"/>
              <a:t>Written XML document</a:t>
            </a:r>
          </a:p>
          <a:p>
            <a:pPr lvl="2"/>
            <a:r>
              <a:rPr lang="en-US" sz="2000" dirty="0" err="1" smtClean="0"/>
              <a:t>Deserialized</a:t>
            </a:r>
            <a:r>
              <a:rPr lang="en-US" sz="2000" dirty="0" smtClean="0"/>
              <a:t> into CQL object and used with data service client API</a:t>
            </a:r>
          </a:p>
          <a:p>
            <a:pPr lvl="2"/>
            <a:r>
              <a:rPr lang="en-US" sz="2000" dirty="0" smtClean="0"/>
              <a:t>Passed by other means over SOAP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852</Words>
  <Application>Microsoft Office PowerPoint</Application>
  <PresentationFormat>On-screen Show (4:3)</PresentationFormat>
  <Paragraphs>110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i2b2 – caGrid Data Services</vt:lpstr>
      <vt:lpstr>i2b2 – caGrid Data Services</vt:lpstr>
      <vt:lpstr>I2b2 – caGrid Data Services</vt:lpstr>
      <vt:lpstr>i2b2 – caGrid Data Services</vt:lpstr>
      <vt:lpstr>Introduce</vt:lpstr>
      <vt:lpstr>caGrid Data Services</vt:lpstr>
      <vt:lpstr>Simplified service development process</vt:lpstr>
      <vt:lpstr>caGrid Query Language (CQL)</vt:lpstr>
      <vt:lpstr>caGrid Query Language (CQL)</vt:lpstr>
      <vt:lpstr>Live Demo</vt:lpstr>
      <vt:lpstr>Live Demo</vt:lpstr>
      <vt:lpstr>Live Demo</vt:lpstr>
      <vt:lpstr>Wrap Up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i2b2 – caGrid Data Services</dc:title>
  <dc:creator>David Ervin</dc:creator>
  <cp:lastModifiedBy>David Ervin</cp:lastModifiedBy>
  <cp:revision>10</cp:revision>
  <dcterms:created xsi:type="dcterms:W3CDTF">2009-08-17T16:04:59Z</dcterms:created>
  <dcterms:modified xsi:type="dcterms:W3CDTF">2009-08-17T17:47:33Z</dcterms:modified>
</cp:coreProperties>
</file>