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77833" autoAdjust="0"/>
  </p:normalViewPr>
  <p:slideViewPr>
    <p:cSldViewPr>
      <p:cViewPr varScale="1">
        <p:scale>
          <a:sx n="60" d="100"/>
          <a:sy n="60" d="100"/>
        </p:scale>
        <p:origin x="-13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534"/>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BF18C-CA59-428F-83BB-00B2B843012E}" type="datetimeFigureOut">
              <a:rPr lang="en-US" smtClean="0"/>
              <a:t>11/2/2007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D8D99-8CC8-4992-8CE6-A4C1855BADDE}" type="slidenum">
              <a:rPr lang="en-US" smtClean="0"/>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This set of slides describes</a:t>
            </a:r>
            <a:r>
              <a:rPr lang="en-US" baseline="0" dirty="0" smtClean="0"/>
              <a:t> the query </a:t>
            </a:r>
            <a:r>
              <a:rPr lang="en-US" baseline="0" dirty="0" err="1" smtClean="0"/>
              <a:t>portlet</a:t>
            </a:r>
            <a:r>
              <a:rPr lang="en-US" baseline="0" dirty="0" smtClean="0"/>
              <a:t> workflow.</a:t>
            </a:r>
          </a:p>
          <a:p>
            <a:endParaRPr lang="en-US" baseline="0" dirty="0" smtClean="0"/>
          </a:p>
          <a:p>
            <a:r>
              <a:rPr lang="en-US" baseline="0" dirty="0" smtClean="0"/>
              <a:t>The first step in building a query is selecting the UML class that is the “target” of the query. In order to do that, you need to select a data service so that you can see the list of available UML class objects. Normally, you would use the discovery </a:t>
            </a:r>
            <a:r>
              <a:rPr lang="en-US" baseline="0" dirty="0" err="1" smtClean="0"/>
              <a:t>portlet</a:t>
            </a:r>
            <a:r>
              <a:rPr lang="en-US" baseline="0" dirty="0" smtClean="0"/>
              <a:t> to select a service and UML class. Then the query </a:t>
            </a:r>
            <a:r>
              <a:rPr lang="en-US" baseline="0" dirty="0" err="1" smtClean="0"/>
              <a:t>portlet</a:t>
            </a:r>
            <a:r>
              <a:rPr lang="en-US" baseline="0" dirty="0" smtClean="0"/>
              <a:t> workflow would start from that point. But the discovery </a:t>
            </a:r>
            <a:r>
              <a:rPr lang="en-US" baseline="0" dirty="0" err="1" smtClean="0"/>
              <a:t>portlet</a:t>
            </a:r>
            <a:r>
              <a:rPr lang="en-US" baseline="0" dirty="0" smtClean="0"/>
              <a:t> and query </a:t>
            </a:r>
            <a:r>
              <a:rPr lang="en-US" baseline="0" dirty="0" err="1" smtClean="0"/>
              <a:t>portlet</a:t>
            </a:r>
            <a:r>
              <a:rPr lang="en-US" baseline="0" dirty="0" smtClean="0"/>
              <a:t> can be configured to work together or separately. In this set of slides, the query </a:t>
            </a:r>
            <a:r>
              <a:rPr lang="en-US" baseline="0" dirty="0" err="1" smtClean="0"/>
              <a:t>portlet</a:t>
            </a:r>
            <a:r>
              <a:rPr lang="en-US" baseline="0" dirty="0" smtClean="0"/>
              <a:t> is configured to work without the discovery </a:t>
            </a:r>
            <a:r>
              <a:rPr lang="en-US" baseline="0" dirty="0" err="1" smtClean="0"/>
              <a:t>portlet</a:t>
            </a:r>
            <a:r>
              <a:rPr lang="en-US" baseline="0" dirty="0" smtClean="0"/>
              <a:t>, so there needs to be some way to select a service and UML class. This first slide shows how this part works.</a:t>
            </a:r>
          </a:p>
          <a:p>
            <a:endParaRPr lang="en-US" baseline="0" dirty="0" smtClean="0"/>
          </a:p>
          <a:p>
            <a:r>
              <a:rPr lang="en-US" baseline="0" dirty="0" smtClean="0"/>
              <a:t>NOTE: On all of these screens, you’ll see something like “Current Path: /model”. This is just debugging information and should </a:t>
            </a:r>
            <a:r>
              <a:rPr lang="en-US" baseline="0" smtClean="0"/>
              <a:t>be ignored.</a:t>
            </a:r>
            <a:endParaRPr lang="en-US" baseline="0" dirty="0" smtClean="0"/>
          </a:p>
          <a:p>
            <a:endParaRPr lang="en-US" baseline="0" dirty="0" smtClean="0"/>
          </a:p>
          <a:p>
            <a:r>
              <a:rPr lang="en-US" baseline="0" dirty="0" smtClean="0"/>
              <a:t>The user enters a service URL and presses the Select button. Then the list of available UML classes is displayed. The user clicks on one of the classes to select it as the query target.</a:t>
            </a:r>
          </a:p>
          <a:p>
            <a:endParaRPr lang="en-US" baseline="0" dirty="0" smtClean="0"/>
          </a:p>
          <a:p>
            <a:endParaRPr lang="en-US" dirty="0"/>
          </a:p>
        </p:txBody>
      </p:sp>
      <p:sp>
        <p:nvSpPr>
          <p:cNvPr id="4" name="Foliennummernplatzhalter 3"/>
          <p:cNvSpPr>
            <a:spLocks noGrp="1"/>
          </p:cNvSpPr>
          <p:nvPr>
            <p:ph type="sldNum" sz="quarter" idx="10"/>
          </p:nvPr>
        </p:nvSpPr>
        <p:spPr/>
        <p:txBody>
          <a:bodyPr/>
          <a:lstStyle/>
          <a:p>
            <a:fld id="{C5CD8D99-8CC8-4992-8CE6-A4C1855BADD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After selecting a</a:t>
            </a:r>
            <a:r>
              <a:rPr lang="en-US" baseline="0" dirty="0" smtClean="0"/>
              <a:t> target UML class, the “Query &gt; CQL Builder” sub tab is displayed. This tab provides a graphical representation of the CQL query. Here we can see that the user has selected the “Gene” UML class, and the result type is “Object”. This means that the user wants to receive the full XML representation of Gene objects in the result set.</a:t>
            </a:r>
          </a:p>
          <a:p>
            <a:endParaRPr lang="en-US" baseline="0" dirty="0" smtClean="0"/>
          </a:p>
          <a:p>
            <a:r>
              <a:rPr lang="en-US" dirty="0" smtClean="0"/>
              <a:t>When the user clicks on the “Edit</a:t>
            </a:r>
            <a:r>
              <a:rPr lang="en-US" baseline="0" dirty="0" smtClean="0"/>
              <a:t> Query Modifiers” button, a form appears (#2) that allows the user to select one of the following:</a:t>
            </a:r>
          </a:p>
          <a:p>
            <a:pPr>
              <a:buFont typeface="Arial" pitchFamily="34" charset="0"/>
              <a:buChar char="•"/>
            </a:pPr>
            <a:r>
              <a:rPr lang="en-US" baseline="0" dirty="0" smtClean="0"/>
              <a:t>Count Only: only the count of objects will be returned</a:t>
            </a:r>
          </a:p>
          <a:p>
            <a:pPr>
              <a:buFont typeface="Arial" pitchFamily="34" charset="0"/>
              <a:buChar char="•"/>
            </a:pPr>
            <a:r>
              <a:rPr lang="en-US" baseline="0" dirty="0" smtClean="0"/>
              <a:t>Distinct Attributes: only distinct values of a selected attribute will be returned</a:t>
            </a:r>
          </a:p>
          <a:p>
            <a:pPr>
              <a:buFont typeface="Arial" pitchFamily="34" charset="0"/>
              <a:buChar char="•"/>
            </a:pPr>
            <a:r>
              <a:rPr lang="en-US" baseline="0" dirty="0" smtClean="0"/>
              <a:t>Selected Attributes: only the selected attributes of each object will be returned</a:t>
            </a:r>
          </a:p>
          <a:p>
            <a:pPr>
              <a:buFont typeface="Arial" pitchFamily="34" charset="0"/>
              <a:buNone/>
            </a:pPr>
            <a:endParaRPr lang="en-US" baseline="0" dirty="0" smtClean="0"/>
          </a:p>
          <a:p>
            <a:pPr>
              <a:buFont typeface="Arial" pitchFamily="34" charset="0"/>
              <a:buNone/>
            </a:pPr>
            <a:r>
              <a:rPr lang="en-US" baseline="0" dirty="0" smtClean="0"/>
              <a:t>If the user selects Distinct Attributes, then a list of radio buttons appears, allowing the user to select exactly one attribute (#3). If the user selects Selected Attributes, then a list of checkboxes appears, allowing the user to select one or more attributes (#4).</a:t>
            </a:r>
          </a:p>
          <a:p>
            <a:endParaRPr lang="en-US" dirty="0" smtClean="0"/>
          </a:p>
          <a:p>
            <a:r>
              <a:rPr lang="en-US" dirty="0" smtClean="0"/>
              <a:t>Right</a:t>
            </a:r>
            <a:r>
              <a:rPr lang="en-US" baseline="0" dirty="0" smtClean="0"/>
              <a:t> now, there is a Delete button, but this will be removed and instead, there will be an additional radio button titled “Object”, which is selected by default.</a:t>
            </a:r>
            <a:endParaRPr lang="en-US" dirty="0"/>
          </a:p>
        </p:txBody>
      </p:sp>
      <p:sp>
        <p:nvSpPr>
          <p:cNvPr id="4" name="Foliennummernplatzhalter 3"/>
          <p:cNvSpPr>
            <a:spLocks noGrp="1"/>
          </p:cNvSpPr>
          <p:nvPr>
            <p:ph type="sldNum" sz="quarter" idx="10"/>
          </p:nvPr>
        </p:nvSpPr>
        <p:spPr/>
        <p:txBody>
          <a:bodyPr/>
          <a:lstStyle/>
          <a:p>
            <a:fld id="{C5CD8D99-8CC8-4992-8CE6-A4C1855BADD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Here</a:t>
            </a:r>
            <a:r>
              <a:rPr lang="en-US" baseline="0" dirty="0" smtClean="0"/>
              <a:t> the user has selected to see all attributes (#1). He then clicks the Update button and is presented with the updated CQL query (#2).</a:t>
            </a:r>
          </a:p>
          <a:p>
            <a:endParaRPr lang="en-US" baseline="0" dirty="0" smtClean="0"/>
          </a:p>
          <a:p>
            <a:r>
              <a:rPr lang="en-US" baseline="0" dirty="0" smtClean="0"/>
              <a:t>No the user wants to constrain the query. To do this, he must specify criteria that the target objects must fulfill. He clicks on the Add Criterion button and is presented with a tree representation of the target UML class (#3).</a:t>
            </a:r>
          </a:p>
          <a:p>
            <a:endParaRPr lang="en-US" baseline="0" dirty="0" smtClean="0"/>
          </a:p>
          <a:p>
            <a:r>
              <a:rPr lang="en-US" dirty="0" smtClean="0"/>
              <a:t>Here we can see that the Gene object has attributes (hyperlinked)</a:t>
            </a:r>
            <a:r>
              <a:rPr lang="en-US" baseline="0" dirty="0" smtClean="0"/>
              <a:t> and associations (expandable tree nodes). The user wants to select Gene objects that have something to do with the production of Mouse proteins. To do this, he expands the </a:t>
            </a:r>
            <a:r>
              <a:rPr lang="en-US" baseline="0" dirty="0" err="1" smtClean="0"/>
              <a:t>proteinCollection</a:t>
            </a:r>
            <a:r>
              <a:rPr lang="en-US" baseline="0" dirty="0" smtClean="0"/>
              <a:t> association and then the </a:t>
            </a:r>
            <a:r>
              <a:rPr lang="en-US" baseline="0" dirty="0" err="1" smtClean="0"/>
              <a:t>taxonCollection</a:t>
            </a:r>
            <a:r>
              <a:rPr lang="en-US" baseline="0" dirty="0" smtClean="0"/>
              <a:t> association (#4).</a:t>
            </a:r>
          </a:p>
          <a:p>
            <a:endParaRPr lang="en-US" baseline="0" dirty="0" smtClean="0"/>
          </a:p>
          <a:p>
            <a:r>
              <a:rPr lang="en-US" baseline="0" dirty="0" smtClean="0"/>
              <a:t>In screen #4 we can see that the </a:t>
            </a:r>
            <a:r>
              <a:rPr lang="en-US" baseline="0" dirty="0" err="1" smtClean="0"/>
              <a:t>Taxon</a:t>
            </a:r>
            <a:r>
              <a:rPr lang="en-US" baseline="0" dirty="0" smtClean="0"/>
              <a:t> (short for taxonomy) object has a </a:t>
            </a:r>
            <a:r>
              <a:rPr lang="en-US" baseline="0" dirty="0" err="1" smtClean="0"/>
              <a:t>commonName</a:t>
            </a:r>
            <a:r>
              <a:rPr lang="en-US" baseline="0" dirty="0" smtClean="0"/>
              <a:t> attribute. Clicking on this attribute will display a form in which we can supply a predicate and one or more values.</a:t>
            </a:r>
            <a:endParaRPr lang="en-US" dirty="0"/>
          </a:p>
        </p:txBody>
      </p:sp>
      <p:sp>
        <p:nvSpPr>
          <p:cNvPr id="4" name="Foliennummernplatzhalter 3"/>
          <p:cNvSpPr>
            <a:spLocks noGrp="1"/>
          </p:cNvSpPr>
          <p:nvPr>
            <p:ph type="sldNum" sz="quarter" idx="10"/>
          </p:nvPr>
        </p:nvSpPr>
        <p:spPr/>
        <p:txBody>
          <a:bodyPr/>
          <a:lstStyle/>
          <a:p>
            <a:fld id="{C5CD8D99-8CC8-4992-8CE6-A4C1855BADDE}"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en-US" dirty="0" smtClean="0"/>
              <a:t>In the Edit Criterion form, the user specifies</a:t>
            </a:r>
            <a:r>
              <a:rPr lang="en-US" baseline="0" dirty="0" smtClean="0"/>
              <a:t> the criterion value “mouse” (#1). The user can supply a comma-separated list of values. He can also select from a set of predicates (#2).</a:t>
            </a:r>
          </a:p>
          <a:p>
            <a:endParaRPr lang="en-US" baseline="0" dirty="0" smtClean="0"/>
          </a:p>
          <a:p>
            <a:r>
              <a:rPr lang="en-US" baseline="0" dirty="0" smtClean="0"/>
              <a:t>When the used presses the Update button, the updated CQL query is displayed (#3). Here we can see that the </a:t>
            </a:r>
            <a:r>
              <a:rPr lang="en-US" baseline="0" dirty="0" err="1" smtClean="0"/>
              <a:t>proteinCollection</a:t>
            </a:r>
            <a:r>
              <a:rPr lang="en-US" baseline="0" dirty="0" smtClean="0"/>
              <a:t>/</a:t>
            </a:r>
            <a:r>
              <a:rPr lang="en-US" baseline="0" dirty="0" err="1" smtClean="0"/>
              <a:t>taxonCollection</a:t>
            </a:r>
            <a:r>
              <a:rPr lang="en-US" baseline="0" dirty="0" smtClean="0"/>
              <a:t>/</a:t>
            </a:r>
            <a:r>
              <a:rPr lang="en-US" baseline="0" dirty="0" err="1" smtClean="0"/>
              <a:t>commonName</a:t>
            </a:r>
            <a:r>
              <a:rPr lang="en-US" baseline="0" dirty="0" smtClean="0"/>
              <a:t> attribute has been added. If the user clicks on the </a:t>
            </a:r>
            <a:r>
              <a:rPr lang="en-US" baseline="0" dirty="0" err="1" smtClean="0"/>
              <a:t>commonName</a:t>
            </a:r>
            <a:r>
              <a:rPr lang="en-US" baseline="0" dirty="0" smtClean="0"/>
              <a:t> hyperlink, the Edit Criterion form would be displayed again and allow the user to edit or delete the criterion.</a:t>
            </a:r>
          </a:p>
          <a:p>
            <a:endParaRPr lang="en-US" baseline="0" dirty="0" smtClean="0"/>
          </a:p>
          <a:p>
            <a:r>
              <a:rPr lang="en-US" baseline="0" dirty="0" smtClean="0"/>
              <a:t>The user can repeat the process of specify criterion until the CQL query suites his needs. The semantics of the query are that all criteria are grouped into a logical AND </a:t>
            </a:r>
            <a:r>
              <a:rPr lang="en-US" baseline="0" dirty="0" err="1" smtClean="0"/>
              <a:t>and</a:t>
            </a:r>
            <a:r>
              <a:rPr lang="en-US" baseline="0" dirty="0" smtClean="0"/>
              <a:t> multiple criterion values (e.g. “mouse” and “fly” for </a:t>
            </a:r>
            <a:r>
              <a:rPr lang="en-US" baseline="0" dirty="0" err="1" smtClean="0"/>
              <a:t>commonName</a:t>
            </a:r>
            <a:r>
              <a:rPr lang="en-US" baseline="0" dirty="0" smtClean="0"/>
              <a:t>) are grouped into a logical OR.</a:t>
            </a:r>
          </a:p>
          <a:p>
            <a:endParaRPr lang="en-US" baseline="0" dirty="0" smtClean="0"/>
          </a:p>
          <a:p>
            <a:r>
              <a:rPr lang="en-US" baseline="0" dirty="0" smtClean="0"/>
              <a:t>Once the query is complete, the user can choose to it to XML or submit it directly. Suppose the user chooses to view the query as XML. He presses the Export To XML button and the CQL query XML form is displayed (#4).</a:t>
            </a:r>
          </a:p>
          <a:p>
            <a:endParaRPr lang="en-US" baseline="0" dirty="0" smtClean="0"/>
          </a:p>
          <a:p>
            <a:r>
              <a:rPr lang="en-US" baseline="0" dirty="0" smtClean="0"/>
              <a:t> Here we can see the target service URL and the CQL query. Notice that the </a:t>
            </a:r>
            <a:r>
              <a:rPr lang="en-US" baseline="0" dirty="0" err="1" smtClean="0"/>
              <a:t>QueryModifiers</a:t>
            </a:r>
            <a:r>
              <a:rPr lang="en-US" baseline="0" dirty="0" smtClean="0"/>
              <a:t> are also present. From this screen the user can edit the CQL text and/or submit the query. Also note that the user could have navigated to this sub tab directly and enter the service URL and CQL query text without going through the builder workflow.</a:t>
            </a:r>
          </a:p>
          <a:p>
            <a:endParaRPr lang="en-US" baseline="0" dirty="0" smtClean="0"/>
          </a:p>
          <a:p>
            <a:r>
              <a:rPr lang="en-US" baseline="0" dirty="0" smtClean="0"/>
              <a:t>When the user presses the Submit Query button (#4) the History tab is displayed where the user can watch the progress of the query. If the user had pressed the Submit Query button on screen #3, the History tab would also have been displayed.</a:t>
            </a:r>
          </a:p>
        </p:txBody>
      </p:sp>
      <p:sp>
        <p:nvSpPr>
          <p:cNvPr id="4" name="Foliennummernplatzhalter 3"/>
          <p:cNvSpPr>
            <a:spLocks noGrp="1"/>
          </p:cNvSpPr>
          <p:nvPr>
            <p:ph type="sldNum" sz="quarter" idx="10"/>
          </p:nvPr>
        </p:nvSpPr>
        <p:spPr/>
        <p:txBody>
          <a:bodyPr/>
          <a:lstStyle/>
          <a:p>
            <a:fld id="{C5CD8D99-8CC8-4992-8CE6-A4C1855BADDE}"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en-US" dirty="0" smtClean="0"/>
              <a:t>Once the user has pressed</a:t>
            </a:r>
            <a:r>
              <a:rPr lang="en-US" baseline="0" dirty="0" smtClean="0"/>
              <a:t> the Submit Query button, the History tab is displayed where the user can see the status of all the queries that he has executed. In screen #1 we can see that the users query is still running.</a:t>
            </a:r>
          </a:p>
          <a:p>
            <a:endParaRPr lang="en-US" baseline="0" dirty="0" smtClean="0"/>
          </a:p>
          <a:p>
            <a:r>
              <a:rPr lang="en-US" baseline="0" dirty="0" smtClean="0"/>
              <a:t>Queries can be in the following states:</a:t>
            </a:r>
          </a:p>
          <a:p>
            <a:r>
              <a:rPr lang="en-US" baseline="0" dirty="0" smtClean="0"/>
              <a:t>RUNNING: the query is still running</a:t>
            </a:r>
          </a:p>
          <a:p>
            <a:r>
              <a:rPr lang="en-US" baseline="0" dirty="0" smtClean="0"/>
              <a:t>COMPLETE: the query completed successfully</a:t>
            </a:r>
          </a:p>
          <a:p>
            <a:r>
              <a:rPr lang="en-US" baseline="0" dirty="0" smtClean="0"/>
              <a:t>ERROR: the query failed</a:t>
            </a:r>
          </a:p>
          <a:p>
            <a:r>
              <a:rPr lang="en-US" baseline="0" dirty="0" smtClean="0"/>
              <a:t>CANCELED: the user chose to cancel the query</a:t>
            </a:r>
          </a:p>
          <a:p>
            <a:r>
              <a:rPr lang="en-US" baseline="0" dirty="0" smtClean="0"/>
              <a:t>TIMED OUT: the system cancelled the query</a:t>
            </a:r>
          </a:p>
          <a:p>
            <a:endParaRPr lang="en-US" dirty="0" smtClean="0"/>
          </a:p>
          <a:p>
            <a:r>
              <a:rPr lang="en-US" dirty="0" smtClean="0"/>
              <a:t>Based on the state of the query, the user can perform different operations:</a:t>
            </a:r>
          </a:p>
          <a:p>
            <a:r>
              <a:rPr lang="en-US" dirty="0" smtClean="0"/>
              <a:t>RUNNING:</a:t>
            </a:r>
            <a:r>
              <a:rPr lang="en-US" baseline="0" dirty="0" smtClean="0"/>
              <a:t> cancel, delete</a:t>
            </a:r>
          </a:p>
          <a:p>
            <a:r>
              <a:rPr lang="en-US" baseline="0" dirty="0" smtClean="0"/>
              <a:t>COMPLETE: view results, reload, delete</a:t>
            </a:r>
          </a:p>
          <a:p>
            <a:r>
              <a:rPr lang="en-US" baseline="0" dirty="0" smtClean="0"/>
              <a:t>ERROR: view error, reload, delete</a:t>
            </a:r>
          </a:p>
          <a:p>
            <a:r>
              <a:rPr lang="en-US" baseline="0" dirty="0" smtClean="0"/>
              <a:t>CANCELED: reload, delete</a:t>
            </a:r>
          </a:p>
          <a:p>
            <a:r>
              <a:rPr lang="en-US" baseline="0" dirty="0" smtClean="0"/>
              <a:t>TIMED OUT: reload, delete</a:t>
            </a:r>
          </a:p>
          <a:p>
            <a:endParaRPr lang="en-US" baseline="0" dirty="0" smtClean="0"/>
          </a:p>
          <a:p>
            <a:r>
              <a:rPr lang="en-US" baseline="0" dirty="0" smtClean="0"/>
              <a:t>Reloading a query causes it to be loaded into the CQL XML query sub tab, where the user can edit it, or run it again.</a:t>
            </a:r>
          </a:p>
          <a:p>
            <a:endParaRPr lang="en-US" baseline="0" dirty="0" smtClean="0"/>
          </a:p>
          <a:p>
            <a:r>
              <a:rPr lang="en-US" baseline="0" dirty="0" smtClean="0"/>
              <a:t>The query history display updated dynamically using AJAX. Once the query is in a COMPLETE state, the user chooses to view the results (#2).</a:t>
            </a:r>
          </a:p>
          <a:p>
            <a:endParaRPr lang="en-US" baseline="0" dirty="0" smtClean="0"/>
          </a:p>
          <a:p>
            <a:r>
              <a:rPr lang="en-US" dirty="0" smtClean="0"/>
              <a:t>By</a:t>
            </a:r>
            <a:r>
              <a:rPr lang="en-US" baseline="0" dirty="0" smtClean="0"/>
              <a:t> default, the “Results &gt; Tabular” sub tab is displayed (#3), where the user can see the tabular representation of the XML results. In this tab, the user can scroll through the results using the scroll </a:t>
            </a:r>
            <a:r>
              <a:rPr lang="en-US" baseline="0" dirty="0" err="1" smtClean="0"/>
              <a:t>controlls</a:t>
            </a:r>
            <a:r>
              <a:rPr lang="en-US" baseline="0" dirty="0" smtClean="0"/>
              <a:t>. The user can view the XML results by clicking on the “Results &gt; XML” sub tab (#4).</a:t>
            </a:r>
          </a:p>
          <a:p>
            <a:endParaRPr lang="en-US" baseline="0" dirty="0" smtClean="0"/>
          </a:p>
          <a:p>
            <a:r>
              <a:rPr lang="en-US" dirty="0" smtClean="0"/>
              <a:t>That is</a:t>
            </a:r>
            <a:r>
              <a:rPr lang="en-US" baseline="0" dirty="0" smtClean="0"/>
              <a:t> basically it for the workflow.</a:t>
            </a:r>
          </a:p>
        </p:txBody>
      </p:sp>
      <p:sp>
        <p:nvSpPr>
          <p:cNvPr id="4" name="Foliennummernplatzhalter 3"/>
          <p:cNvSpPr>
            <a:spLocks noGrp="1"/>
          </p:cNvSpPr>
          <p:nvPr>
            <p:ph type="sldNum" sz="quarter" idx="10"/>
          </p:nvPr>
        </p:nvSpPr>
        <p:spPr/>
        <p:txBody>
          <a:bodyPr/>
          <a:lstStyle/>
          <a:p>
            <a:fld id="{C5CD8D99-8CC8-4992-8CE6-A4C1855BADDE}"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2F404373-7C78-4132-B29B-028E24BDAD6C}" type="datetimeFigureOut">
              <a:rPr lang="en-US" smtClean="0"/>
              <a:t>11/2/2007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2F404373-7C78-4132-B29B-028E24BDAD6C}" type="datetimeFigureOut">
              <a:rPr lang="en-US" smtClean="0"/>
              <a:t>11/2/2007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2F404373-7C78-4132-B29B-028E24BDAD6C}" type="datetimeFigureOut">
              <a:rPr lang="en-US" smtClean="0"/>
              <a:t>11/2/2007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2F404373-7C78-4132-B29B-028E24BDAD6C}" type="datetimeFigureOut">
              <a:rPr lang="en-US" smtClean="0"/>
              <a:t>11/2/2007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2F404373-7C78-4132-B29B-028E24BDAD6C}" type="datetimeFigureOut">
              <a:rPr lang="en-US" smtClean="0"/>
              <a:t>11/2/2007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2F404373-7C78-4132-B29B-028E24BDAD6C}" type="datetimeFigureOut">
              <a:rPr lang="en-US" smtClean="0"/>
              <a:t>11/2/2007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2F404373-7C78-4132-B29B-028E24BDAD6C}" type="datetimeFigureOut">
              <a:rPr lang="en-US" smtClean="0"/>
              <a:t>11/2/2007</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2F404373-7C78-4132-B29B-028E24BDAD6C}" type="datetimeFigureOut">
              <a:rPr lang="en-US" smtClean="0"/>
              <a:t>11/2/2007</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F404373-7C78-4132-B29B-028E24BDAD6C}" type="datetimeFigureOut">
              <a:rPr lang="en-US" smtClean="0"/>
              <a:t>11/2/2007</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2F404373-7C78-4132-B29B-028E24BDAD6C}" type="datetimeFigureOut">
              <a:rPr lang="en-US" smtClean="0"/>
              <a:t>11/2/2007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2F404373-7C78-4132-B29B-028E24BDAD6C}" type="datetimeFigureOut">
              <a:rPr lang="en-US" smtClean="0"/>
              <a:t>11/2/2007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4256EAF-28AD-4B9A-A7A8-CC669690B1AA}"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04373-7C78-4132-B29B-028E24BDAD6C}" type="datetimeFigureOut">
              <a:rPr lang="en-US" smtClean="0"/>
              <a:t>11/2/2007</a:t>
            </a:fld>
            <a:endParaRPr lang="en-US"/>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56EAF-28AD-4B9A-A7A8-CC669690B1AA}"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304800"/>
            <a:ext cx="3429000" cy="1285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33400" y="1981200"/>
            <a:ext cx="3419475" cy="12763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533400" y="3886200"/>
            <a:ext cx="3448050" cy="2276475"/>
          </a:xfrm>
          <a:prstGeom prst="rect">
            <a:avLst/>
          </a:prstGeom>
          <a:noFill/>
          <a:ln w="9525">
            <a:noFill/>
            <a:miter lim="800000"/>
            <a:headEnd/>
            <a:tailEnd/>
          </a:ln>
          <a:effectLst/>
        </p:spPr>
      </p:pic>
      <p:sp>
        <p:nvSpPr>
          <p:cNvPr id="7" name="Textfeld 6"/>
          <p:cNvSpPr txBox="1"/>
          <p:nvPr/>
        </p:nvSpPr>
        <p:spPr>
          <a:xfrm>
            <a:off x="5562600" y="304800"/>
            <a:ext cx="2548646" cy="369332"/>
          </a:xfrm>
          <a:prstGeom prst="rect">
            <a:avLst/>
          </a:prstGeom>
          <a:noFill/>
        </p:spPr>
        <p:txBody>
          <a:bodyPr wrap="none" rtlCol="0">
            <a:spAutoFit/>
          </a:bodyPr>
          <a:lstStyle/>
          <a:p>
            <a:r>
              <a:rPr lang="en-US" dirty="0" smtClean="0"/>
              <a:t>Top-level Navigation Tabs</a:t>
            </a:r>
            <a:endParaRPr lang="en-US" dirty="0"/>
          </a:p>
        </p:txBody>
      </p:sp>
      <p:cxnSp>
        <p:nvCxnSpPr>
          <p:cNvPr id="9" name="Gerade Verbindung mit Pfeil 8"/>
          <p:cNvCxnSpPr/>
          <p:nvPr/>
        </p:nvCxnSpPr>
        <p:spPr>
          <a:xfrm rot="10800000" flipV="1">
            <a:off x="2895600" y="533400"/>
            <a:ext cx="2743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648200" y="3200400"/>
            <a:ext cx="1109791" cy="369332"/>
          </a:xfrm>
          <a:prstGeom prst="rect">
            <a:avLst/>
          </a:prstGeom>
          <a:noFill/>
        </p:spPr>
        <p:txBody>
          <a:bodyPr wrap="none" rtlCol="0">
            <a:spAutoFit/>
          </a:bodyPr>
          <a:lstStyle/>
          <a:p>
            <a:r>
              <a:rPr lang="en-US" dirty="0" smtClean="0"/>
              <a:t>Enter URL</a:t>
            </a:r>
            <a:endParaRPr lang="en-US" dirty="0"/>
          </a:p>
        </p:txBody>
      </p:sp>
      <p:cxnSp>
        <p:nvCxnSpPr>
          <p:cNvPr id="12" name="Gerade Verbindung mit Pfeil 11"/>
          <p:cNvCxnSpPr/>
          <p:nvPr/>
        </p:nvCxnSpPr>
        <p:spPr>
          <a:xfrm rot="10800000">
            <a:off x="2133600" y="2971800"/>
            <a:ext cx="2286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6019800" y="4953000"/>
            <a:ext cx="1737976" cy="369332"/>
          </a:xfrm>
          <a:prstGeom prst="rect">
            <a:avLst/>
          </a:prstGeom>
          <a:noFill/>
        </p:spPr>
        <p:txBody>
          <a:bodyPr wrap="none" rtlCol="0">
            <a:spAutoFit/>
          </a:bodyPr>
          <a:lstStyle/>
          <a:p>
            <a:r>
              <a:rPr lang="en-US" dirty="0" smtClean="0"/>
              <a:t>Select UML class</a:t>
            </a:r>
            <a:endParaRPr lang="en-US" dirty="0"/>
          </a:p>
        </p:txBody>
      </p:sp>
      <p:cxnSp>
        <p:nvCxnSpPr>
          <p:cNvPr id="15" name="Gerade Verbindung mit Pfeil 14"/>
          <p:cNvCxnSpPr/>
          <p:nvPr/>
        </p:nvCxnSpPr>
        <p:spPr>
          <a:xfrm rot="10800000" flipV="1">
            <a:off x="3581400" y="5029200"/>
            <a:ext cx="2362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609600" y="304800"/>
            <a:ext cx="3457575" cy="1981200"/>
          </a:xfrm>
          <a:prstGeom prst="rect">
            <a:avLst/>
          </a:prstGeom>
          <a:noFill/>
          <a:ln w="9525">
            <a:noFill/>
            <a:miter lim="800000"/>
            <a:headEnd/>
            <a:tailEnd/>
          </a:ln>
          <a:effectLst/>
        </p:spPr>
      </p:pic>
      <p:sp>
        <p:nvSpPr>
          <p:cNvPr id="5" name="Pfeil nach rechts 4"/>
          <p:cNvSpPr/>
          <p:nvPr/>
        </p:nvSpPr>
        <p:spPr>
          <a:xfrm>
            <a:off x="4191000" y="8382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p:cNvPicPr>
            <a:picLocks noChangeAspect="1" noChangeArrowheads="1"/>
          </p:cNvPicPr>
          <p:nvPr/>
        </p:nvPicPr>
        <p:blipFill>
          <a:blip r:embed="rId4"/>
          <a:srcRect/>
          <a:stretch>
            <a:fillRect/>
          </a:stretch>
        </p:blipFill>
        <p:spPr bwMode="auto">
          <a:xfrm>
            <a:off x="5257800" y="304800"/>
            <a:ext cx="3438525" cy="1828800"/>
          </a:xfrm>
          <a:prstGeom prst="rect">
            <a:avLst/>
          </a:prstGeom>
          <a:noFill/>
          <a:ln w="9525">
            <a:noFill/>
            <a:miter lim="800000"/>
            <a:headEnd/>
            <a:tailEnd/>
          </a:ln>
          <a:effectLst/>
        </p:spPr>
      </p:pic>
      <p:sp>
        <p:nvSpPr>
          <p:cNvPr id="7" name="Textfeld 6"/>
          <p:cNvSpPr txBox="1"/>
          <p:nvPr/>
        </p:nvSpPr>
        <p:spPr>
          <a:xfrm>
            <a:off x="3962400" y="0"/>
            <a:ext cx="301686" cy="369332"/>
          </a:xfrm>
          <a:prstGeom prst="rect">
            <a:avLst/>
          </a:prstGeom>
          <a:noFill/>
        </p:spPr>
        <p:txBody>
          <a:bodyPr wrap="none" rtlCol="0">
            <a:spAutoFit/>
          </a:bodyPr>
          <a:lstStyle/>
          <a:p>
            <a:r>
              <a:rPr lang="en-US" b="1" dirty="0" smtClean="0"/>
              <a:t>1</a:t>
            </a:r>
            <a:endParaRPr lang="en-US" b="1" dirty="0"/>
          </a:p>
        </p:txBody>
      </p:sp>
      <p:sp>
        <p:nvSpPr>
          <p:cNvPr id="9" name="Textfeld 8"/>
          <p:cNvSpPr txBox="1"/>
          <p:nvPr/>
        </p:nvSpPr>
        <p:spPr>
          <a:xfrm>
            <a:off x="8610600" y="0"/>
            <a:ext cx="301686" cy="369332"/>
          </a:xfrm>
          <a:prstGeom prst="rect">
            <a:avLst/>
          </a:prstGeom>
          <a:noFill/>
        </p:spPr>
        <p:txBody>
          <a:bodyPr wrap="none" rtlCol="0">
            <a:spAutoFit/>
          </a:bodyPr>
          <a:lstStyle/>
          <a:p>
            <a:r>
              <a:rPr lang="en-US" b="1" dirty="0"/>
              <a:t>2</a:t>
            </a:r>
            <a:endParaRPr lang="en-US" b="1" dirty="0"/>
          </a:p>
        </p:txBody>
      </p:sp>
      <p:pic>
        <p:nvPicPr>
          <p:cNvPr id="2054" name="Picture 6"/>
          <p:cNvPicPr>
            <a:picLocks noChangeAspect="1" noChangeArrowheads="1"/>
          </p:cNvPicPr>
          <p:nvPr/>
        </p:nvPicPr>
        <p:blipFill>
          <a:blip r:embed="rId5"/>
          <a:srcRect/>
          <a:stretch>
            <a:fillRect/>
          </a:stretch>
        </p:blipFill>
        <p:spPr bwMode="auto">
          <a:xfrm>
            <a:off x="609600" y="2743200"/>
            <a:ext cx="3429000" cy="2400300"/>
          </a:xfrm>
          <a:prstGeom prst="rect">
            <a:avLst/>
          </a:prstGeom>
          <a:noFill/>
          <a:ln w="9525">
            <a:noFill/>
            <a:miter lim="800000"/>
            <a:headEnd/>
            <a:tailEnd/>
          </a:ln>
          <a:effectLst/>
        </p:spPr>
      </p:pic>
      <p:sp>
        <p:nvSpPr>
          <p:cNvPr id="11" name="Pfeil nach rechts 10"/>
          <p:cNvSpPr/>
          <p:nvPr/>
        </p:nvSpPr>
        <p:spPr>
          <a:xfrm rot="8839875">
            <a:off x="4244409" y="205453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feld 11"/>
          <p:cNvSpPr txBox="1"/>
          <p:nvPr/>
        </p:nvSpPr>
        <p:spPr>
          <a:xfrm>
            <a:off x="3962400" y="2514600"/>
            <a:ext cx="301686" cy="369332"/>
          </a:xfrm>
          <a:prstGeom prst="rect">
            <a:avLst/>
          </a:prstGeom>
          <a:noFill/>
        </p:spPr>
        <p:txBody>
          <a:bodyPr wrap="none" rtlCol="0">
            <a:spAutoFit/>
          </a:bodyPr>
          <a:lstStyle/>
          <a:p>
            <a:r>
              <a:rPr lang="en-US" b="1" dirty="0" smtClean="0"/>
              <a:t>3</a:t>
            </a:r>
            <a:endParaRPr lang="en-US" b="1" dirty="0"/>
          </a:p>
        </p:txBody>
      </p:sp>
      <p:sp>
        <p:nvSpPr>
          <p:cNvPr id="13" name="Ellipse 12"/>
          <p:cNvSpPr/>
          <p:nvPr/>
        </p:nvSpPr>
        <p:spPr>
          <a:xfrm>
            <a:off x="457200" y="4267200"/>
            <a:ext cx="1066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7"/>
          <p:cNvPicPr>
            <a:picLocks noChangeAspect="1" noChangeArrowheads="1"/>
          </p:cNvPicPr>
          <p:nvPr/>
        </p:nvPicPr>
        <p:blipFill>
          <a:blip r:embed="rId6"/>
          <a:srcRect/>
          <a:stretch>
            <a:fillRect/>
          </a:stretch>
        </p:blipFill>
        <p:spPr bwMode="auto">
          <a:xfrm>
            <a:off x="5257800" y="2743200"/>
            <a:ext cx="3419475" cy="2371725"/>
          </a:xfrm>
          <a:prstGeom prst="rect">
            <a:avLst/>
          </a:prstGeom>
          <a:noFill/>
          <a:ln w="9525">
            <a:noFill/>
            <a:miter lim="800000"/>
            <a:headEnd/>
            <a:tailEnd/>
          </a:ln>
          <a:effectLst/>
        </p:spPr>
      </p:pic>
      <p:sp>
        <p:nvSpPr>
          <p:cNvPr id="15" name="Textfeld 14"/>
          <p:cNvSpPr txBox="1"/>
          <p:nvPr/>
        </p:nvSpPr>
        <p:spPr>
          <a:xfrm>
            <a:off x="8610600" y="2438400"/>
            <a:ext cx="301686" cy="369332"/>
          </a:xfrm>
          <a:prstGeom prst="rect">
            <a:avLst/>
          </a:prstGeom>
          <a:noFill/>
        </p:spPr>
        <p:txBody>
          <a:bodyPr wrap="none" rtlCol="0">
            <a:spAutoFit/>
          </a:bodyPr>
          <a:lstStyle/>
          <a:p>
            <a:r>
              <a:rPr lang="en-US" b="1" dirty="0"/>
              <a:t>4</a:t>
            </a:r>
            <a:endParaRPr lang="en-US" b="1" dirty="0"/>
          </a:p>
        </p:txBody>
      </p:sp>
      <p:sp>
        <p:nvSpPr>
          <p:cNvPr id="16" name="Pfeil nach rechts 15"/>
          <p:cNvSpPr/>
          <p:nvPr/>
        </p:nvSpPr>
        <p:spPr>
          <a:xfrm>
            <a:off x="4191000" y="35052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e 16"/>
          <p:cNvSpPr/>
          <p:nvPr/>
        </p:nvSpPr>
        <p:spPr>
          <a:xfrm>
            <a:off x="5029200" y="4267200"/>
            <a:ext cx="1066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28600" y="304800"/>
            <a:ext cx="3419475" cy="2381250"/>
          </a:xfrm>
          <a:prstGeom prst="rect">
            <a:avLst/>
          </a:prstGeom>
          <a:noFill/>
          <a:ln w="9525">
            <a:noFill/>
            <a:miter lim="800000"/>
            <a:headEnd/>
            <a:tailEnd/>
          </a:ln>
          <a:effectLst/>
        </p:spPr>
      </p:pic>
      <p:sp>
        <p:nvSpPr>
          <p:cNvPr id="3" name="Textfeld 2"/>
          <p:cNvSpPr txBox="1"/>
          <p:nvPr/>
        </p:nvSpPr>
        <p:spPr>
          <a:xfrm>
            <a:off x="3581400" y="0"/>
            <a:ext cx="301686" cy="369332"/>
          </a:xfrm>
          <a:prstGeom prst="rect">
            <a:avLst/>
          </a:prstGeom>
          <a:noFill/>
        </p:spPr>
        <p:txBody>
          <a:bodyPr wrap="none" rtlCol="0">
            <a:spAutoFit/>
          </a:bodyPr>
          <a:lstStyle/>
          <a:p>
            <a:r>
              <a:rPr lang="en-US" b="1" dirty="0" smtClean="0"/>
              <a:t>1</a:t>
            </a:r>
            <a:endParaRPr lang="en-US" b="1" dirty="0"/>
          </a:p>
        </p:txBody>
      </p:sp>
      <p:pic>
        <p:nvPicPr>
          <p:cNvPr id="3075" name="Picture 3"/>
          <p:cNvPicPr>
            <a:picLocks noChangeAspect="1" noChangeArrowheads="1"/>
          </p:cNvPicPr>
          <p:nvPr/>
        </p:nvPicPr>
        <p:blipFill>
          <a:blip r:embed="rId4"/>
          <a:srcRect/>
          <a:stretch>
            <a:fillRect/>
          </a:stretch>
        </p:blipFill>
        <p:spPr bwMode="auto">
          <a:xfrm>
            <a:off x="5181600" y="152400"/>
            <a:ext cx="3429000" cy="1952625"/>
          </a:xfrm>
          <a:prstGeom prst="rect">
            <a:avLst/>
          </a:prstGeom>
          <a:noFill/>
          <a:ln w="9525">
            <a:noFill/>
            <a:miter lim="800000"/>
            <a:headEnd/>
            <a:tailEnd/>
          </a:ln>
          <a:effectLst/>
        </p:spPr>
      </p:pic>
      <p:sp>
        <p:nvSpPr>
          <p:cNvPr id="5" name="Textfeld 4"/>
          <p:cNvSpPr txBox="1"/>
          <p:nvPr/>
        </p:nvSpPr>
        <p:spPr>
          <a:xfrm>
            <a:off x="8610600" y="0"/>
            <a:ext cx="301686" cy="369332"/>
          </a:xfrm>
          <a:prstGeom prst="rect">
            <a:avLst/>
          </a:prstGeom>
          <a:noFill/>
        </p:spPr>
        <p:txBody>
          <a:bodyPr wrap="none" rtlCol="0">
            <a:spAutoFit/>
          </a:bodyPr>
          <a:lstStyle/>
          <a:p>
            <a:r>
              <a:rPr lang="en-US" b="1" dirty="0" smtClean="0"/>
              <a:t>2</a:t>
            </a:r>
            <a:endParaRPr lang="en-US" b="1" dirty="0"/>
          </a:p>
        </p:txBody>
      </p:sp>
      <p:sp>
        <p:nvSpPr>
          <p:cNvPr id="6" name="Pfeil nach rechts 5"/>
          <p:cNvSpPr/>
          <p:nvPr/>
        </p:nvSpPr>
        <p:spPr>
          <a:xfrm>
            <a:off x="3962400" y="1066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p:cNvSpPr/>
          <p:nvPr/>
        </p:nvSpPr>
        <p:spPr>
          <a:xfrm>
            <a:off x="5334000" y="1676400"/>
            <a:ext cx="3429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5"/>
          <a:srcRect/>
          <a:stretch>
            <a:fillRect/>
          </a:stretch>
        </p:blipFill>
        <p:spPr bwMode="auto">
          <a:xfrm>
            <a:off x="304800" y="3048000"/>
            <a:ext cx="3429000" cy="2724150"/>
          </a:xfrm>
          <a:prstGeom prst="rect">
            <a:avLst/>
          </a:prstGeom>
          <a:noFill/>
          <a:ln w="9525">
            <a:noFill/>
            <a:miter lim="800000"/>
            <a:headEnd/>
            <a:tailEnd/>
          </a:ln>
          <a:effectLst/>
        </p:spPr>
      </p:pic>
      <p:sp>
        <p:nvSpPr>
          <p:cNvPr id="9" name="Textfeld 8"/>
          <p:cNvSpPr txBox="1"/>
          <p:nvPr/>
        </p:nvSpPr>
        <p:spPr>
          <a:xfrm>
            <a:off x="3657600" y="2819400"/>
            <a:ext cx="301686" cy="369332"/>
          </a:xfrm>
          <a:prstGeom prst="rect">
            <a:avLst/>
          </a:prstGeom>
          <a:noFill/>
        </p:spPr>
        <p:txBody>
          <a:bodyPr wrap="none" rtlCol="0">
            <a:spAutoFit/>
          </a:bodyPr>
          <a:lstStyle/>
          <a:p>
            <a:r>
              <a:rPr lang="en-US" b="1" dirty="0"/>
              <a:t>3</a:t>
            </a:r>
            <a:endParaRPr lang="en-US" b="1" dirty="0"/>
          </a:p>
        </p:txBody>
      </p:sp>
      <p:sp>
        <p:nvSpPr>
          <p:cNvPr id="10" name="Pfeil nach rechts 9"/>
          <p:cNvSpPr/>
          <p:nvPr/>
        </p:nvSpPr>
        <p:spPr>
          <a:xfrm rot="8487441">
            <a:off x="4018642" y="211048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a:blip r:embed="rId6"/>
          <a:srcRect/>
          <a:stretch>
            <a:fillRect/>
          </a:stretch>
        </p:blipFill>
        <p:spPr bwMode="auto">
          <a:xfrm>
            <a:off x="5334000" y="2228850"/>
            <a:ext cx="3429000" cy="4629150"/>
          </a:xfrm>
          <a:prstGeom prst="rect">
            <a:avLst/>
          </a:prstGeom>
          <a:noFill/>
          <a:ln w="9525">
            <a:noFill/>
            <a:miter lim="800000"/>
            <a:headEnd/>
            <a:tailEnd/>
          </a:ln>
          <a:effectLst/>
        </p:spPr>
      </p:pic>
      <p:sp>
        <p:nvSpPr>
          <p:cNvPr id="12" name="Pfeil nach rechts 11"/>
          <p:cNvSpPr/>
          <p:nvPr/>
        </p:nvSpPr>
        <p:spPr>
          <a:xfrm>
            <a:off x="3962400" y="38862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feld 13"/>
          <p:cNvSpPr txBox="1"/>
          <p:nvPr/>
        </p:nvSpPr>
        <p:spPr>
          <a:xfrm>
            <a:off x="8686800" y="2286000"/>
            <a:ext cx="301686" cy="369332"/>
          </a:xfrm>
          <a:prstGeom prst="rect">
            <a:avLst/>
          </a:prstGeom>
          <a:noFill/>
        </p:spPr>
        <p:txBody>
          <a:bodyPr wrap="none" rtlCol="0">
            <a:spAutoFit/>
          </a:bodyPr>
          <a:lstStyle/>
          <a:p>
            <a:r>
              <a:rPr lang="en-US" b="1" dirty="0" smtClean="0"/>
              <a:t>4</a:t>
            </a:r>
            <a:endParaRPr lang="en-US" b="1" dirty="0"/>
          </a:p>
        </p:txBody>
      </p:sp>
      <p:sp>
        <p:nvSpPr>
          <p:cNvPr id="15" name="Ellipse 14"/>
          <p:cNvSpPr/>
          <p:nvPr/>
        </p:nvSpPr>
        <p:spPr>
          <a:xfrm>
            <a:off x="5715000" y="5867400"/>
            <a:ext cx="990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152400" y="228600"/>
            <a:ext cx="3457575" cy="18002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5181600" y="0"/>
            <a:ext cx="3457575" cy="2428875"/>
          </a:xfrm>
          <a:prstGeom prst="rect">
            <a:avLst/>
          </a:prstGeom>
          <a:noFill/>
          <a:ln w="9525">
            <a:noFill/>
            <a:miter lim="800000"/>
            <a:headEnd/>
            <a:tailEnd/>
          </a:ln>
          <a:effectLst/>
        </p:spPr>
      </p:pic>
      <p:sp>
        <p:nvSpPr>
          <p:cNvPr id="4" name="Pfeil nach rechts 3"/>
          <p:cNvSpPr/>
          <p:nvPr/>
        </p:nvSpPr>
        <p:spPr>
          <a:xfrm>
            <a:off x="3962400" y="762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feld 4"/>
          <p:cNvSpPr txBox="1"/>
          <p:nvPr/>
        </p:nvSpPr>
        <p:spPr>
          <a:xfrm>
            <a:off x="3581400" y="0"/>
            <a:ext cx="301686" cy="369332"/>
          </a:xfrm>
          <a:prstGeom prst="rect">
            <a:avLst/>
          </a:prstGeom>
          <a:noFill/>
        </p:spPr>
        <p:txBody>
          <a:bodyPr wrap="none" rtlCol="0">
            <a:spAutoFit/>
          </a:bodyPr>
          <a:lstStyle/>
          <a:p>
            <a:r>
              <a:rPr lang="en-US" b="1" dirty="0" smtClean="0"/>
              <a:t>1</a:t>
            </a:r>
            <a:endParaRPr lang="en-US" b="1" dirty="0"/>
          </a:p>
        </p:txBody>
      </p:sp>
      <p:sp>
        <p:nvSpPr>
          <p:cNvPr id="6" name="Textfeld 5"/>
          <p:cNvSpPr txBox="1"/>
          <p:nvPr/>
        </p:nvSpPr>
        <p:spPr>
          <a:xfrm>
            <a:off x="8686800" y="0"/>
            <a:ext cx="301686" cy="369332"/>
          </a:xfrm>
          <a:prstGeom prst="rect">
            <a:avLst/>
          </a:prstGeom>
          <a:noFill/>
        </p:spPr>
        <p:txBody>
          <a:bodyPr wrap="none" rtlCol="0">
            <a:spAutoFit/>
          </a:bodyPr>
          <a:lstStyle/>
          <a:p>
            <a:r>
              <a:rPr lang="en-US" b="1" dirty="0"/>
              <a:t>2</a:t>
            </a:r>
            <a:endParaRPr lang="en-US" b="1" dirty="0"/>
          </a:p>
        </p:txBody>
      </p:sp>
      <p:pic>
        <p:nvPicPr>
          <p:cNvPr id="4100" name="Picture 4"/>
          <p:cNvPicPr>
            <a:picLocks noChangeAspect="1" noChangeArrowheads="1"/>
          </p:cNvPicPr>
          <p:nvPr/>
        </p:nvPicPr>
        <p:blipFill>
          <a:blip r:embed="rId5"/>
          <a:srcRect/>
          <a:stretch>
            <a:fillRect/>
          </a:stretch>
        </p:blipFill>
        <p:spPr bwMode="auto">
          <a:xfrm>
            <a:off x="228600" y="2362200"/>
            <a:ext cx="3429000" cy="2743200"/>
          </a:xfrm>
          <a:prstGeom prst="rect">
            <a:avLst/>
          </a:prstGeom>
          <a:noFill/>
          <a:ln w="9525">
            <a:noFill/>
            <a:miter lim="800000"/>
            <a:headEnd/>
            <a:tailEnd/>
          </a:ln>
          <a:effectLst/>
        </p:spPr>
      </p:pic>
      <p:sp>
        <p:nvSpPr>
          <p:cNvPr id="8" name="Pfeil nach rechts 7"/>
          <p:cNvSpPr/>
          <p:nvPr/>
        </p:nvSpPr>
        <p:spPr>
          <a:xfrm rot="8748313">
            <a:off x="3937816" y="160464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3581400" y="2133600"/>
            <a:ext cx="301686" cy="369332"/>
          </a:xfrm>
          <a:prstGeom prst="rect">
            <a:avLst/>
          </a:prstGeom>
          <a:noFill/>
        </p:spPr>
        <p:txBody>
          <a:bodyPr wrap="none" rtlCol="0">
            <a:spAutoFit/>
          </a:bodyPr>
          <a:lstStyle/>
          <a:p>
            <a:r>
              <a:rPr lang="en-US" b="1" dirty="0" smtClean="0"/>
              <a:t>3</a:t>
            </a:r>
            <a:endParaRPr lang="en-US" b="1" dirty="0"/>
          </a:p>
        </p:txBody>
      </p:sp>
      <p:pic>
        <p:nvPicPr>
          <p:cNvPr id="4101" name="Picture 5"/>
          <p:cNvPicPr>
            <a:picLocks noChangeAspect="1" noChangeArrowheads="1"/>
          </p:cNvPicPr>
          <p:nvPr/>
        </p:nvPicPr>
        <p:blipFill>
          <a:blip r:embed="rId6"/>
          <a:srcRect/>
          <a:stretch>
            <a:fillRect/>
          </a:stretch>
        </p:blipFill>
        <p:spPr bwMode="auto">
          <a:xfrm>
            <a:off x="3819525" y="2581275"/>
            <a:ext cx="5324475" cy="4276725"/>
          </a:xfrm>
          <a:prstGeom prst="rect">
            <a:avLst/>
          </a:prstGeom>
          <a:noFill/>
          <a:ln w="9525">
            <a:noFill/>
            <a:miter lim="800000"/>
            <a:headEnd/>
            <a:tailEnd/>
          </a:ln>
          <a:effectLst/>
        </p:spPr>
      </p:pic>
      <p:sp>
        <p:nvSpPr>
          <p:cNvPr id="11" name="Pfeil nach rechts 10"/>
          <p:cNvSpPr/>
          <p:nvPr/>
        </p:nvSpPr>
        <p:spPr>
          <a:xfrm rot="1294828">
            <a:off x="3026633" y="450634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feld 11"/>
          <p:cNvSpPr txBox="1"/>
          <p:nvPr/>
        </p:nvSpPr>
        <p:spPr>
          <a:xfrm>
            <a:off x="8842314" y="2209800"/>
            <a:ext cx="301686" cy="369332"/>
          </a:xfrm>
          <a:prstGeom prst="rect">
            <a:avLst/>
          </a:prstGeom>
          <a:noFill/>
        </p:spPr>
        <p:txBody>
          <a:bodyPr wrap="none" rtlCol="0">
            <a:spAutoFit/>
          </a:bodyPr>
          <a:lstStyle/>
          <a:p>
            <a:r>
              <a:rPr lang="en-US" b="1" dirty="0"/>
              <a:t>4</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228600" y="457200"/>
            <a:ext cx="3429000" cy="12573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5410200" y="381000"/>
            <a:ext cx="3448050" cy="1514475"/>
          </a:xfrm>
          <a:prstGeom prst="rect">
            <a:avLst/>
          </a:prstGeom>
          <a:noFill/>
          <a:ln w="9525">
            <a:noFill/>
            <a:miter lim="800000"/>
            <a:headEnd/>
            <a:tailEnd/>
          </a:ln>
          <a:effectLst/>
        </p:spPr>
      </p:pic>
      <p:sp>
        <p:nvSpPr>
          <p:cNvPr id="4" name="Textfeld 3"/>
          <p:cNvSpPr txBox="1"/>
          <p:nvPr/>
        </p:nvSpPr>
        <p:spPr>
          <a:xfrm>
            <a:off x="3581400" y="0"/>
            <a:ext cx="301686" cy="369332"/>
          </a:xfrm>
          <a:prstGeom prst="rect">
            <a:avLst/>
          </a:prstGeom>
          <a:noFill/>
        </p:spPr>
        <p:txBody>
          <a:bodyPr wrap="none" rtlCol="0">
            <a:spAutoFit/>
          </a:bodyPr>
          <a:lstStyle/>
          <a:p>
            <a:r>
              <a:rPr lang="en-US" b="1" dirty="0" smtClean="0"/>
              <a:t>1</a:t>
            </a:r>
            <a:endParaRPr lang="en-US" b="1" dirty="0"/>
          </a:p>
        </p:txBody>
      </p:sp>
      <p:sp>
        <p:nvSpPr>
          <p:cNvPr id="5" name="Pfeil nach rechts 4"/>
          <p:cNvSpPr/>
          <p:nvPr/>
        </p:nvSpPr>
        <p:spPr>
          <a:xfrm>
            <a:off x="3962400" y="762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feld 5"/>
          <p:cNvSpPr txBox="1"/>
          <p:nvPr/>
        </p:nvSpPr>
        <p:spPr>
          <a:xfrm>
            <a:off x="8842314" y="0"/>
            <a:ext cx="301686" cy="369332"/>
          </a:xfrm>
          <a:prstGeom prst="rect">
            <a:avLst/>
          </a:prstGeom>
          <a:noFill/>
        </p:spPr>
        <p:txBody>
          <a:bodyPr wrap="none" rtlCol="0">
            <a:spAutoFit/>
          </a:bodyPr>
          <a:lstStyle/>
          <a:p>
            <a:r>
              <a:rPr lang="en-US" b="1" dirty="0" smtClean="0"/>
              <a:t>2</a:t>
            </a:r>
            <a:endParaRPr lang="en-US" b="1" dirty="0"/>
          </a:p>
        </p:txBody>
      </p:sp>
      <p:pic>
        <p:nvPicPr>
          <p:cNvPr id="5124" name="Picture 4"/>
          <p:cNvPicPr>
            <a:picLocks noChangeAspect="1" noChangeArrowheads="1"/>
          </p:cNvPicPr>
          <p:nvPr/>
        </p:nvPicPr>
        <p:blipFill>
          <a:blip r:embed="rId5"/>
          <a:srcRect/>
          <a:stretch>
            <a:fillRect/>
          </a:stretch>
        </p:blipFill>
        <p:spPr bwMode="auto">
          <a:xfrm>
            <a:off x="0" y="2514600"/>
            <a:ext cx="3448050" cy="4086225"/>
          </a:xfrm>
          <a:prstGeom prst="rect">
            <a:avLst/>
          </a:prstGeom>
          <a:noFill/>
          <a:ln w="9525">
            <a:noFill/>
            <a:miter lim="800000"/>
            <a:headEnd/>
            <a:tailEnd/>
          </a:ln>
          <a:effectLst/>
        </p:spPr>
      </p:pic>
      <p:sp>
        <p:nvSpPr>
          <p:cNvPr id="8" name="Pfeil nach rechts 7"/>
          <p:cNvSpPr/>
          <p:nvPr/>
        </p:nvSpPr>
        <p:spPr>
          <a:xfrm rot="8938554">
            <a:off x="4245909" y="15128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3352800" y="2209800"/>
            <a:ext cx="301686" cy="369332"/>
          </a:xfrm>
          <a:prstGeom prst="rect">
            <a:avLst/>
          </a:prstGeom>
          <a:noFill/>
        </p:spPr>
        <p:txBody>
          <a:bodyPr wrap="none" rtlCol="0">
            <a:spAutoFit/>
          </a:bodyPr>
          <a:lstStyle/>
          <a:p>
            <a:r>
              <a:rPr lang="en-US" b="1" dirty="0" smtClean="0"/>
              <a:t>3</a:t>
            </a:r>
            <a:endParaRPr lang="en-US" b="1" dirty="0"/>
          </a:p>
        </p:txBody>
      </p:sp>
      <p:pic>
        <p:nvPicPr>
          <p:cNvPr id="5125" name="Picture 5"/>
          <p:cNvPicPr>
            <a:picLocks noChangeAspect="1" noChangeArrowheads="1"/>
          </p:cNvPicPr>
          <p:nvPr/>
        </p:nvPicPr>
        <p:blipFill>
          <a:blip r:embed="rId6"/>
          <a:srcRect/>
          <a:stretch>
            <a:fillRect/>
          </a:stretch>
        </p:blipFill>
        <p:spPr bwMode="auto">
          <a:xfrm>
            <a:off x="4105275" y="2895600"/>
            <a:ext cx="5038725" cy="3105150"/>
          </a:xfrm>
          <a:prstGeom prst="rect">
            <a:avLst/>
          </a:prstGeom>
          <a:noFill/>
          <a:ln w="9525">
            <a:noFill/>
            <a:miter lim="800000"/>
            <a:headEnd/>
            <a:tailEnd/>
          </a:ln>
          <a:effectLst/>
        </p:spPr>
      </p:pic>
      <p:sp>
        <p:nvSpPr>
          <p:cNvPr id="11" name="Pfeil nach rechts 10"/>
          <p:cNvSpPr/>
          <p:nvPr/>
        </p:nvSpPr>
        <p:spPr>
          <a:xfrm>
            <a:off x="3124200" y="4114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feld 11"/>
          <p:cNvSpPr txBox="1"/>
          <p:nvPr/>
        </p:nvSpPr>
        <p:spPr>
          <a:xfrm>
            <a:off x="8842314" y="2590800"/>
            <a:ext cx="301686" cy="369332"/>
          </a:xfrm>
          <a:prstGeom prst="rect">
            <a:avLst/>
          </a:prstGeom>
          <a:noFill/>
        </p:spPr>
        <p:txBody>
          <a:bodyPr wrap="none" rtlCol="0">
            <a:spAutoFit/>
          </a:bodyPr>
          <a:lstStyle/>
          <a:p>
            <a:r>
              <a:rPr lang="en-US" b="1" dirty="0"/>
              <a:t>4</a:t>
            </a:r>
            <a:endParaRPr lang="en-US" b="1" dirty="0"/>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1222</Words>
  <Application>Microsoft Office PowerPoint</Application>
  <PresentationFormat>Bildschirmpräsentation (4:3)</PresentationFormat>
  <Paragraphs>82</Paragraphs>
  <Slides>5</Slides>
  <Notes>5</Notes>
  <HiddenSlides>0</HiddenSlides>
  <MMClips>0</MMClips>
  <ScaleCrop>false</ScaleCrop>
  <HeadingPairs>
    <vt:vector size="4" baseType="variant">
      <vt:variant>
        <vt:lpstr>Design</vt:lpstr>
      </vt:variant>
      <vt:variant>
        <vt:i4>1</vt:i4>
      </vt:variant>
      <vt:variant>
        <vt:lpstr>Folientitel</vt:lpstr>
      </vt:variant>
      <vt:variant>
        <vt:i4>5</vt:i4>
      </vt:variant>
    </vt:vector>
  </HeadingPairs>
  <TitlesOfParts>
    <vt:vector size="6" baseType="lpstr">
      <vt:lpstr>Larissa-Design</vt:lpstr>
      <vt:lpstr>Folie 1</vt:lpstr>
      <vt:lpstr>Folie 2</vt:lpstr>
      <vt:lpstr>Folie 3</vt:lpstr>
      <vt:lpstr>Folie 4</vt:lpstr>
      <vt:lpstr>Folie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joshua</dc:creator>
  <cp:lastModifiedBy>joshua</cp:lastModifiedBy>
  <cp:revision>10</cp:revision>
  <dcterms:created xsi:type="dcterms:W3CDTF">2007-11-02T20:23:20Z</dcterms:created>
  <dcterms:modified xsi:type="dcterms:W3CDTF">2007-11-02T21:51:43Z</dcterms:modified>
</cp:coreProperties>
</file>