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FFFFF"/>
    <a:srgbClr val="A5B5C2"/>
    <a:srgbClr val="292A42"/>
    <a:srgbClr val="222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4875" autoAdjust="0"/>
    <p:restoredTop sz="94660"/>
  </p:normalViewPr>
  <p:slideViewPr>
    <p:cSldViewPr snapToObjects="1">
      <p:cViewPr varScale="1">
        <p:scale>
          <a:sx n="30" d="100"/>
          <a:sy n="30" d="100"/>
        </p:scale>
        <p:origin x="-1240" y="-1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51B-28D5-CA40-B042-16E22DA4B1D8}" type="datetimeFigureOut">
              <a:rPr lang="en-US" smtClean="0"/>
              <a:pPr/>
              <a:t>6/10/08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9.gif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ntroduce-SyncToolsDetai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780" y="12293600"/>
            <a:ext cx="9784729" cy="934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3375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1600" y="0"/>
            <a:ext cx="12039600" cy="5715000"/>
          </a:xfrm>
          <a:prstGeom prst="rect">
            <a:avLst/>
          </a:prstGeom>
          <a:solidFill>
            <a:srgbClr val="222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242000"/>
            <a:ext cx="43891200" cy="1676400"/>
          </a:xfrm>
          <a:prstGeom prst="rect">
            <a:avLst/>
          </a:prstGeom>
          <a:solidFill>
            <a:srgbClr val="292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40511" y="914400"/>
            <a:ext cx="19317089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Introduce:</a:t>
            </a:r>
            <a:endParaRPr lang="en-US" sz="11500" b="1" dirty="0" smtClean="0">
              <a:solidFill>
                <a:srgbClr val="FFFFFF"/>
              </a:solidFill>
              <a:effectLst>
                <a:reflection stA="22000" endPos="75000" dir="5400000" sy="-100000" algn="bl" rotWithShape="0"/>
              </a:effectLst>
              <a:latin typeface="Helvetica Neue"/>
              <a:cs typeface="Helvetica Neue"/>
            </a:endParaRPr>
          </a:p>
          <a:p>
            <a:r>
              <a:rPr lang="en-US" sz="9600" b="1" dirty="0" err="1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caGrid</a:t>
            </a:r>
            <a:r>
              <a:rPr lang="en-US" sz="9600" b="1" dirty="0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 Service Generation Tools</a:t>
            </a:r>
            <a:endParaRPr lang="en-US" sz="9600" b="1" dirty="0">
              <a:solidFill>
                <a:srgbClr val="FFFFFF"/>
              </a:solidFill>
              <a:effectLst>
                <a:reflection stA="22000" endPos="75000" dir="5400000" sy="-100000" algn="bl" rotWithShape="0"/>
              </a:effectLst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48" y="31089600"/>
            <a:ext cx="172191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Shannon Hastings, David Ervin, Stephen </a:t>
            </a:r>
            <a:r>
              <a:rPr lang="en-US" sz="5400" dirty="0" err="1" smtClean="0">
                <a:solidFill>
                  <a:schemeClr val="bg1"/>
                </a:solidFill>
              </a:rPr>
              <a:t>Langella</a:t>
            </a:r>
            <a:r>
              <a:rPr lang="en-US" sz="5400" dirty="0" smtClean="0">
                <a:solidFill>
                  <a:schemeClr val="bg1"/>
                </a:solidFill>
              </a:rPr>
              <a:t>, Scott </a:t>
            </a:r>
            <a:r>
              <a:rPr lang="en-US" sz="5400" dirty="0" err="1" smtClean="0">
                <a:solidFill>
                  <a:schemeClr val="bg1"/>
                </a:solidFill>
              </a:rPr>
              <a:t>Oster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Ohio State University Software Research Institute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31242000"/>
            <a:ext cx="76403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cagrid.org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685800" y="9273123"/>
            <a:ext cx="220980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i="1" dirty="0" smtClean="0"/>
              <a:t>Introduce </a:t>
            </a:r>
            <a:r>
              <a:rPr lang="en-US" sz="4000" i="1" dirty="0"/>
              <a:t>will have a 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i="1" dirty="0" smtClean="0"/>
          </a:p>
          <a:p>
            <a:pPr algn="just"/>
            <a:r>
              <a:rPr lang="en-US" sz="4000" i="1" dirty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</a:t>
            </a:r>
            <a:r>
              <a:rPr lang="en-US" sz="4000" dirty="0"/>
              <a:t>strongly-typed</a:t>
            </a:r>
            <a:r>
              <a:rPr lang="en-US" sz="4000" i="1" dirty="0"/>
              <a:t> services, in which data types consumed and produced by a service are well-defined and published in the Grid, is necessary to enable syntactic interoperability so that two Grid endpoints can interact with each other programmatically and correctly.</a:t>
            </a:r>
            <a:r>
              <a:rPr lang="en-US" sz="3600" i="1" dirty="0"/>
              <a:t> 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23258780" y="21778615"/>
            <a:ext cx="20099019" cy="9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Features</a:t>
            </a:r>
          </a:p>
          <a:p>
            <a:pPr defTabSz="3762375">
              <a:buFontTx/>
              <a:buChar char="•"/>
            </a:pPr>
            <a:r>
              <a:rPr lang="en-US" sz="4000" dirty="0"/>
              <a:t> Dynamic discovery and use of published data </a:t>
            </a:r>
            <a:r>
              <a:rPr lang="en-US" sz="4000" dirty="0" smtClean="0"/>
              <a:t>types via </a:t>
            </a:r>
            <a:r>
              <a:rPr lang="en-US" sz="4000" dirty="0" err="1" smtClean="0"/>
              <a:t>caDSR</a:t>
            </a:r>
            <a:r>
              <a:rPr lang="en-US" sz="4000" dirty="0" smtClean="0"/>
              <a:t>, GME, File System, and other data discovery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Creates WSDL2.0 / WSRF Compliant </a:t>
            </a:r>
            <a:r>
              <a:rPr lang="en-US" sz="4000" dirty="0" smtClean="0"/>
              <a:t>Services utilizing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4.0.X and Axis 1.2.</a:t>
            </a:r>
          </a:p>
          <a:p>
            <a:pPr defTabSz="3762375">
              <a:buFontTx/>
              <a:buChar char="•"/>
            </a:pPr>
            <a:r>
              <a:rPr lang="en-US" sz="4000" dirty="0"/>
              <a:t> Supports Creating Multiple Resource/Services using the WSRF </a:t>
            </a:r>
            <a:r>
              <a:rPr lang="en-US" sz="4000" dirty="0" smtClean="0"/>
              <a:t>specifications.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Automated graphics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</a:t>
            </a:r>
            <a:r>
              <a:rPr lang="en-US" sz="4000" dirty="0"/>
              <a:t>GSI Security </a:t>
            </a:r>
            <a:r>
              <a:rPr lang="en-US" sz="4000" dirty="0" smtClean="0"/>
              <a:t>Configuration.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Pluggable Authorization Support via </a:t>
            </a:r>
            <a:r>
              <a:rPr lang="en-US" sz="4000" dirty="0" err="1" smtClean="0"/>
              <a:t>GridGrouper</a:t>
            </a:r>
            <a:r>
              <a:rPr lang="en-US" sz="4000" dirty="0" smtClean="0"/>
              <a:t> and CSM as well as other service authorization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Resource </a:t>
            </a:r>
            <a:r>
              <a:rPr lang="en-US" sz="4000" dirty="0" smtClean="0"/>
              <a:t>Property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/>
              <a:t>Index Service </a:t>
            </a:r>
            <a:r>
              <a:rPr lang="en-US" sz="4000" dirty="0" smtClean="0"/>
              <a:t>Registration configuration</a:t>
            </a:r>
          </a:p>
          <a:p>
            <a:pPr defTabSz="3762375">
              <a:buFontTx/>
              <a:buChar char="•"/>
            </a:pPr>
            <a:r>
              <a:rPr lang="en-US" sz="4000" dirty="0"/>
              <a:t> Rich extension/plug-in framework for creating custom services or adding custom functionality to </a:t>
            </a:r>
            <a:r>
              <a:rPr lang="en-US" sz="4000" dirty="0" smtClean="0"/>
              <a:t>Introduce and/or the services that Introduce produces such as the transfer,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data service,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metadata, and </a:t>
            </a:r>
            <a:r>
              <a:rPr lang="en-US" sz="4000" dirty="0" err="1" smtClean="0"/>
              <a:t>gravi</a:t>
            </a:r>
            <a:r>
              <a:rPr lang="en-US" sz="4000" dirty="0" smtClean="0"/>
              <a:t> service extensions.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Graphical Configuration of resource features such as security, persistence, lifetime management, notification and resource property support.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32255297" y="6248400"/>
            <a:ext cx="11102503" cy="106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Architecture</a:t>
            </a:r>
          </a:p>
          <a:p>
            <a:pPr defTabSz="3762375">
              <a:buFontTx/>
              <a:buChar char="•"/>
            </a:pPr>
            <a:r>
              <a:rPr lang="en-US" sz="4000" dirty="0"/>
              <a:t> Service Model maintains the complete representation of the services, methods, resources, resource properties, data types, security configuration. Index service registration, etc.</a:t>
            </a:r>
          </a:p>
          <a:p>
            <a:pPr defTabSz="3762375">
              <a:buFontTx/>
              <a:buChar char="•"/>
            </a:pPr>
            <a:r>
              <a:rPr lang="en-US" sz="4000" dirty="0"/>
              <a:t> Graphical Development Environment modifies service model and passes the modified model to the engine.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Introduce Engine re-syncs the service with changes with the modified model.</a:t>
            </a:r>
          </a:p>
          <a:p>
            <a:pPr defTabSz="3762375">
              <a:buFontTx/>
              <a:buChar char="•"/>
            </a:pPr>
            <a:r>
              <a:rPr lang="en-US" sz="4000" dirty="0"/>
              <a:t> Use of Java Emitter Templates (JET) for creation and modification of source code and configuration files required in the </a:t>
            </a:r>
            <a:r>
              <a:rPr lang="en-US" sz="4000" dirty="0" smtClean="0"/>
              <a:t>service.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Auto generation </a:t>
            </a:r>
            <a:r>
              <a:rPr lang="en-US" sz="4000" dirty="0" smtClean="0"/>
              <a:t>of </a:t>
            </a:r>
            <a:r>
              <a:rPr lang="en-US" sz="4000" dirty="0"/>
              <a:t>complete</a:t>
            </a:r>
            <a:r>
              <a:rPr lang="en-US" sz="4000" dirty="0" smtClean="0"/>
              <a:t> object oriented client view of the grid service interface and </a:t>
            </a:r>
            <a:r>
              <a:rPr lang="en-US" sz="4000" dirty="0"/>
              <a:t>stubbed service </a:t>
            </a:r>
            <a:r>
              <a:rPr lang="en-US" sz="4000" dirty="0" smtClean="0"/>
              <a:t>implementation</a:t>
            </a:r>
            <a:r>
              <a:rPr lang="en-US" sz="4000" dirty="0"/>
              <a:t>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pic>
        <p:nvPicPr>
          <p:cNvPr id="16" name="Picture 15" descr="Introduce-1.2-G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754600"/>
            <a:ext cx="21640800" cy="13065057"/>
          </a:xfrm>
          <a:prstGeom prst="rect">
            <a:avLst/>
          </a:prstGeom>
        </p:spPr>
      </p:pic>
      <p:pic>
        <p:nvPicPr>
          <p:cNvPr id="20" name="Picture 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2" y="6410325"/>
            <a:ext cx="2776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419600" y="6105524"/>
            <a:ext cx="1828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i="1" dirty="0" smtClean="0">
                <a:solidFill>
                  <a:srgbClr val="262673"/>
                </a:solidFill>
              </a:rPr>
              <a:t>Introduce</a:t>
            </a:r>
            <a:r>
              <a:rPr lang="en-US" sz="4800" i="1" dirty="0" smtClean="0"/>
              <a:t>:</a:t>
            </a:r>
            <a:r>
              <a:rPr lang="en-US" sz="4000" i="1" dirty="0" smtClean="0"/>
              <a:t>  an open-source, extensible toolkit to support easy development and deployment of </a:t>
            </a:r>
            <a:r>
              <a:rPr lang="en-US" sz="4000" i="1" dirty="0" err="1" smtClean="0"/>
              <a:t>caGrid</a:t>
            </a:r>
            <a:r>
              <a:rPr lang="en-US" sz="4000" i="1" dirty="0" smtClean="0"/>
              <a:t> compliant Grid Services.  Introduce aims to reduce the service development and  deployment effort by hiding low level details of the </a:t>
            </a:r>
            <a:r>
              <a:rPr lang="en-US" sz="4000" i="1" dirty="0" err="1" smtClean="0"/>
              <a:t>Globus</a:t>
            </a:r>
            <a:r>
              <a:rPr lang="en-US" sz="4000" i="1" dirty="0" smtClean="0"/>
              <a:t> Toolkit and to enable the implementation of strongly-typed Grid services. We expect that enabling strongly typed grid services while lowering the difficulty of entry to the Grid via toolkits</a:t>
            </a:r>
            <a:endParaRPr lang="en-US" sz="4000" dirty="0"/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258780" y="6477000"/>
            <a:ext cx="8783320" cy="505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ntroduce-ServiceSecurityAndAuthoriz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2200" y="16713200"/>
            <a:ext cx="8331200" cy="4927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346420" y="31546800"/>
            <a:ext cx="1670558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RI_150p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9619" y="31864300"/>
            <a:ext cx="2440781" cy="520700"/>
          </a:xfrm>
          <a:prstGeom prst="rect">
            <a:avLst/>
          </a:prstGeom>
        </p:spPr>
      </p:pic>
      <p:pic>
        <p:nvPicPr>
          <p:cNvPr id="27" name="Picture 26" descr="OS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54782" y="31623000"/>
            <a:ext cx="1481818" cy="838200"/>
          </a:xfrm>
          <a:prstGeom prst="rect">
            <a:avLst/>
          </a:prstGeom>
        </p:spPr>
      </p:pic>
      <p:pic>
        <p:nvPicPr>
          <p:cNvPr id="28" name="Picture 27" descr="Nci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21227" y="31800800"/>
            <a:ext cx="915773" cy="584200"/>
          </a:xfrm>
          <a:prstGeom prst="rect">
            <a:avLst/>
          </a:prstGeom>
        </p:spPr>
      </p:pic>
      <p:pic>
        <p:nvPicPr>
          <p:cNvPr id="29" name="Picture 28" descr="Globus-toolkit_150px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25781" y="31737300"/>
            <a:ext cx="2259419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566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Shannon Hastings</dc:creator>
  <cp:lastModifiedBy>Shannon Hastings</cp:lastModifiedBy>
  <cp:revision>21</cp:revision>
  <cp:lastPrinted>2008-06-09T12:43:48Z</cp:lastPrinted>
  <dcterms:created xsi:type="dcterms:W3CDTF">2008-06-10T17:02:28Z</dcterms:created>
  <dcterms:modified xsi:type="dcterms:W3CDTF">2008-06-10T17:10:28Z</dcterms:modified>
</cp:coreProperties>
</file>