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032" y="1596"/>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11/5/2007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11/5/2007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11/5/2007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11/5/2007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11/5/2007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11/5/2007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4" name="TextBox 3"/>
          <p:cNvSpPr txBox="1"/>
          <p:nvPr/>
        </p:nvSpPr>
        <p:spPr>
          <a:xfrm>
            <a:off x="0" y="1194136"/>
            <a:ext cx="7620000" cy="863263"/>
          </a:xfrm>
          <a:prstGeom prst="rect">
            <a:avLst/>
          </a:prstGeom>
          <a:noFill/>
        </p:spPr>
        <p:txBody>
          <a:bodyPr wrap="square" rtlCol="0">
            <a:spAutoFit/>
          </a:bodyPr>
          <a:lstStyle/>
          <a:p>
            <a:pPr defTabSz="3657600"/>
            <a:r>
              <a:rPr lang="en-US" sz="1000" dirty="0" smtClean="0">
                <a:solidFill>
                  <a:srgbClr val="000000"/>
                </a:solidFill>
                <a:latin typeface="Calibri" pitchFamily="34" charset="0"/>
              </a:rPr>
              <a:t>The GAARDS Security Infrastructure provides services and tools for the administration and enforcement of security policy in an enterprise Grid.  GAARDS was developed on top of the </a:t>
            </a:r>
            <a:r>
              <a:rPr lang="en-US" sz="1000" dirty="0" err="1" smtClean="0">
                <a:solidFill>
                  <a:srgbClr val="000000"/>
                </a:solidFill>
                <a:latin typeface="Calibri" pitchFamily="34" charset="0"/>
              </a:rPr>
              <a:t>Globus</a:t>
            </a:r>
            <a:r>
              <a:rPr lang="en-US" sz="1000" dirty="0" smtClean="0">
                <a:solidFill>
                  <a:srgbClr val="000000"/>
                </a:solidFill>
                <a:latin typeface="Calibri" pitchFamily="34" charset="0"/>
              </a:rPr>
              <a:t> Toolkit and extends </a:t>
            </a:r>
            <a:r>
              <a:rPr lang="en-US" sz="1000" dirty="0" smtClean="0">
                <a:solidFill>
                  <a:srgbClr val="000000"/>
                </a:solidFill>
                <a:latin typeface="Calibri" pitchFamily="34" charset="0"/>
              </a:rPr>
              <a:t>it) </a:t>
            </a:r>
            <a:r>
              <a:rPr lang="en-US" sz="1000" dirty="0" smtClean="0">
                <a:solidFill>
                  <a:srgbClr val="000000"/>
                </a:solidFill>
                <a:latin typeface="Calibri" pitchFamily="34" charset="0"/>
              </a:rPr>
              <a:t>to provide enterprise services and administrative tools for: 1) grid user management, 2) identity federation, 3) trust management, 4) group/VO management 5) Access Control Policy management and enforcement, and 5) Integration between existing security domains and the grid security domain.  GAARDS services can be used individually or grouped together to meet the authentication and authorization needs for Grids.  Below is a list of some of the core services provided by GAARDS: </a:t>
            </a:r>
            <a:endParaRPr lang="en-US" sz="1000" dirty="0">
              <a:solidFill>
                <a:srgbClr val="000000"/>
              </a:solidFill>
              <a:latin typeface="Calibri" pitchFamily="34" charset="0"/>
            </a:endParaRPr>
          </a:p>
        </p:txBody>
      </p:sp>
      <p:sp>
        <p:nvSpPr>
          <p:cNvPr id="5" name="TextBox 4"/>
          <p:cNvSpPr txBox="1"/>
          <p:nvPr/>
        </p:nvSpPr>
        <p:spPr>
          <a:xfrm>
            <a:off x="3276600" y="76200"/>
            <a:ext cx="4495800" cy="800219"/>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Security</a:t>
            </a:r>
          </a:p>
          <a:p>
            <a:pPr algn="r"/>
            <a:r>
              <a:rPr lang="en-US" b="1" dirty="0" smtClean="0">
                <a:solidFill>
                  <a:schemeClr val="bg1"/>
                </a:solidFill>
                <a:latin typeface="Tahoma" pitchFamily="34" charset="0"/>
                <a:ea typeface="Tahoma" pitchFamily="34" charset="0"/>
                <a:cs typeface="Tahoma" pitchFamily="34" charset="0"/>
              </a:rPr>
              <a:t>http://www.gaards.org</a:t>
            </a:r>
            <a:endParaRPr lang="en-US" b="1"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0" y="972979"/>
            <a:ext cx="7630615" cy="246221"/>
          </a:xfrm>
          <a:prstGeom prst="rect">
            <a:avLst/>
          </a:prstGeom>
          <a:noFill/>
        </p:spPr>
        <p:txBody>
          <a:bodyPr wrap="square" rtlCol="0">
            <a:spAutoFit/>
          </a:bodyPr>
          <a:lstStyle/>
          <a:p>
            <a:r>
              <a:rPr lang="en-US" sz="1000" b="1" dirty="0" smtClean="0">
                <a:solidFill>
                  <a:srgbClr val="C00000"/>
                </a:solidFill>
                <a:latin typeface="Tahoma" pitchFamily="34" charset="0"/>
              </a:rPr>
              <a:t>Stephen Langella, Scott Oster, Shannon Hastings, David Ervin, Joshua Phillips, </a:t>
            </a:r>
            <a:r>
              <a:rPr lang="en-US" sz="1000" b="1" dirty="0" smtClean="0">
                <a:solidFill>
                  <a:srgbClr val="C00000"/>
                </a:solidFill>
                <a:latin typeface="Tahoma" pitchFamily="34" charset="0"/>
              </a:rPr>
              <a:t>Justin Permar, </a:t>
            </a:r>
            <a:r>
              <a:rPr lang="en-US" sz="1000" b="1" dirty="0" smtClean="0">
                <a:solidFill>
                  <a:srgbClr val="C00000"/>
                </a:solidFill>
                <a:latin typeface="Tahoma" pitchFamily="34" charset="0"/>
              </a:rPr>
              <a:t>Tahsin Kurc, Joel Saltz</a:t>
            </a:r>
            <a:r>
              <a:rPr lang="en-US" sz="1000" b="1" dirty="0" smtClean="0">
                <a:solidFill>
                  <a:srgbClr val="C00000"/>
                </a:solidFill>
                <a:latin typeface="Tahoma" pitchFamily="34" charset="0"/>
              </a:rPr>
              <a:t>.</a:t>
            </a:r>
            <a:endParaRPr lang="en-US" sz="1000" b="1" dirty="0" smtClean="0">
              <a:solidFill>
                <a:srgbClr val="C00000"/>
              </a:solidFill>
              <a:latin typeface="Tahoma" pitchFamily="34" charset="0"/>
            </a:endParaRPr>
          </a:p>
        </p:txBody>
      </p:sp>
      <p:pic>
        <p:nvPicPr>
          <p:cNvPr id="7" name="Picture 6" descr="gaards.jpg"/>
          <p:cNvPicPr>
            <a:picLocks noChangeAspect="1"/>
          </p:cNvPicPr>
          <p:nvPr/>
        </p:nvPicPr>
        <p:blipFill>
          <a:blip r:embed="rId4"/>
          <a:stretch>
            <a:fillRect/>
          </a:stretch>
        </p:blipFill>
        <p:spPr>
          <a:xfrm>
            <a:off x="4038600" y="2057400"/>
            <a:ext cx="3658505" cy="2590800"/>
          </a:xfrm>
          <a:prstGeom prst="rect">
            <a:avLst/>
          </a:prstGeom>
        </p:spPr>
      </p:pic>
      <p:sp>
        <p:nvSpPr>
          <p:cNvPr id="8" name="TextBox 7"/>
          <p:cNvSpPr txBox="1"/>
          <p:nvPr/>
        </p:nvSpPr>
        <p:spPr>
          <a:xfrm>
            <a:off x="0" y="1981200"/>
            <a:ext cx="4191000" cy="2862322"/>
          </a:xfrm>
          <a:prstGeom prst="rect">
            <a:avLst/>
          </a:prstGeom>
          <a:noFill/>
        </p:spPr>
        <p:txBody>
          <a:bodyPr wrap="square" rtlCol="0">
            <a:spAutoFit/>
          </a:bodyPr>
          <a:lstStyle/>
          <a:p>
            <a:pPr defTabSz="3657600"/>
            <a:r>
              <a:rPr lang="en-US" sz="1000" b="1" dirty="0" smtClean="0">
                <a:solidFill>
                  <a:srgbClr val="C00000"/>
                </a:solidFill>
              </a:rPr>
              <a:t>Dorian</a:t>
            </a:r>
            <a:r>
              <a:rPr lang="en-US" sz="1000" b="1" dirty="0" smtClean="0">
                <a:solidFill>
                  <a:srgbClr val="101533"/>
                </a:solidFill>
              </a:rPr>
              <a:t> –</a:t>
            </a:r>
            <a:r>
              <a:rPr lang="en-US" sz="1000" dirty="0" smtClean="0">
                <a:solidFill>
                  <a:srgbClr val="000000"/>
                </a:solidFill>
              </a:rPr>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  </a:t>
            </a:r>
          </a:p>
          <a:p>
            <a:pPr defTabSz="3657600"/>
            <a:endParaRPr lang="en-US" sz="1000" dirty="0" smtClean="0">
              <a:solidFill>
                <a:srgbClr val="000000"/>
              </a:solidFill>
            </a:endParaRPr>
          </a:p>
          <a:p>
            <a:pPr defTabSz="3657600"/>
            <a:r>
              <a:rPr lang="en-US" sz="1000" b="1" dirty="0" smtClean="0">
                <a:solidFill>
                  <a:srgbClr val="C00000"/>
                </a:solidFill>
              </a:rPr>
              <a:t>Grid Trust Service (GTS) </a:t>
            </a:r>
            <a:r>
              <a:rPr lang="en-US" sz="1000" b="1" dirty="0" smtClean="0">
                <a:solidFill>
                  <a:srgbClr val="101533"/>
                </a:solidFill>
              </a:rPr>
              <a:t>-</a:t>
            </a:r>
            <a:r>
              <a:rPr lang="en-US" sz="1000" dirty="0" smtClean="0">
                <a:solidFill>
                  <a:srgbClr val="000000"/>
                </a:solidFill>
              </a:rPr>
              <a:t>  </a:t>
            </a:r>
            <a:r>
              <a:rPr lang="en-US" sz="1000" dirty="0" smtClean="0"/>
              <a:t>The Grid Trust Service (GTS) is a grid-wide mechanism for maintaining and provisioning a federated trust fabric consisting of trusted certificate authorities, such that grid services may make authentication decisions against the most up to date information.</a:t>
            </a:r>
          </a:p>
          <a:p>
            <a:pPr defTabSz="3657600"/>
            <a:endParaRPr lang="en-US" sz="1000" dirty="0" smtClean="0"/>
          </a:p>
          <a:p>
            <a:pPr defTabSz="3657600"/>
            <a:r>
              <a:rPr lang="en-US" sz="1000" b="1" dirty="0" smtClean="0">
                <a:solidFill>
                  <a:srgbClr val="C00000"/>
                </a:solidFill>
              </a:rPr>
              <a:t>Grid Grouper</a:t>
            </a:r>
            <a:r>
              <a:rPr lang="en-US" sz="1000" dirty="0" smtClean="0">
                <a:solidFill>
                  <a:srgbClr val="C00000"/>
                </a:solidFill>
              </a:rPr>
              <a:t> </a:t>
            </a:r>
            <a:r>
              <a:rPr lang="en-US" sz="1000" dirty="0" smtClean="0">
                <a:solidFill>
                  <a:srgbClr val="101533"/>
                </a:solidFill>
              </a:rPr>
              <a:t>-</a:t>
            </a:r>
            <a:r>
              <a:rPr lang="en-US" sz="1000" dirty="0" smtClean="0"/>
              <a:t> Provides a group-based authorization solution for the Grid, wherein grid services and applications enforce authorization policy based on membership to groups defined and managed at the grid level. </a:t>
            </a:r>
          </a:p>
          <a:p>
            <a:pPr defTabSz="3657600"/>
            <a:endParaRPr lang="en-US" sz="1000" dirty="0" smtClean="0"/>
          </a:p>
          <a:p>
            <a:pPr defTabSz="3657600"/>
            <a:r>
              <a:rPr lang="en-US" sz="1000" b="1" dirty="0" smtClean="0">
                <a:solidFill>
                  <a:srgbClr val="C00000"/>
                </a:solidFill>
              </a:rPr>
              <a:t>Authentication Service </a:t>
            </a:r>
            <a:r>
              <a:rPr lang="en-US" sz="1000" b="1" dirty="0" smtClean="0">
                <a:solidFill>
                  <a:srgbClr val="101533"/>
                </a:solidFill>
              </a:rPr>
              <a:t>–</a:t>
            </a:r>
            <a:r>
              <a:rPr lang="en-US" sz="1000" dirty="0" smtClean="0"/>
              <a:t> Integrates existing </a:t>
            </a:r>
            <a:r>
              <a:rPr lang="en-US" sz="1000" dirty="0" smtClean="0"/>
              <a:t>credential providers into the grid under a standardized grid service interface, providing applications with a unified approach to communicate with credential providers</a:t>
            </a:r>
            <a:r>
              <a:rPr lang="en-US" sz="1000" dirty="0" smtClean="0"/>
              <a:t>.</a:t>
            </a:r>
            <a:endParaRPr lang="en-US" sz="1000" dirty="0" smtClean="0"/>
          </a:p>
        </p:txBody>
      </p:sp>
      <p:pic>
        <p:nvPicPr>
          <p:cNvPr id="9" name="Picture 2"/>
          <p:cNvPicPr>
            <a:picLocks noChangeAspect="1" noChangeArrowheads="1"/>
          </p:cNvPicPr>
          <p:nvPr/>
        </p:nvPicPr>
        <p:blipFill>
          <a:blip r:embed="rId5" cstate="print"/>
          <a:srcRect/>
          <a:stretch>
            <a:fillRect/>
          </a:stretch>
        </p:blipFill>
        <p:spPr bwMode="auto">
          <a:xfrm>
            <a:off x="0" y="9574213"/>
            <a:ext cx="7772400" cy="484187"/>
          </a:xfrm>
          <a:prstGeom prst="rect">
            <a:avLst/>
          </a:prstGeom>
          <a:noFill/>
          <a:ln w="9525">
            <a:noFill/>
            <a:miter lim="800000"/>
            <a:headEnd/>
            <a:tailEnd/>
          </a:ln>
          <a:effectLst/>
        </p:spPr>
      </p:pic>
      <p:sp>
        <p:nvSpPr>
          <p:cNvPr id="11" name="TextBox 10"/>
          <p:cNvSpPr txBox="1"/>
          <p:nvPr/>
        </p:nvSpPr>
        <p:spPr>
          <a:xfrm>
            <a:off x="0" y="4800600"/>
            <a:ext cx="2667000" cy="4893647"/>
          </a:xfrm>
          <a:prstGeom prst="rect">
            <a:avLst/>
          </a:prstGeom>
          <a:noFill/>
        </p:spPr>
        <p:txBody>
          <a:bodyPr wrap="square" numCol="1" rtlCol="0">
            <a:spAutoFit/>
          </a:bodyPr>
          <a:lstStyle/>
          <a:p>
            <a:pPr algn="ctr"/>
            <a:r>
              <a:rPr lang="en-US" sz="1200" b="1" dirty="0" smtClean="0">
                <a:solidFill>
                  <a:srgbClr val="C00000"/>
                </a:solidFill>
              </a:rPr>
              <a:t>Dorian</a:t>
            </a:r>
          </a:p>
          <a:p>
            <a:pPr algn="just"/>
            <a:endParaRPr lang="en-US" sz="1000" dirty="0" smtClean="0"/>
          </a:p>
          <a:p>
            <a:pPr algn="just"/>
            <a:r>
              <a:rPr lang="en-US" sz="1000" dirty="0" smtClean="0"/>
              <a:t>Dorian </a:t>
            </a:r>
            <a:r>
              <a:rPr lang="en-US" sz="1000" dirty="0" smtClean="0"/>
              <a:t>is a grid service for the provisioning and management of grid users’ accounts.  Dorian provides an integration point between external security domains and the grid, allowing accounts managed in external domains to be federated and managed in the grid</a:t>
            </a:r>
            <a:r>
              <a:rPr lang="en-US" sz="1000" dirty="0" smtClean="0"/>
              <a:t>.</a:t>
            </a:r>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endParaRPr lang="en-US" sz="1000" b="1" dirty="0" smtClean="0">
              <a:solidFill>
                <a:srgbClr val="C00000"/>
              </a:solidFill>
            </a:endParaRPr>
          </a:p>
          <a:p>
            <a:pPr marL="228600" indent="-228600" algn="just" defTabSz="3657600"/>
            <a:r>
              <a:rPr lang="en-US" sz="1000" b="1" dirty="0" smtClean="0">
                <a:solidFill>
                  <a:srgbClr val="C00000"/>
                </a:solidFill>
              </a:rPr>
              <a:t>Dorian Features</a:t>
            </a:r>
          </a:p>
          <a:p>
            <a:pPr marL="228600" indent="-228600" algn="just" defTabSz="3657600"/>
            <a:endParaRPr lang="en-US" sz="1000" dirty="0" smtClean="0">
              <a:solidFill>
                <a:srgbClr val="C00000"/>
              </a:solidFill>
            </a:endParaRPr>
          </a:p>
          <a:p>
            <a:pPr marL="228600" indent="-228600" algn="just" defTabSz="3657600">
              <a:buClr>
                <a:srgbClr val="C00000"/>
              </a:buClr>
              <a:buFontTx/>
              <a:buChar char="•"/>
            </a:pPr>
            <a:r>
              <a:rPr lang="en-US" sz="1000" dirty="0" smtClean="0">
                <a:solidFill>
                  <a:srgbClr val="070709"/>
                </a:solidFill>
              </a:rPr>
              <a:t>Integration point between external security domains and the grid security </a:t>
            </a:r>
            <a:r>
              <a:rPr lang="en-US" sz="1000" dirty="0" smtClean="0">
                <a:solidFill>
                  <a:srgbClr val="070709"/>
                </a:solidFill>
              </a:rPr>
              <a:t>domain.</a:t>
            </a:r>
          </a:p>
          <a:p>
            <a:pPr marL="228600" indent="-228600" algn="just" defTabSz="3657600">
              <a:buClr>
                <a:srgbClr val="C00000"/>
              </a:buClr>
              <a:buFontTx/>
              <a:buChar char="•"/>
            </a:pPr>
            <a:r>
              <a:rPr lang="en-US" sz="1000" dirty="0" smtClean="0">
                <a:solidFill>
                  <a:srgbClr val="070709"/>
                </a:solidFill>
              </a:rPr>
              <a:t>Existing </a:t>
            </a:r>
            <a:r>
              <a:rPr lang="en-US" sz="1000" dirty="0" smtClean="0">
                <a:solidFill>
                  <a:srgbClr val="070709"/>
                </a:solidFill>
              </a:rPr>
              <a:t>user credentials can be used to access grid </a:t>
            </a:r>
            <a:r>
              <a:rPr lang="en-US" sz="1000" dirty="0" smtClean="0">
                <a:solidFill>
                  <a:srgbClr val="070709"/>
                </a:solidFill>
              </a:rPr>
              <a:t>resources.</a:t>
            </a:r>
          </a:p>
          <a:p>
            <a:pPr marL="228600" indent="-228600" algn="just" defTabSz="3657600">
              <a:buClr>
                <a:srgbClr val="C00000"/>
              </a:buClr>
              <a:buFontTx/>
              <a:buChar char="•"/>
            </a:pPr>
            <a:r>
              <a:rPr lang="en-US" sz="1000" dirty="0" smtClean="0">
                <a:solidFill>
                  <a:srgbClr val="070709"/>
                </a:solidFill>
              </a:rPr>
              <a:t>Manages </a:t>
            </a:r>
            <a:r>
              <a:rPr lang="en-US" sz="1000" dirty="0" smtClean="0">
                <a:solidFill>
                  <a:srgbClr val="070709"/>
                </a:solidFill>
              </a:rPr>
              <a:t>grid credentials for each </a:t>
            </a:r>
            <a:r>
              <a:rPr lang="en-US" sz="1000" dirty="0" smtClean="0">
                <a:solidFill>
                  <a:srgbClr val="070709"/>
                </a:solidFill>
              </a:rPr>
              <a:t>user.</a:t>
            </a:r>
            <a:endParaRPr lang="en-US" sz="1000" dirty="0" smtClean="0">
              <a:solidFill>
                <a:srgbClr val="070709"/>
              </a:solidFill>
            </a:endParaRPr>
          </a:p>
          <a:p>
            <a:pPr marL="228600" indent="-228600" algn="just" defTabSz="3657600">
              <a:buClr>
                <a:srgbClr val="C00000"/>
              </a:buClr>
              <a:buFontTx/>
              <a:buChar char="•"/>
            </a:pPr>
            <a:r>
              <a:rPr lang="en-US" sz="1000" dirty="0" smtClean="0">
                <a:solidFill>
                  <a:srgbClr val="070709"/>
                </a:solidFill>
              </a:rPr>
              <a:t>Local </a:t>
            </a:r>
            <a:r>
              <a:rPr lang="en-US" sz="1000" dirty="0" smtClean="0">
                <a:solidFill>
                  <a:srgbClr val="070709"/>
                </a:solidFill>
              </a:rPr>
              <a:t>account creation and </a:t>
            </a:r>
            <a:r>
              <a:rPr lang="en-US" sz="1000" dirty="0" smtClean="0">
                <a:solidFill>
                  <a:srgbClr val="070709"/>
                </a:solidFill>
              </a:rPr>
              <a:t>management.</a:t>
            </a:r>
            <a:endParaRPr lang="en-US" sz="1000" dirty="0" smtClean="0">
              <a:solidFill>
                <a:srgbClr val="070709"/>
              </a:solidFill>
            </a:endParaRPr>
          </a:p>
          <a:p>
            <a:pPr marL="228600" indent="-228600" algn="just" defTabSz="3657600">
              <a:buClr>
                <a:srgbClr val="C00000"/>
              </a:buClr>
              <a:buFontTx/>
              <a:buChar char="•"/>
            </a:pPr>
            <a:r>
              <a:rPr lang="en-US" sz="1000" dirty="0" smtClean="0"/>
              <a:t>Issues  and Manages Service Credentials</a:t>
            </a:r>
            <a:endParaRPr lang="en-US" sz="1000" dirty="0" smtClean="0">
              <a:solidFill>
                <a:srgbClr val="070709"/>
              </a:solidFill>
            </a:endParaRPr>
          </a:p>
          <a:p>
            <a:pPr marL="228600" indent="-228600" algn="just" defTabSz="3657600">
              <a:buClr>
                <a:srgbClr val="C00000"/>
              </a:buClr>
              <a:buFontTx/>
              <a:buChar char="•"/>
            </a:pPr>
            <a:r>
              <a:rPr lang="en-US" sz="1000" dirty="0" smtClean="0">
                <a:solidFill>
                  <a:srgbClr val="070709"/>
                </a:solidFill>
              </a:rPr>
              <a:t>Graphical Administration UI</a:t>
            </a:r>
            <a:endParaRPr lang="en-US" sz="1000" dirty="0" smtClean="0">
              <a:solidFill>
                <a:srgbClr val="070709"/>
              </a:solidFill>
            </a:endParaRPr>
          </a:p>
          <a:p>
            <a:pPr marL="228600" indent="-228600" defTabSz="3657600"/>
            <a:endParaRPr lang="en-US" sz="1000" dirty="0" smtClean="0">
              <a:solidFill>
                <a:srgbClr val="070709"/>
              </a:solidFill>
            </a:endParaRPr>
          </a:p>
        </p:txBody>
      </p:sp>
      <p:pic>
        <p:nvPicPr>
          <p:cNvPr id="12" name="Picture 11" descr="dorian.jpg"/>
          <p:cNvPicPr>
            <a:picLocks noChangeAspect="1"/>
          </p:cNvPicPr>
          <p:nvPr/>
        </p:nvPicPr>
        <p:blipFill>
          <a:blip r:embed="rId6" cstate="print"/>
          <a:stretch>
            <a:fillRect/>
          </a:stretch>
        </p:blipFill>
        <p:spPr>
          <a:xfrm>
            <a:off x="152400" y="6172200"/>
            <a:ext cx="2346960" cy="1593388"/>
          </a:xfrm>
          <a:prstGeom prst="rect">
            <a:avLst/>
          </a:prstGeom>
        </p:spPr>
      </p:pic>
      <p:sp>
        <p:nvSpPr>
          <p:cNvPr id="16" name="TextBox 15"/>
          <p:cNvSpPr txBox="1"/>
          <p:nvPr/>
        </p:nvSpPr>
        <p:spPr>
          <a:xfrm>
            <a:off x="2590800" y="4800600"/>
            <a:ext cx="2667000" cy="4739759"/>
          </a:xfrm>
          <a:prstGeom prst="rect">
            <a:avLst/>
          </a:prstGeom>
          <a:noFill/>
        </p:spPr>
        <p:txBody>
          <a:bodyPr wrap="square" numCol="1" rtlCol="0">
            <a:spAutoFit/>
          </a:bodyPr>
          <a:lstStyle/>
          <a:p>
            <a:pPr algn="ctr"/>
            <a:r>
              <a:rPr lang="en-US" sz="1200" b="1" dirty="0" smtClean="0">
                <a:solidFill>
                  <a:srgbClr val="C00000"/>
                </a:solidFill>
              </a:rPr>
              <a:t>Grid Trust Service</a:t>
            </a:r>
          </a:p>
          <a:p>
            <a:pPr algn="just"/>
            <a:endParaRPr lang="en-US" sz="1000" dirty="0" smtClean="0"/>
          </a:p>
          <a:p>
            <a:pPr algn="just"/>
            <a:r>
              <a:rPr lang="en-US" sz="1000" dirty="0" smtClean="0"/>
              <a:t>In </a:t>
            </a:r>
            <a:r>
              <a:rPr lang="en-US" sz="1000" dirty="0" smtClean="0"/>
              <a:t>order to authenticate and authorize users and other services, grid services need to maintain a list of certificate authorities that they trust as a source for issuing credentials. In a grid environment provisioning trusted certificate authorities and certificate revocation lists to both clients and servers in the grid is a complicated task.   The Grid Trust Service (GTS) is a federated grid infrastructure enabling the provisioning and management of a grid trust fabric. </a:t>
            </a:r>
            <a:endParaRPr lang="en-US" sz="1000" dirty="0" smtClean="0"/>
          </a:p>
          <a:p>
            <a:pPr algn="just"/>
            <a:endParaRPr lang="en-US" sz="1000" dirty="0" smtClean="0"/>
          </a:p>
          <a:p>
            <a:pPr algn="just"/>
            <a:r>
              <a:rPr lang="en-US" sz="1000" b="1" dirty="0" smtClean="0">
                <a:solidFill>
                  <a:srgbClr val="C00000"/>
                </a:solidFill>
              </a:rPr>
              <a:t>GTS Features</a:t>
            </a:r>
            <a:r>
              <a:rPr lang="en-US" sz="1000" dirty="0" smtClean="0">
                <a:solidFill>
                  <a:srgbClr val="C00000"/>
                </a:solidFill>
              </a:rPr>
              <a:t> </a:t>
            </a:r>
            <a:endParaRPr lang="en-US" sz="1000" dirty="0" smtClean="0">
              <a:solidFill>
                <a:srgbClr val="C00000"/>
              </a:solidFill>
            </a:endParaRPr>
          </a:p>
          <a:p>
            <a:pPr algn="just"/>
            <a:endParaRPr lang="en-US" sz="1000" dirty="0" smtClean="0">
              <a:solidFill>
                <a:srgbClr val="C00000"/>
              </a:solidFill>
            </a:endParaRPr>
          </a:p>
          <a:p>
            <a:pPr marL="228600" indent="-228600" algn="just" defTabSz="3657600">
              <a:buClr>
                <a:srgbClr val="C00000"/>
              </a:buClr>
              <a:buFontTx/>
              <a:buChar char="•"/>
            </a:pPr>
            <a:r>
              <a:rPr lang="en-US" sz="1000" dirty="0" smtClean="0"/>
              <a:t>Grid-enabled federated solution for registering, managing, and distributing certificate authority certificates and CRLs, facilitating the enforcement of trust agreements against the latest trusted roots. </a:t>
            </a:r>
          </a:p>
          <a:p>
            <a:pPr marL="228600" indent="-228600" algn="just" defTabSz="3657600">
              <a:buClr>
                <a:srgbClr val="C00000"/>
              </a:buClr>
              <a:buFontTx/>
              <a:buChar char="•"/>
            </a:pPr>
            <a:r>
              <a:rPr lang="en-US" sz="1000" dirty="0" smtClean="0"/>
              <a:t>Allows </a:t>
            </a:r>
            <a:r>
              <a:rPr lang="en-US" sz="1000" dirty="0" smtClean="0"/>
              <a:t>the definition and management of trust levels, such that CAs may be grouped and discovered by the level of trust that is acceptable to the consumer. </a:t>
            </a:r>
            <a:endParaRPr lang="en-US" sz="1000" dirty="0" smtClean="0"/>
          </a:p>
          <a:p>
            <a:pPr marL="228600" indent="-228600" algn="just" defTabSz="3657600">
              <a:buClr>
                <a:srgbClr val="C00000"/>
              </a:buClr>
              <a:buFontTx/>
              <a:buChar char="•"/>
            </a:pPr>
            <a:r>
              <a:rPr lang="en-US" sz="1000" dirty="0" smtClean="0"/>
              <a:t>Facilitates </a:t>
            </a:r>
            <a:r>
              <a:rPr lang="en-US" sz="1000" dirty="0" smtClean="0"/>
              <a:t>the </a:t>
            </a:r>
            <a:r>
              <a:rPr lang="en-US" sz="1000" dirty="0" err="1" smtClean="0"/>
              <a:t>curation</a:t>
            </a:r>
            <a:r>
              <a:rPr lang="en-US" sz="1000" dirty="0" smtClean="0"/>
              <a:t> of numerous independent trust overlays across the same physical </a:t>
            </a:r>
            <a:r>
              <a:rPr lang="en-US" sz="1000" dirty="0" smtClean="0"/>
              <a:t>Grid.</a:t>
            </a:r>
          </a:p>
          <a:p>
            <a:pPr marL="228600" indent="-228600" algn="just" defTabSz="3657600">
              <a:buClr>
                <a:srgbClr val="C00000"/>
              </a:buClr>
              <a:buFontTx/>
              <a:buChar char="•"/>
            </a:pPr>
            <a:r>
              <a:rPr lang="en-US" sz="1000" dirty="0" smtClean="0"/>
              <a:t>Graphical </a:t>
            </a:r>
            <a:r>
              <a:rPr lang="en-US" sz="1000" dirty="0" smtClean="0"/>
              <a:t>UI for trust fabric administration.</a:t>
            </a:r>
            <a:endParaRPr lang="en-US" sz="1000" dirty="0"/>
          </a:p>
        </p:txBody>
      </p:sp>
      <p:sp>
        <p:nvSpPr>
          <p:cNvPr id="17" name="TextBox 16"/>
          <p:cNvSpPr txBox="1"/>
          <p:nvPr/>
        </p:nvSpPr>
        <p:spPr>
          <a:xfrm>
            <a:off x="5181600" y="4800601"/>
            <a:ext cx="2590800" cy="4278094"/>
          </a:xfrm>
          <a:prstGeom prst="rect">
            <a:avLst/>
          </a:prstGeom>
          <a:noFill/>
        </p:spPr>
        <p:txBody>
          <a:bodyPr wrap="square" numCol="1" rtlCol="0">
            <a:spAutoFit/>
          </a:bodyPr>
          <a:lstStyle/>
          <a:p>
            <a:pPr algn="ctr"/>
            <a:r>
              <a:rPr lang="en-US" sz="1200" b="1" dirty="0" smtClean="0">
                <a:solidFill>
                  <a:srgbClr val="C00000"/>
                </a:solidFill>
              </a:rPr>
              <a:t>Grid Grouper</a:t>
            </a:r>
          </a:p>
          <a:p>
            <a:pPr algn="just"/>
            <a:endParaRPr lang="en-US" sz="1000" dirty="0" smtClean="0"/>
          </a:p>
          <a:p>
            <a:pPr algn="just"/>
            <a:r>
              <a:rPr lang="en-US" sz="1000" dirty="0" smtClean="0"/>
              <a:t>Grid </a:t>
            </a:r>
            <a:r>
              <a:rPr lang="en-US" sz="1000" dirty="0" smtClean="0"/>
              <a:t>Grouper provides a group-based authorization solution for the Grid, wherein grid services and applications enforce authorization policy based on membership to groups defined and managed at the grid level.    </a:t>
            </a:r>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r>
              <a:rPr lang="en-US" sz="1000" b="1" dirty="0" smtClean="0"/>
              <a:t> </a:t>
            </a:r>
            <a:endParaRPr lang="en-US" sz="1000" dirty="0" smtClean="0"/>
          </a:p>
          <a:p>
            <a:pPr algn="just"/>
            <a:endParaRPr lang="en-US" sz="1000" b="1" dirty="0" smtClean="0">
              <a:solidFill>
                <a:srgbClr val="C00000"/>
              </a:solidFill>
            </a:endParaRPr>
          </a:p>
          <a:p>
            <a:pPr algn="just"/>
            <a:endParaRPr lang="en-US" sz="1000" b="1" dirty="0" smtClean="0">
              <a:solidFill>
                <a:srgbClr val="C00000"/>
              </a:solidFill>
            </a:endParaRPr>
          </a:p>
          <a:p>
            <a:pPr algn="just"/>
            <a:endParaRPr lang="en-US" sz="1000" b="1" dirty="0" smtClean="0">
              <a:solidFill>
                <a:srgbClr val="C00000"/>
              </a:solidFill>
            </a:endParaRPr>
          </a:p>
          <a:p>
            <a:pPr algn="just"/>
            <a:endParaRPr lang="en-US" sz="1000" b="1" dirty="0" smtClean="0">
              <a:solidFill>
                <a:srgbClr val="C00000"/>
              </a:solidFill>
            </a:endParaRPr>
          </a:p>
          <a:p>
            <a:pPr algn="just"/>
            <a:r>
              <a:rPr lang="en-US" sz="1000" b="1" dirty="0" smtClean="0">
                <a:solidFill>
                  <a:srgbClr val="C00000"/>
                </a:solidFill>
              </a:rPr>
              <a:t>Grid </a:t>
            </a:r>
            <a:r>
              <a:rPr lang="en-US" sz="1000" b="1" dirty="0" smtClean="0">
                <a:solidFill>
                  <a:srgbClr val="C00000"/>
                </a:solidFill>
              </a:rPr>
              <a:t>Grouper </a:t>
            </a:r>
            <a:r>
              <a:rPr lang="en-US" sz="1000" b="1" dirty="0" smtClean="0">
                <a:solidFill>
                  <a:srgbClr val="C00000"/>
                </a:solidFill>
              </a:rPr>
              <a:t>Features</a:t>
            </a:r>
            <a:endParaRPr lang="en-US" sz="1000" b="1" dirty="0" smtClean="0">
              <a:solidFill>
                <a:srgbClr val="C00000"/>
              </a:solidFill>
            </a:endParaRPr>
          </a:p>
          <a:p>
            <a:pPr marL="228600" indent="-228600" algn="just" defTabSz="3657600">
              <a:buClr>
                <a:srgbClr val="C00000"/>
              </a:buClr>
              <a:buFontTx/>
              <a:buChar char="•"/>
            </a:pPr>
            <a:r>
              <a:rPr lang="en-US" sz="1000" dirty="0" smtClean="0"/>
              <a:t>Service </a:t>
            </a:r>
            <a:r>
              <a:rPr lang="en-US" sz="1000" dirty="0" smtClean="0"/>
              <a:t>for managing/accessing </a:t>
            </a:r>
            <a:r>
              <a:rPr lang="en-US" sz="1000" dirty="0" smtClean="0"/>
              <a:t>groups.</a:t>
            </a:r>
          </a:p>
          <a:p>
            <a:pPr marL="228600" indent="-228600" algn="just" defTabSz="3657600">
              <a:buClr>
                <a:srgbClr val="C00000"/>
              </a:buClr>
              <a:buFontTx/>
              <a:buChar char="•"/>
            </a:pPr>
            <a:r>
              <a:rPr lang="en-US" sz="1000" dirty="0" smtClean="0"/>
              <a:t>Basic </a:t>
            </a:r>
            <a:r>
              <a:rPr lang="en-US" sz="1000" dirty="0" smtClean="0"/>
              <a:t>Group </a:t>
            </a:r>
            <a:r>
              <a:rPr lang="en-US" sz="1000" dirty="0" smtClean="0"/>
              <a:t>Management.</a:t>
            </a:r>
          </a:p>
          <a:p>
            <a:pPr marL="228600" indent="-228600" algn="just" defTabSz="3657600">
              <a:buClr>
                <a:srgbClr val="C00000"/>
              </a:buClr>
              <a:buFontTx/>
              <a:buChar char="•"/>
            </a:pPr>
            <a:r>
              <a:rPr lang="en-US" sz="1000" dirty="0" smtClean="0"/>
              <a:t>Support </a:t>
            </a:r>
            <a:r>
              <a:rPr lang="en-US" sz="1000" dirty="0" smtClean="0"/>
              <a:t>for </a:t>
            </a:r>
            <a:r>
              <a:rPr lang="en-US" sz="1000" dirty="0" smtClean="0"/>
              <a:t>subgroups.</a:t>
            </a:r>
          </a:p>
          <a:p>
            <a:pPr marL="228600" indent="-228600" algn="just" defTabSz="3657600">
              <a:buClr>
                <a:srgbClr val="C00000"/>
              </a:buClr>
              <a:buFontTx/>
              <a:buChar char="•"/>
            </a:pPr>
            <a:r>
              <a:rPr lang="en-US" sz="1000" dirty="0" smtClean="0"/>
              <a:t>Support </a:t>
            </a:r>
            <a:r>
              <a:rPr lang="en-US" sz="1000" dirty="0" smtClean="0"/>
              <a:t>for composite groups (set logic</a:t>
            </a:r>
            <a:r>
              <a:rPr lang="en-US" sz="1000" dirty="0" smtClean="0"/>
              <a:t>).</a:t>
            </a:r>
          </a:p>
          <a:p>
            <a:pPr marL="228600" indent="-228600" algn="just" defTabSz="3657600">
              <a:buClr>
                <a:srgbClr val="C00000"/>
              </a:buClr>
              <a:buFontTx/>
              <a:buChar char="•"/>
            </a:pPr>
            <a:r>
              <a:rPr lang="en-US" sz="1000" dirty="0" smtClean="0"/>
              <a:t>Facilitates </a:t>
            </a:r>
            <a:r>
              <a:rPr lang="en-US" sz="1000" dirty="0" smtClean="0"/>
              <a:t>group-base </a:t>
            </a:r>
            <a:r>
              <a:rPr lang="en-US" sz="1000" dirty="0" smtClean="0"/>
              <a:t>authorization</a:t>
            </a:r>
          </a:p>
          <a:p>
            <a:pPr marL="228600" indent="-228600" algn="just" defTabSz="3657600">
              <a:buClr>
                <a:srgbClr val="C00000"/>
              </a:buClr>
              <a:buFontTx/>
              <a:buChar char="•"/>
            </a:pPr>
            <a:r>
              <a:rPr lang="en-US" sz="1000" dirty="0" smtClean="0"/>
              <a:t>UI </a:t>
            </a:r>
            <a:r>
              <a:rPr lang="en-US" sz="1000" dirty="0" smtClean="0"/>
              <a:t>for administering Grid Grouper</a:t>
            </a:r>
            <a:r>
              <a:rPr lang="en-US" sz="1000" dirty="0" smtClean="0"/>
              <a:t>.</a:t>
            </a:r>
            <a:endParaRPr lang="en-US" sz="1000" dirty="0" smtClean="0"/>
          </a:p>
        </p:txBody>
      </p:sp>
      <p:graphicFrame>
        <p:nvGraphicFramePr>
          <p:cNvPr id="1028" name="Object 56"/>
          <p:cNvGraphicFramePr>
            <a:graphicFrameLocks noChangeAspect="1"/>
          </p:cNvGraphicFramePr>
          <p:nvPr/>
        </p:nvGraphicFramePr>
        <p:xfrm>
          <a:off x="5409901" y="6019800"/>
          <a:ext cx="2210099" cy="1828800"/>
        </p:xfrm>
        <a:graphic>
          <a:graphicData uri="http://schemas.openxmlformats.org/presentationml/2006/ole">
            <p:oleObj spid="_x0000_s1028" name="Visio" r:id="rId7" imgW="5804535" imgH="4798695" progId="Visio.Drawing.11">
              <p:embed/>
            </p:oleObj>
          </a:graphicData>
        </a:graphic>
      </p:graphicFrame>
      <p:sp>
        <p:nvSpPr>
          <p:cNvPr id="21" name="TextBox 20"/>
          <p:cNvSpPr txBox="1"/>
          <p:nvPr/>
        </p:nvSpPr>
        <p:spPr>
          <a:xfrm>
            <a:off x="5181600" y="9067800"/>
            <a:ext cx="2514600" cy="430887"/>
          </a:xfrm>
          <a:prstGeom prst="rect">
            <a:avLst/>
          </a:prstGeom>
          <a:noFill/>
        </p:spPr>
        <p:txBody>
          <a:bodyPr wrap="square" rtlCol="0">
            <a:spAutoFit/>
          </a:bodyPr>
          <a:lstStyle/>
          <a:p>
            <a:pPr algn="ctr"/>
            <a:r>
              <a:rPr lang="en-US" sz="1200" b="1" dirty="0" smtClean="0">
                <a:solidFill>
                  <a:srgbClr val="C00000"/>
                </a:solidFill>
              </a:rPr>
              <a:t>Send questions and comments to:</a:t>
            </a:r>
          </a:p>
          <a:p>
            <a:pPr algn="ctr"/>
            <a:r>
              <a:rPr lang="en-US" sz="1000" b="1" dirty="0" smtClean="0"/>
              <a:t>Stephen Langella, langella@bmi.osu.edu</a:t>
            </a:r>
            <a:endParaRPr lang="en-US" sz="1200" b="1" dirty="0" smtClean="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619</Words>
  <Application>Microsoft Office PowerPoint</Application>
  <PresentationFormat>Custom</PresentationFormat>
  <Paragraphs>69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Office Visio Drawing</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28</cp:revision>
  <dcterms:created xsi:type="dcterms:W3CDTF">2007-11-05T15:14:45Z</dcterms:created>
  <dcterms:modified xsi:type="dcterms:W3CDTF">2007-11-05T17:38:13Z</dcterms:modified>
</cp:coreProperties>
</file>