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8" r:id="rId3"/>
    <p:sldId id="259" r:id="rId4"/>
    <p:sldId id="260" r:id="rId5"/>
    <p:sldId id="261" r:id="rId6"/>
    <p:sldId id="262" r:id="rId7"/>
    <p:sldId id="269" r:id="rId8"/>
    <p:sldId id="270" r:id="rId9"/>
    <p:sldId id="263" r:id="rId10"/>
    <p:sldId id="264" r:id="rId11"/>
    <p:sldId id="265" r:id="rId12"/>
    <p:sldId id="266" r:id="rId13"/>
    <p:sldId id="267" r:id="rId14"/>
    <p:sldId id="268"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990000"/>
    <a:srgbClr val="00AAF6"/>
    <a:srgbClr val="21BAFF"/>
    <a:srgbClr val="9FE1FF"/>
    <a:srgbClr val="FF9900"/>
    <a:srgbClr val="339933"/>
    <a:srgbClr val="1C267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503" autoAdjust="0"/>
    <p:restoredTop sz="95009" autoAdjust="0"/>
  </p:normalViewPr>
  <p:slideViewPr>
    <p:cSldViewPr>
      <p:cViewPr varScale="1">
        <p:scale>
          <a:sx n="135" d="100"/>
          <a:sy n="135" d="100"/>
        </p:scale>
        <p:origin x="-91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1683"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1684"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1685"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F2C8899-94C3-4534-B94C-502C49FD0802}"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54F217E-B1E5-4347-885C-B797C522FC5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D3500D-79C0-4304-9F56-6725CC5B64BD}" type="slidenum">
              <a:rPr lang="en-US"/>
              <a:pPr/>
              <a:t>1</a:t>
            </a:fld>
            <a:endParaRPr lang="en-US"/>
          </a:p>
        </p:txBody>
      </p:sp>
      <p:sp>
        <p:nvSpPr>
          <p:cNvPr id="9218" name="Rectangle 2"/>
          <p:cNvSpPr>
            <a:spLocks noRo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C851E459-A0BD-4C43-B5C9-430A235E88BB}" type="slidenum">
              <a:rPr lang="en-US" smtClean="0"/>
              <a:pPr/>
              <a:t>12</a:t>
            </a:fld>
            <a:endParaRPr lang="en-US" smtClean="0"/>
          </a:p>
        </p:txBody>
      </p:sp>
      <p:sp>
        <p:nvSpPr>
          <p:cNvPr id="21507" name="Rectangle 2"/>
          <p:cNvSpPr>
            <a:spLocks noRo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60142CA4-8148-42B4-8C8B-29C461FD61FF}" type="slidenum">
              <a:rPr lang="en-US" smtClean="0"/>
              <a:pPr/>
              <a:t>13</a:t>
            </a:fld>
            <a:endParaRPr lang="en-US" smtClean="0"/>
          </a:p>
        </p:txBody>
      </p:sp>
      <p:sp>
        <p:nvSpPr>
          <p:cNvPr id="22531" name="Rectangle 2"/>
          <p:cNvSpPr>
            <a:spLocks noRo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EBE47A-55F5-427B-ADE4-E8FA11615643}" type="slidenum">
              <a:rPr lang="en-US"/>
              <a:pPr/>
              <a:t>2</a:t>
            </a:fld>
            <a:endParaRPr lang="en-US"/>
          </a:p>
        </p:txBody>
      </p:sp>
      <p:sp>
        <p:nvSpPr>
          <p:cNvPr id="12290" name="Rectangle 2"/>
          <p:cNvSpPr>
            <a:spLocks noRo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50A6F84F-5084-465C-ABCC-8335C3772265}" type="slidenum">
              <a:rPr lang="en-US" smtClean="0"/>
              <a:pPr/>
              <a:t>3</a:t>
            </a:fld>
            <a:endParaRPr lang="en-US" smtClean="0"/>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772410F9-4045-4CC5-ADE1-C77CB0ABE806}" type="slidenum">
              <a:rPr lang="en-US" smtClean="0"/>
              <a:pPr/>
              <a:t>4</a:t>
            </a:fld>
            <a:endParaRPr lang="en-US" smtClean="0"/>
          </a:p>
        </p:txBody>
      </p:sp>
      <p:sp>
        <p:nvSpPr>
          <p:cNvPr id="15363" name="Rectangle 2"/>
          <p:cNvSpPr>
            <a:spLocks noRo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8219C98A-B599-4B91-99DD-FD57B31893F6}" type="slidenum">
              <a:rPr lang="en-US" smtClean="0"/>
              <a:pPr/>
              <a:t>5</a:t>
            </a:fld>
            <a:endParaRPr lang="en-US" smtClean="0"/>
          </a:p>
        </p:txBody>
      </p:sp>
      <p:sp>
        <p:nvSpPr>
          <p:cNvPr id="16387" name="Rectangle 2"/>
          <p:cNvSpPr>
            <a:spLocks noRo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EDFF641-540E-4042-9FB7-0DD98464204B}" type="slidenum">
              <a:rPr lang="en-US" smtClean="0"/>
              <a:pPr/>
              <a:t>6</a:t>
            </a:fld>
            <a:endParaRPr lang="en-US" smtClean="0"/>
          </a:p>
        </p:txBody>
      </p:sp>
      <p:sp>
        <p:nvSpPr>
          <p:cNvPr id="17411" name="Rectangle 2"/>
          <p:cNvSpPr>
            <a:spLocks noRo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00CC3083-3D54-4FD1-9734-A278623BD2F8}" type="slidenum">
              <a:rPr lang="en-US" smtClean="0"/>
              <a:pPr/>
              <a:t>9</a:t>
            </a:fld>
            <a:endParaRPr lang="en-US" smtClean="0"/>
          </a:p>
        </p:txBody>
      </p:sp>
      <p:sp>
        <p:nvSpPr>
          <p:cNvPr id="18435" name="Rectangle 2"/>
          <p:cNvSpPr>
            <a:spLocks noRo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6FAC5719-DF3D-4D97-92B2-A6C17DC06B22}" type="slidenum">
              <a:rPr lang="en-US" smtClean="0"/>
              <a:pPr/>
              <a:t>10</a:t>
            </a:fld>
            <a:endParaRPr lang="en-US" smtClean="0"/>
          </a:p>
        </p:txBody>
      </p:sp>
      <p:sp>
        <p:nvSpPr>
          <p:cNvPr id="19459" name="Rectangle 2"/>
          <p:cNvSpPr>
            <a:spLocks noRo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CB7280A1-F5AF-4AEC-B9E5-42F757B44E71}" type="slidenum">
              <a:rPr lang="en-US" smtClean="0"/>
              <a:pPr/>
              <a:t>11</a:t>
            </a:fld>
            <a:endParaRPr lang="en-US" smtClean="0"/>
          </a:p>
        </p:txBody>
      </p:sp>
      <p:sp>
        <p:nvSpPr>
          <p:cNvPr id="20483" name="Rectangle 2"/>
          <p:cNvSpPr>
            <a:spLocks noRo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117" name="Picture 21" descr="Title_slid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4098" name="Rectangle 2"/>
          <p:cNvSpPr>
            <a:spLocks noGrp="1" noChangeArrowheads="1"/>
          </p:cNvSpPr>
          <p:nvPr>
            <p:ph type="ctrTitle"/>
          </p:nvPr>
        </p:nvSpPr>
        <p:spPr>
          <a:xfrm>
            <a:off x="4953000" y="2133600"/>
            <a:ext cx="3810000" cy="609600"/>
          </a:xfrm>
        </p:spPr>
        <p:txBody>
          <a:bodyPr anchor="t"/>
          <a:lstStyle>
            <a:lvl1pPr algn="r">
              <a:defRPr sz="4000" b="0">
                <a:latin typeface="Arial Black" pitchFamily="-128" charset="0"/>
              </a:defRPr>
            </a:lvl1pPr>
          </a:lstStyle>
          <a:p>
            <a:r>
              <a:rPr lang="en-US"/>
              <a:t>Click to edit Master title style</a:t>
            </a:r>
          </a:p>
        </p:txBody>
      </p:sp>
      <p:sp>
        <p:nvSpPr>
          <p:cNvPr id="4099" name="Rectangle 3"/>
          <p:cNvSpPr>
            <a:spLocks noGrp="1" noChangeArrowheads="1"/>
          </p:cNvSpPr>
          <p:nvPr>
            <p:ph type="subTitle" idx="1"/>
          </p:nvPr>
        </p:nvSpPr>
        <p:spPr>
          <a:xfrm>
            <a:off x="5486400" y="4191000"/>
            <a:ext cx="3200400" cy="457200"/>
          </a:xfrm>
        </p:spPr>
        <p:txBody>
          <a:bodyPr/>
          <a:lstStyle>
            <a:lvl1pPr marL="0" indent="0" algn="r">
              <a:buFontTx/>
              <a:buNone/>
              <a:defRPr sz="2000" i="1"/>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2" name="Picture 18" descr="Interior_slide"/>
          <p:cNvPicPr>
            <a:picLocks noChangeAspect="1" noChangeArrowheads="1"/>
          </p:cNvPicPr>
          <p:nvPr/>
        </p:nvPicPr>
        <p:blipFill>
          <a:blip r:embed="rId13"/>
          <a:srcRect/>
          <a:stretch>
            <a:fillRect/>
          </a:stretch>
        </p:blipFill>
        <p:spPr bwMode="auto">
          <a:xfrm>
            <a:off x="0" y="0"/>
            <a:ext cx="9144000" cy="6858000"/>
          </a:xfrm>
          <a:prstGeom prst="rect">
            <a:avLst/>
          </a:prstGeom>
          <a:noFill/>
        </p:spPr>
      </p:pic>
      <p:sp>
        <p:nvSpPr>
          <p:cNvPr id="1026" name="Rectangle 2"/>
          <p:cNvSpPr>
            <a:spLocks noGrp="1" noChangeArrowheads="1"/>
          </p:cNvSpPr>
          <p:nvPr>
            <p:ph type="title"/>
          </p:nvPr>
        </p:nvSpPr>
        <p:spPr bwMode="black">
          <a:xfrm>
            <a:off x="304800" y="0"/>
            <a:ext cx="6858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2800" b="1">
          <a:solidFill>
            <a:srgbClr val="1C2674"/>
          </a:solidFill>
          <a:latin typeface="+mj-lt"/>
          <a:ea typeface="+mj-ea"/>
          <a:cs typeface="+mj-cs"/>
        </a:defRPr>
      </a:lvl1pPr>
      <a:lvl2pPr algn="l" rtl="0" fontAlgn="base">
        <a:spcBef>
          <a:spcPct val="0"/>
        </a:spcBef>
        <a:spcAft>
          <a:spcPct val="0"/>
        </a:spcAft>
        <a:defRPr sz="2800" b="1">
          <a:solidFill>
            <a:srgbClr val="1C2674"/>
          </a:solidFill>
          <a:latin typeface="Arial" charset="0"/>
        </a:defRPr>
      </a:lvl2pPr>
      <a:lvl3pPr algn="l" rtl="0" fontAlgn="base">
        <a:spcBef>
          <a:spcPct val="0"/>
        </a:spcBef>
        <a:spcAft>
          <a:spcPct val="0"/>
        </a:spcAft>
        <a:defRPr sz="2800" b="1">
          <a:solidFill>
            <a:srgbClr val="1C2674"/>
          </a:solidFill>
          <a:latin typeface="Arial" charset="0"/>
        </a:defRPr>
      </a:lvl3pPr>
      <a:lvl4pPr algn="l" rtl="0" fontAlgn="base">
        <a:spcBef>
          <a:spcPct val="0"/>
        </a:spcBef>
        <a:spcAft>
          <a:spcPct val="0"/>
        </a:spcAft>
        <a:defRPr sz="2800" b="1">
          <a:solidFill>
            <a:srgbClr val="1C2674"/>
          </a:solidFill>
          <a:latin typeface="Arial" charset="0"/>
        </a:defRPr>
      </a:lvl4pPr>
      <a:lvl5pPr algn="l" rtl="0" fontAlgn="base">
        <a:spcBef>
          <a:spcPct val="0"/>
        </a:spcBef>
        <a:spcAft>
          <a:spcPct val="0"/>
        </a:spcAft>
        <a:defRPr sz="2800" b="1">
          <a:solidFill>
            <a:srgbClr val="1C2674"/>
          </a:solidFill>
          <a:latin typeface="Arial" charset="0"/>
        </a:defRPr>
      </a:lvl5pPr>
      <a:lvl6pPr marL="457200" algn="l" rtl="0" fontAlgn="base">
        <a:spcBef>
          <a:spcPct val="0"/>
        </a:spcBef>
        <a:spcAft>
          <a:spcPct val="0"/>
        </a:spcAft>
        <a:defRPr sz="2800" b="1">
          <a:solidFill>
            <a:srgbClr val="1C2674"/>
          </a:solidFill>
          <a:latin typeface="Arial" charset="0"/>
        </a:defRPr>
      </a:lvl6pPr>
      <a:lvl7pPr marL="914400" algn="l" rtl="0" fontAlgn="base">
        <a:spcBef>
          <a:spcPct val="0"/>
        </a:spcBef>
        <a:spcAft>
          <a:spcPct val="0"/>
        </a:spcAft>
        <a:defRPr sz="2800" b="1">
          <a:solidFill>
            <a:srgbClr val="1C2674"/>
          </a:solidFill>
          <a:latin typeface="Arial" charset="0"/>
        </a:defRPr>
      </a:lvl7pPr>
      <a:lvl8pPr marL="1371600" algn="l" rtl="0" fontAlgn="base">
        <a:spcBef>
          <a:spcPct val="0"/>
        </a:spcBef>
        <a:spcAft>
          <a:spcPct val="0"/>
        </a:spcAft>
        <a:defRPr sz="2800" b="1">
          <a:solidFill>
            <a:srgbClr val="1C2674"/>
          </a:solidFill>
          <a:latin typeface="Arial" charset="0"/>
        </a:defRPr>
      </a:lvl8pPr>
      <a:lvl9pPr marL="1828800" algn="l" rtl="0" fontAlgn="base">
        <a:spcBef>
          <a:spcPct val="0"/>
        </a:spcBef>
        <a:spcAft>
          <a:spcPct val="0"/>
        </a:spcAft>
        <a:defRPr sz="2800" b="1">
          <a:solidFill>
            <a:srgbClr val="1C2674"/>
          </a:solidFill>
          <a:latin typeface="Arial" charset="0"/>
        </a:defRPr>
      </a:lvl9pPr>
    </p:titleStyle>
    <p:bodyStyle>
      <a:lvl1pPr marL="342900" indent="-342900" algn="l" rtl="0" fontAlgn="base">
        <a:spcBef>
          <a:spcPct val="20000"/>
        </a:spcBef>
        <a:spcAft>
          <a:spcPct val="0"/>
        </a:spcAft>
        <a:buClr>
          <a:srgbClr val="00AAF6"/>
        </a:buClr>
        <a:buChar char="•"/>
        <a:defRPr b="1">
          <a:solidFill>
            <a:schemeClr val="tx1"/>
          </a:solidFill>
          <a:latin typeface="+mn-lt"/>
          <a:ea typeface="+mn-ea"/>
          <a:cs typeface="+mn-cs"/>
        </a:defRPr>
      </a:lvl1pPr>
      <a:lvl2pPr marL="742950" indent="-285750" algn="l" rtl="0" fontAlgn="base">
        <a:spcBef>
          <a:spcPct val="20000"/>
        </a:spcBef>
        <a:spcAft>
          <a:spcPct val="0"/>
        </a:spcAft>
        <a:buClr>
          <a:srgbClr val="00AAF6"/>
        </a:buClr>
        <a:buChar char="•"/>
        <a:defRPr>
          <a:solidFill>
            <a:schemeClr val="tx1"/>
          </a:solidFill>
          <a:latin typeface="+mn-lt"/>
        </a:defRPr>
      </a:lvl2pPr>
      <a:lvl3pPr marL="1143000" indent="-228600" algn="l" rtl="0" fontAlgn="base">
        <a:spcBef>
          <a:spcPct val="20000"/>
        </a:spcBef>
        <a:spcAft>
          <a:spcPct val="0"/>
        </a:spcAft>
        <a:buClr>
          <a:srgbClr val="00AAF6"/>
        </a:buClr>
        <a:buChar char="•"/>
        <a:defRPr sz="1600">
          <a:solidFill>
            <a:schemeClr val="tx1"/>
          </a:solidFill>
          <a:latin typeface="+mn-lt"/>
        </a:defRPr>
      </a:lvl3pPr>
      <a:lvl4pPr marL="1600200" indent="-228600" algn="l" rtl="0" fontAlgn="base">
        <a:spcBef>
          <a:spcPct val="20000"/>
        </a:spcBef>
        <a:spcAft>
          <a:spcPct val="0"/>
        </a:spcAft>
        <a:buClr>
          <a:srgbClr val="00AAF6"/>
        </a:buClr>
        <a:buChar char="•"/>
        <a:defRPr sz="1400">
          <a:solidFill>
            <a:schemeClr val="tx1"/>
          </a:solidFill>
          <a:latin typeface="+mn-lt"/>
        </a:defRPr>
      </a:lvl4pPr>
      <a:lvl5pPr marL="2057400" indent="-228600" algn="l" rtl="0" fontAlgn="base">
        <a:spcBef>
          <a:spcPct val="20000"/>
        </a:spcBef>
        <a:spcAft>
          <a:spcPct val="0"/>
        </a:spcAft>
        <a:buClr>
          <a:srgbClr val="00AAF6"/>
        </a:buClr>
        <a:buChar char="•"/>
        <a:defRPr sz="1400">
          <a:solidFill>
            <a:schemeClr val="tx1"/>
          </a:solidFill>
          <a:latin typeface="+mn-lt"/>
        </a:defRPr>
      </a:lvl5pPr>
      <a:lvl6pPr marL="2514600" indent="-228600" algn="l" rtl="0" fontAlgn="base">
        <a:spcBef>
          <a:spcPct val="20000"/>
        </a:spcBef>
        <a:spcAft>
          <a:spcPct val="0"/>
        </a:spcAft>
        <a:buClr>
          <a:srgbClr val="00AAF6"/>
        </a:buClr>
        <a:buChar char="•"/>
        <a:defRPr sz="1400">
          <a:solidFill>
            <a:schemeClr val="tx1"/>
          </a:solidFill>
          <a:latin typeface="+mn-lt"/>
        </a:defRPr>
      </a:lvl6pPr>
      <a:lvl7pPr marL="2971800" indent="-228600" algn="l" rtl="0" fontAlgn="base">
        <a:spcBef>
          <a:spcPct val="20000"/>
        </a:spcBef>
        <a:spcAft>
          <a:spcPct val="0"/>
        </a:spcAft>
        <a:buClr>
          <a:srgbClr val="00AAF6"/>
        </a:buClr>
        <a:buChar char="•"/>
        <a:defRPr sz="1400">
          <a:solidFill>
            <a:schemeClr val="tx1"/>
          </a:solidFill>
          <a:latin typeface="+mn-lt"/>
        </a:defRPr>
      </a:lvl7pPr>
      <a:lvl8pPr marL="3429000" indent="-228600" algn="l" rtl="0" fontAlgn="base">
        <a:spcBef>
          <a:spcPct val="20000"/>
        </a:spcBef>
        <a:spcAft>
          <a:spcPct val="0"/>
        </a:spcAft>
        <a:buClr>
          <a:srgbClr val="00AAF6"/>
        </a:buClr>
        <a:buChar char="•"/>
        <a:defRPr sz="1400">
          <a:solidFill>
            <a:schemeClr val="tx1"/>
          </a:solidFill>
          <a:latin typeface="+mn-lt"/>
        </a:defRPr>
      </a:lvl8pPr>
      <a:lvl9pPr marL="3886200" indent="-228600" algn="l" rtl="0" fontAlgn="base">
        <a:spcBef>
          <a:spcPct val="20000"/>
        </a:spcBef>
        <a:spcAft>
          <a:spcPct val="0"/>
        </a:spcAft>
        <a:buClr>
          <a:srgbClr val="00AAF6"/>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cagrid.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hastings@bmi.osu.edu"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agrid.org/mwiki/index.php?title=CaGridTransfer"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cagrid.org/wiki/Introduce:1.2:Tutoria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 name="Rectangle 16"/>
          <p:cNvSpPr>
            <a:spLocks noGrp="1" noChangeArrowheads="1"/>
          </p:cNvSpPr>
          <p:nvPr>
            <p:ph type="ctrTitle"/>
          </p:nvPr>
        </p:nvSpPr>
        <p:spPr>
          <a:xfrm>
            <a:off x="4114800" y="1524000"/>
            <a:ext cx="4876800" cy="609600"/>
          </a:xfrm>
        </p:spPr>
        <p:txBody>
          <a:bodyPr/>
          <a:lstStyle/>
          <a:p>
            <a:r>
              <a:rPr lang="en-US"/>
              <a:t>caGrid Monthly User Group Meeting</a:t>
            </a:r>
          </a:p>
        </p:txBody>
      </p:sp>
      <p:sp>
        <p:nvSpPr>
          <p:cNvPr id="2067" name="Rectangle 19"/>
          <p:cNvSpPr>
            <a:spLocks noChangeArrowheads="1"/>
          </p:cNvSpPr>
          <p:nvPr/>
        </p:nvSpPr>
        <p:spPr bwMode="auto">
          <a:xfrm>
            <a:off x="4191000" y="5883275"/>
            <a:ext cx="4800600" cy="830997"/>
          </a:xfrm>
          <a:prstGeom prst="rect">
            <a:avLst/>
          </a:prstGeom>
          <a:noFill/>
          <a:ln w="9525">
            <a:noFill/>
            <a:miter lim="800000"/>
            <a:headEnd/>
            <a:tailEnd/>
          </a:ln>
          <a:effectLst/>
        </p:spPr>
        <p:txBody>
          <a:bodyPr>
            <a:spAutoFit/>
          </a:bodyPr>
          <a:lstStyle/>
          <a:p>
            <a:pPr algn="r"/>
            <a:r>
              <a:rPr lang="en-US" sz="2400" dirty="0" smtClean="0">
                <a:solidFill>
                  <a:srgbClr val="1C2674"/>
                </a:solidFill>
                <a:latin typeface="Arial Black" pitchFamily="-128" charset="0"/>
              </a:rPr>
              <a:t>April 17, </a:t>
            </a:r>
            <a:r>
              <a:rPr lang="en-US" sz="2400" dirty="0">
                <a:solidFill>
                  <a:srgbClr val="1C2674"/>
                </a:solidFill>
                <a:latin typeface="Arial Black" pitchFamily="-128" charset="0"/>
              </a:rPr>
              <a:t>2008 </a:t>
            </a:r>
          </a:p>
          <a:p>
            <a:pPr algn="r"/>
            <a:r>
              <a:rPr lang="en-US" sz="2400" dirty="0">
                <a:solidFill>
                  <a:srgbClr val="1C2674"/>
                </a:solidFill>
                <a:latin typeface="Arial Black" pitchFamily="-128" charset="0"/>
              </a:rPr>
              <a:t>11:00am-12:00pm Eastern</a:t>
            </a:r>
          </a:p>
        </p:txBody>
      </p:sp>
      <p:sp>
        <p:nvSpPr>
          <p:cNvPr id="2068" name="Rectangle 20"/>
          <p:cNvSpPr>
            <a:spLocks noChangeArrowheads="1"/>
          </p:cNvSpPr>
          <p:nvPr/>
        </p:nvSpPr>
        <p:spPr bwMode="auto">
          <a:xfrm>
            <a:off x="4419600" y="3730625"/>
            <a:ext cx="4572000" cy="400110"/>
          </a:xfrm>
          <a:prstGeom prst="rect">
            <a:avLst/>
          </a:prstGeom>
          <a:noFill/>
          <a:ln w="9525">
            <a:noFill/>
            <a:miter lim="800000"/>
            <a:headEnd/>
            <a:tailEnd/>
          </a:ln>
          <a:effectLst/>
        </p:spPr>
        <p:txBody>
          <a:bodyPr>
            <a:spAutoFit/>
          </a:bodyPr>
          <a:lstStyle/>
          <a:p>
            <a:pPr algn="r"/>
            <a:endParaRPr lang="en-US" sz="1000" dirty="0">
              <a:latin typeface="Arial Bold Italic" pitchFamily="-128" charset="0"/>
            </a:endParaRPr>
          </a:p>
          <a:p>
            <a:pPr algn="r"/>
            <a:endParaRPr lang="en-US" sz="1000" i="1" dirty="0">
              <a:latin typeface="Arial Bold Italic" pitchFamily="-12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Example Usage</a:t>
            </a:r>
          </a:p>
        </p:txBody>
      </p:sp>
      <p:sp>
        <p:nvSpPr>
          <p:cNvPr id="8195" name="Rectangle 3"/>
          <p:cNvSpPr>
            <a:spLocks noChangeArrowheads="1"/>
          </p:cNvSpPr>
          <p:nvPr/>
        </p:nvSpPr>
        <p:spPr bwMode="auto">
          <a:xfrm>
            <a:off x="228600" y="1371600"/>
            <a:ext cx="8458200" cy="4953000"/>
          </a:xfrm>
          <a:prstGeom prst="rect">
            <a:avLst/>
          </a:prstGeom>
          <a:noFill/>
          <a:ln w="9525">
            <a:noFill/>
            <a:miter lim="800000"/>
            <a:headEnd/>
            <a:tailEnd/>
          </a:ln>
        </p:spPr>
        <p:txBody>
          <a:bodyPr/>
          <a:lstStyle/>
          <a:p>
            <a:pPr marL="742950" lvl="1" indent="-285750">
              <a:spcBef>
                <a:spcPct val="20000"/>
              </a:spcBef>
              <a:buClr>
                <a:srgbClr val="00AAF6"/>
              </a:buClr>
            </a:pPr>
            <a:r>
              <a:rPr lang="en-US" b="1"/>
              <a:t>Step 1: In Introduce you must first add the caGrid Transfer extension to the service.  This can be done by selecting the extensions tab of Introduce, adding the caGrid Transfer extension, and saving the service.  </a:t>
            </a:r>
          </a:p>
        </p:txBody>
      </p:sp>
      <p:pic>
        <p:nvPicPr>
          <p:cNvPr id="8196" name="Picture 4"/>
          <p:cNvPicPr>
            <a:picLocks noChangeAspect="1" noChangeArrowheads="1"/>
          </p:cNvPicPr>
          <p:nvPr/>
        </p:nvPicPr>
        <p:blipFill>
          <a:blip r:embed="rId3"/>
          <a:srcRect/>
          <a:stretch>
            <a:fillRect/>
          </a:stretch>
        </p:blipFill>
        <p:spPr bwMode="auto">
          <a:xfrm>
            <a:off x="2900363" y="2557463"/>
            <a:ext cx="6243637" cy="4300537"/>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Example Usage (download)</a:t>
            </a:r>
          </a:p>
        </p:txBody>
      </p:sp>
      <p:sp>
        <p:nvSpPr>
          <p:cNvPr id="9219" name="Rectangle 3"/>
          <p:cNvSpPr>
            <a:spLocks noChangeArrowheads="1"/>
          </p:cNvSpPr>
          <p:nvPr/>
        </p:nvSpPr>
        <p:spPr bwMode="auto">
          <a:xfrm>
            <a:off x="228600" y="1371600"/>
            <a:ext cx="8458200" cy="4953000"/>
          </a:xfrm>
          <a:prstGeom prst="rect">
            <a:avLst/>
          </a:prstGeom>
          <a:noFill/>
          <a:ln w="9525">
            <a:noFill/>
            <a:miter lim="800000"/>
            <a:headEnd/>
            <a:tailEnd/>
          </a:ln>
        </p:spPr>
        <p:txBody>
          <a:bodyPr/>
          <a:lstStyle/>
          <a:p>
            <a:pPr marL="742950" lvl="1" indent="-285750">
              <a:spcBef>
                <a:spcPct val="20000"/>
              </a:spcBef>
              <a:buClr>
                <a:srgbClr val="00AAF6"/>
              </a:buClr>
            </a:pPr>
            <a:r>
              <a:rPr lang="en-US" b="1"/>
              <a:t>Step 2: Add a method to the service that will return a TransferServiceContextReference.  This can be acomplished by: </a:t>
            </a:r>
          </a:p>
          <a:p>
            <a:pPr marL="742950" lvl="1" indent="-285750">
              <a:spcBef>
                <a:spcPct val="20000"/>
              </a:spcBef>
              <a:buClr>
                <a:srgbClr val="00AAF6"/>
              </a:buClr>
            </a:pPr>
            <a:r>
              <a:rPr lang="en-US" b="1"/>
              <a:t>	Selecting the services tab, </a:t>
            </a:r>
          </a:p>
          <a:p>
            <a:pPr marL="742950" lvl="1" indent="-285750">
              <a:spcBef>
                <a:spcPct val="20000"/>
              </a:spcBef>
              <a:buClr>
                <a:srgbClr val="00AAF6"/>
              </a:buClr>
            </a:pPr>
            <a:r>
              <a:rPr lang="en-US" b="1"/>
              <a:t>	Select the service you wish to use Transfer with, </a:t>
            </a:r>
          </a:p>
          <a:p>
            <a:pPr marL="742950" lvl="1" indent="-285750">
              <a:spcBef>
                <a:spcPct val="20000"/>
              </a:spcBef>
              <a:buClr>
                <a:srgbClr val="00AAF6"/>
              </a:buClr>
            </a:pPr>
            <a:r>
              <a:rPr lang="en-US" b="1"/>
              <a:t>	Select the “Add Method” button.  </a:t>
            </a:r>
          </a:p>
          <a:p>
            <a:pPr marL="742950" lvl="1" indent="-285750">
              <a:spcBef>
                <a:spcPct val="20000"/>
              </a:spcBef>
              <a:buClr>
                <a:srgbClr val="00AAF6"/>
              </a:buClr>
            </a:pPr>
            <a:r>
              <a:rPr lang="en-US" b="1"/>
              <a:t>	Make the method take in what ever inputs are required to produce the data you which to send to the client. </a:t>
            </a:r>
          </a:p>
          <a:p>
            <a:pPr marL="742950" lvl="1" indent="-285750">
              <a:spcBef>
                <a:spcPct val="20000"/>
              </a:spcBef>
              <a:buClr>
                <a:srgbClr val="00AAF6"/>
              </a:buClr>
            </a:pPr>
            <a:r>
              <a:rPr lang="en-US" b="1"/>
              <a:t>	Make sure you select the TransferServiceContextReference as the output type of the operation.</a:t>
            </a:r>
          </a:p>
          <a:p>
            <a:pPr marL="742950" lvl="1" indent="-285750">
              <a:spcBef>
                <a:spcPct val="20000"/>
              </a:spcBef>
              <a:buClr>
                <a:srgbClr val="00AAF6"/>
              </a:buClr>
            </a:pPr>
            <a:r>
              <a:rPr lang="en-US" b="1"/>
              <a:t>	Select Done on the Method Viewer</a:t>
            </a:r>
          </a:p>
          <a:p>
            <a:pPr marL="742950" lvl="1" indent="-285750">
              <a:spcBef>
                <a:spcPct val="20000"/>
              </a:spcBef>
              <a:buClr>
                <a:srgbClr val="00AAF6"/>
              </a:buClr>
            </a:pPr>
            <a:r>
              <a:rPr lang="en-US" b="1"/>
              <a:t>	Select Save on the Introduce Modification Viewer.</a:t>
            </a:r>
          </a:p>
          <a:p>
            <a:pPr marL="742950" lvl="1" indent="-285750">
              <a:spcBef>
                <a:spcPct val="20000"/>
              </a:spcBef>
              <a:buClr>
                <a:srgbClr val="00AAF6"/>
              </a:buClr>
            </a:pPr>
            <a:endParaRPr lang="en-US" b="1"/>
          </a:p>
          <a:p>
            <a:pPr marL="742950" lvl="1" indent="-285750">
              <a:spcBef>
                <a:spcPct val="20000"/>
              </a:spcBef>
              <a:buClr>
                <a:srgbClr val="00AAF6"/>
              </a:buClr>
            </a:pPr>
            <a:r>
              <a:rPr lang="en-US" b="1"/>
              <a:t>Now we have added an operation to your service that returns a Transfer reference which a client can use to retrieve data from.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Example Usage (download)</a:t>
            </a:r>
          </a:p>
        </p:txBody>
      </p:sp>
      <p:sp>
        <p:nvSpPr>
          <p:cNvPr id="10243" name="Rectangle 3"/>
          <p:cNvSpPr>
            <a:spLocks noChangeArrowheads="1"/>
          </p:cNvSpPr>
          <p:nvPr/>
        </p:nvSpPr>
        <p:spPr bwMode="auto">
          <a:xfrm>
            <a:off x="228600" y="1371600"/>
            <a:ext cx="8458200" cy="4953000"/>
          </a:xfrm>
          <a:prstGeom prst="rect">
            <a:avLst/>
          </a:prstGeom>
          <a:noFill/>
          <a:ln w="9525">
            <a:noFill/>
            <a:miter lim="800000"/>
            <a:headEnd/>
            <a:tailEnd/>
          </a:ln>
        </p:spPr>
        <p:txBody>
          <a:bodyPr/>
          <a:lstStyle/>
          <a:p>
            <a:pPr marL="285750" indent="-285750">
              <a:spcBef>
                <a:spcPct val="20000"/>
              </a:spcBef>
              <a:buClr>
                <a:srgbClr val="00AAF6"/>
              </a:buClr>
            </a:pPr>
            <a:r>
              <a:rPr lang="en-US" b="1"/>
              <a:t>Step 3:  Implement the method on the service so that it can produce the data to return the client, stage that data to the Transfer service, and return the new TransferContextReference to the Client.</a:t>
            </a:r>
          </a:p>
          <a:p>
            <a:pPr marL="742950" lvl="1" indent="-285750">
              <a:spcBef>
                <a:spcPct val="20000"/>
              </a:spcBef>
              <a:buClr>
                <a:srgbClr val="00AAF6"/>
              </a:buClr>
            </a:pPr>
            <a:endParaRPr lang="en-US" b="1"/>
          </a:p>
          <a:p>
            <a:pPr marL="742950" lvl="1" indent="-285750">
              <a:spcBef>
                <a:spcPct val="20000"/>
              </a:spcBef>
              <a:buClr>
                <a:srgbClr val="00AAF6"/>
              </a:buClr>
            </a:pPr>
            <a:endParaRPr lang="en-US" b="1"/>
          </a:p>
          <a:p>
            <a:pPr marL="742950" lvl="1" indent="-285750">
              <a:spcBef>
                <a:spcPct val="20000"/>
              </a:spcBef>
              <a:buClr>
                <a:srgbClr val="00AAF6"/>
              </a:buClr>
            </a:pPr>
            <a:endParaRPr lang="en-US" b="1"/>
          </a:p>
          <a:p>
            <a:pPr marL="285750" indent="-285750">
              <a:spcBef>
                <a:spcPct val="20000"/>
              </a:spcBef>
              <a:buClr>
                <a:srgbClr val="00AAF6"/>
              </a:buClr>
            </a:pPr>
            <a:r>
              <a:rPr lang="en-US" sz="1200"/>
              <a:t>public org.cagrid.transfer.context.stubs.types.TransferServiceContextReference getSomeData() throws RemoteException { // create some data to sent  </a:t>
            </a:r>
          </a:p>
          <a:p>
            <a:pPr marL="285750" indent="-285750">
              <a:spcBef>
                <a:spcPct val="20000"/>
              </a:spcBef>
              <a:buClr>
                <a:srgbClr val="00AAF6"/>
              </a:buClr>
            </a:pPr>
            <a:r>
              <a:rPr lang="en-US" sz="1200"/>
              <a:t>       byte[] data = new String("This is my bulk data").getBytes(); </a:t>
            </a:r>
          </a:p>
          <a:p>
            <a:pPr marL="285750" indent="-285750">
              <a:spcBef>
                <a:spcPct val="20000"/>
              </a:spcBef>
              <a:buClr>
                <a:srgbClr val="00AAF6"/>
              </a:buClr>
            </a:pPr>
            <a:r>
              <a:rPr lang="en-US" sz="1200"/>
              <a:t>       // create a descriptor for that data </a:t>
            </a:r>
          </a:p>
          <a:p>
            <a:pPr marL="285750" indent="-285750">
              <a:spcBef>
                <a:spcPct val="20000"/>
              </a:spcBef>
              <a:buClr>
                <a:srgbClr val="00AAF6"/>
              </a:buClr>
            </a:pPr>
            <a:r>
              <a:rPr lang="en-US" sz="1200"/>
              <a:t>       DataDescriptor dd = new DataDescriptor(null, "My Data"); </a:t>
            </a:r>
          </a:p>
          <a:p>
            <a:pPr marL="285750" indent="-285750">
              <a:spcBef>
                <a:spcPct val="20000"/>
              </a:spcBef>
              <a:buClr>
                <a:srgbClr val="00AAF6"/>
              </a:buClr>
            </a:pPr>
            <a:r>
              <a:rPr lang="en-US" sz="1200"/>
              <a:t>       // create the transfer resource that will handle delivering the data and // return the reference to the user </a:t>
            </a:r>
          </a:p>
          <a:p>
            <a:pPr marL="285750" indent="-285750">
              <a:spcBef>
                <a:spcPct val="20000"/>
              </a:spcBef>
              <a:buClr>
                <a:srgbClr val="00AAF6"/>
              </a:buClr>
            </a:pPr>
            <a:r>
              <a:rPr lang="en-US" sz="1200"/>
              <a:t>       return </a:t>
            </a:r>
            <a:r>
              <a:rPr lang="en-US" sz="1200" b="1"/>
              <a:t>TransferServiceHelper.createTransferContext(data, dd);</a:t>
            </a:r>
            <a:r>
              <a:rPr lang="en-US" sz="1200"/>
              <a:t> </a:t>
            </a:r>
          </a:p>
          <a:p>
            <a:pPr marL="285750" indent="-285750">
              <a:spcBef>
                <a:spcPct val="20000"/>
              </a:spcBef>
              <a:buClr>
                <a:srgbClr val="00AAF6"/>
              </a:buClr>
            </a:pPr>
            <a:r>
              <a:rPr lang="en-US" sz="1200"/>
              <a:t>}</a:t>
            </a:r>
            <a:endParaRPr lang="en-US" sz="12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Example Usage (download)</a:t>
            </a:r>
          </a:p>
        </p:txBody>
      </p:sp>
      <p:sp>
        <p:nvSpPr>
          <p:cNvPr id="11267" name="Rectangle 3"/>
          <p:cNvSpPr>
            <a:spLocks noChangeArrowheads="1"/>
          </p:cNvSpPr>
          <p:nvPr/>
        </p:nvSpPr>
        <p:spPr bwMode="auto">
          <a:xfrm>
            <a:off x="228600" y="1371600"/>
            <a:ext cx="8458200" cy="4953000"/>
          </a:xfrm>
          <a:prstGeom prst="rect">
            <a:avLst/>
          </a:prstGeom>
          <a:noFill/>
          <a:ln w="9525">
            <a:noFill/>
            <a:miter lim="800000"/>
            <a:headEnd/>
            <a:tailEnd/>
          </a:ln>
        </p:spPr>
        <p:txBody>
          <a:bodyPr/>
          <a:lstStyle/>
          <a:p>
            <a:pPr marL="285750" indent="-285750">
              <a:spcBef>
                <a:spcPct val="20000"/>
              </a:spcBef>
              <a:buClr>
                <a:srgbClr val="00AAF6"/>
              </a:buClr>
            </a:pPr>
            <a:r>
              <a:rPr lang="en-US" b="1"/>
              <a:t>Step 4: Implement the client so that it can retrieve the TransferContextReference, get a handle to the TransferContextClient, and use the TransferClientHelper to retrieve the data the service has prepared.</a:t>
            </a:r>
          </a:p>
          <a:p>
            <a:pPr marL="742950" lvl="1" indent="-285750">
              <a:spcBef>
                <a:spcPct val="20000"/>
              </a:spcBef>
              <a:buClr>
                <a:srgbClr val="00AAF6"/>
              </a:buClr>
            </a:pPr>
            <a:endParaRPr lang="en-US" b="1"/>
          </a:p>
          <a:p>
            <a:pPr marL="742950" lvl="1" indent="-285750">
              <a:spcBef>
                <a:spcPct val="20000"/>
              </a:spcBef>
              <a:buClr>
                <a:srgbClr val="00AAF6"/>
              </a:buClr>
            </a:pPr>
            <a:endParaRPr lang="en-US" b="1"/>
          </a:p>
          <a:p>
            <a:pPr marL="742950" lvl="1" indent="-285750">
              <a:spcBef>
                <a:spcPct val="20000"/>
              </a:spcBef>
              <a:buClr>
                <a:srgbClr val="00AAF6"/>
              </a:buClr>
            </a:pPr>
            <a:endParaRPr lang="en-US" b="1"/>
          </a:p>
          <a:p>
            <a:pPr marL="285750" indent="-285750">
              <a:spcBef>
                <a:spcPct val="20000"/>
              </a:spcBef>
              <a:buClr>
                <a:srgbClr val="00AAF6"/>
              </a:buClr>
            </a:pPr>
            <a:r>
              <a:rPr lang="en-US" sz="1200"/>
              <a:t>       HelloWorldClient client = new HelloWorldClient(args[1],GlobusCredential.getDefaultCredential()); </a:t>
            </a:r>
          </a:p>
          <a:p>
            <a:pPr marL="285750" indent="-285750">
              <a:spcBef>
                <a:spcPct val="20000"/>
              </a:spcBef>
              <a:buClr>
                <a:srgbClr val="00AAF6"/>
              </a:buClr>
            </a:pPr>
            <a:r>
              <a:rPr lang="en-US" sz="1200"/>
              <a:t>       // create transfer is a method that staged some data and returned the Reference </a:t>
            </a:r>
          </a:p>
          <a:p>
            <a:pPr marL="285750" indent="-285750">
              <a:spcBef>
                <a:spcPct val="20000"/>
              </a:spcBef>
              <a:buClr>
                <a:srgbClr val="00AAF6"/>
              </a:buClr>
            </a:pPr>
            <a:r>
              <a:rPr lang="en-US" sz="1200"/>
              <a:t>       </a:t>
            </a:r>
            <a:r>
              <a:rPr lang="en-US" sz="1200" b="1"/>
              <a:t>TransferServiceContextReference ref = client.getSomeData();</a:t>
            </a:r>
          </a:p>
          <a:p>
            <a:pPr marL="285750" indent="-285750">
              <a:spcBef>
                <a:spcPct val="20000"/>
              </a:spcBef>
              <a:buClr>
                <a:srgbClr val="00AAF6"/>
              </a:buClr>
            </a:pPr>
            <a:r>
              <a:rPr lang="en-US" sz="1200"/>
              <a:t>       // create a client that enables me to talk to my transfer resource TransferServiceContextClient tclient = new </a:t>
            </a:r>
            <a:r>
              <a:rPr lang="en-US" sz="1200" b="1"/>
              <a:t>TransferServiceContextClient(ref.getEndpointReference(),GlobusCredential.getDefaultCredential()); </a:t>
            </a:r>
          </a:p>
          <a:p>
            <a:pPr marL="285750" indent="-285750">
              <a:spcBef>
                <a:spcPct val="20000"/>
              </a:spcBef>
              <a:buClr>
                <a:srgbClr val="00AAF6"/>
              </a:buClr>
            </a:pPr>
            <a:r>
              <a:rPr lang="en-US" sz="1200"/>
              <a:t>       // use the TransferClientHelper to get an InputStream to the data </a:t>
            </a:r>
          </a:p>
          <a:p>
            <a:pPr marL="285750" indent="-285750">
              <a:spcBef>
                <a:spcPct val="20000"/>
              </a:spcBef>
              <a:buClr>
                <a:srgbClr val="00AAF6"/>
              </a:buClr>
            </a:pPr>
            <a:r>
              <a:rPr lang="en-US" sz="1200"/>
              <a:t>       </a:t>
            </a:r>
            <a:r>
              <a:rPr lang="en-US" sz="1200" b="1"/>
              <a:t>InputStream stream = TransferClientHelper.getData(tclient.getDataTransferDescriptor(),GlobusCredential.getDefaultCredential());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Resources</a:t>
            </a:r>
          </a:p>
        </p:txBody>
      </p:sp>
      <p:sp>
        <p:nvSpPr>
          <p:cNvPr id="12291" name="Rectangle 3"/>
          <p:cNvSpPr>
            <a:spLocks noGrp="1" noChangeArrowheads="1"/>
          </p:cNvSpPr>
          <p:nvPr>
            <p:ph type="body" idx="1"/>
          </p:nvPr>
        </p:nvSpPr>
        <p:spPr>
          <a:xfrm>
            <a:off x="228600" y="1295400"/>
            <a:ext cx="8458200" cy="4953000"/>
          </a:xfrm>
        </p:spPr>
        <p:txBody>
          <a:bodyPr/>
          <a:lstStyle/>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For more </a:t>
            </a:r>
            <a:r>
              <a:rPr lang="en-US" dirty="0" smtClean="0"/>
              <a:t>information </a:t>
            </a:r>
            <a:r>
              <a:rPr lang="en-US" dirty="0" smtClean="0"/>
              <a:t>on the Transfer service, Introduce, and </a:t>
            </a:r>
            <a:r>
              <a:rPr lang="en-US" dirty="0" err="1" smtClean="0"/>
              <a:t>cagrid</a:t>
            </a:r>
            <a:r>
              <a:rPr lang="en-US" dirty="0" smtClean="0"/>
              <a:t> in general please go to the caGrid Wiki Site.</a:t>
            </a:r>
          </a:p>
          <a:p>
            <a:pPr lvl="1" eaLnBrk="1" hangingPunct="1"/>
            <a:r>
              <a:rPr lang="en-US" dirty="0" smtClean="0">
                <a:hlinkClick r:id="rId2"/>
              </a:rPr>
              <a:t>http://cagrid.org</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Agenda</a:t>
            </a:r>
            <a:endParaRPr lang="en-US" sz="2400" b="0"/>
          </a:p>
        </p:txBody>
      </p:sp>
      <p:sp>
        <p:nvSpPr>
          <p:cNvPr id="11269" name="Rectangle 5"/>
          <p:cNvSpPr>
            <a:spLocks noChangeArrowheads="1"/>
          </p:cNvSpPr>
          <p:nvPr/>
        </p:nvSpPr>
        <p:spPr bwMode="auto">
          <a:xfrm>
            <a:off x="228600" y="1295400"/>
            <a:ext cx="8458200" cy="4953000"/>
          </a:xfrm>
          <a:prstGeom prst="rect">
            <a:avLst/>
          </a:prstGeom>
          <a:noFill/>
          <a:ln w="9525">
            <a:noFill/>
            <a:miter lim="800000"/>
            <a:headEnd/>
            <a:tailEnd/>
          </a:ln>
          <a:effectLst/>
        </p:spPr>
        <p:txBody>
          <a:bodyPr/>
          <a:lstStyle/>
          <a:p>
            <a:pPr marL="342900" indent="-342900">
              <a:spcBef>
                <a:spcPct val="20000"/>
              </a:spcBef>
              <a:buClr>
                <a:srgbClr val="00AAF6"/>
              </a:buClr>
              <a:buFont typeface="+mj-lt"/>
              <a:buAutoNum type="arabicPeriod"/>
            </a:pPr>
            <a:r>
              <a:rPr lang="en-US" b="1" dirty="0" smtClean="0"/>
              <a:t>Overview </a:t>
            </a:r>
            <a:r>
              <a:rPr lang="en-US" b="1" dirty="0"/>
              <a:t>of New caGrid 1.2 Transfer Service </a:t>
            </a:r>
            <a:r>
              <a:rPr lang="en-US" b="1" dirty="0" smtClean="0"/>
              <a:t>(45 min)</a:t>
            </a:r>
          </a:p>
          <a:p>
            <a:pPr marL="342900" indent="-342900">
              <a:spcBef>
                <a:spcPct val="20000"/>
              </a:spcBef>
              <a:buClr>
                <a:srgbClr val="00AAF6"/>
              </a:buClr>
              <a:buFont typeface="+mj-lt"/>
              <a:buAutoNum type="arabicPeriod"/>
            </a:pPr>
            <a:r>
              <a:rPr lang="en-US" b="1" dirty="0" smtClean="0"/>
              <a:t>Q &amp; A discussions    (15 min)</a:t>
            </a:r>
          </a:p>
          <a:p>
            <a:pPr marL="342900" indent="-342900">
              <a:spcBef>
                <a:spcPct val="20000"/>
              </a:spcBef>
              <a:buClr>
                <a:srgbClr val="00AAF6"/>
              </a:buClr>
            </a:pP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6"/>
          <p:cNvSpPr>
            <a:spLocks noGrp="1" noChangeArrowheads="1"/>
          </p:cNvSpPr>
          <p:nvPr>
            <p:ph type="ctrTitle"/>
          </p:nvPr>
        </p:nvSpPr>
        <p:spPr>
          <a:xfrm>
            <a:off x="4724400" y="2286000"/>
            <a:ext cx="4038600" cy="609600"/>
          </a:xfrm>
        </p:spPr>
        <p:txBody>
          <a:bodyPr/>
          <a:lstStyle/>
          <a:p>
            <a:pPr eaLnBrk="1" hangingPunct="1"/>
            <a:r>
              <a:rPr lang="en-US" sz="3600" smtClean="0">
                <a:latin typeface="Arial Black" pitchFamily="-128" charset="0"/>
              </a:rPr>
              <a:t>caGrid 1.2</a:t>
            </a:r>
          </a:p>
        </p:txBody>
      </p:sp>
      <p:sp>
        <p:nvSpPr>
          <p:cNvPr id="3075" name="Rectangle 17"/>
          <p:cNvSpPr>
            <a:spLocks noGrp="1" noChangeArrowheads="1"/>
          </p:cNvSpPr>
          <p:nvPr>
            <p:ph type="subTitle" idx="1"/>
          </p:nvPr>
        </p:nvSpPr>
        <p:spPr>
          <a:xfrm>
            <a:off x="5486400" y="4267200"/>
            <a:ext cx="3200400" cy="457200"/>
          </a:xfrm>
        </p:spPr>
        <p:txBody>
          <a:bodyPr/>
          <a:lstStyle/>
          <a:p>
            <a:pPr eaLnBrk="1" hangingPunct="1"/>
            <a:r>
              <a:rPr lang="en-US" smtClean="0"/>
              <a:t>Transfer Tools</a:t>
            </a:r>
          </a:p>
        </p:txBody>
      </p:sp>
      <p:sp>
        <p:nvSpPr>
          <p:cNvPr id="3076" name="Text Box 7"/>
          <p:cNvSpPr txBox="1">
            <a:spLocks noChangeArrowheads="1"/>
          </p:cNvSpPr>
          <p:nvPr/>
        </p:nvSpPr>
        <p:spPr bwMode="auto">
          <a:xfrm>
            <a:off x="4800600" y="5349875"/>
            <a:ext cx="3886200" cy="1246495"/>
          </a:xfrm>
          <a:prstGeom prst="rect">
            <a:avLst/>
          </a:prstGeom>
          <a:noFill/>
          <a:ln w="9525">
            <a:noFill/>
            <a:miter lim="800000"/>
            <a:headEnd/>
            <a:tailEnd/>
          </a:ln>
        </p:spPr>
        <p:txBody>
          <a:bodyPr>
            <a:spAutoFit/>
          </a:bodyPr>
          <a:lstStyle/>
          <a:p>
            <a:pPr algn="r">
              <a:spcBef>
                <a:spcPct val="50000"/>
              </a:spcBef>
            </a:pPr>
            <a:r>
              <a:rPr lang="en-US" sz="1400" dirty="0">
                <a:solidFill>
                  <a:schemeClr val="bg2"/>
                </a:solidFill>
              </a:rPr>
              <a:t/>
            </a:r>
            <a:br>
              <a:rPr lang="en-US" sz="1400" dirty="0">
                <a:solidFill>
                  <a:schemeClr val="bg2"/>
                </a:solidFill>
              </a:rPr>
            </a:br>
            <a:r>
              <a:rPr lang="en-US" sz="1400" dirty="0">
                <a:solidFill>
                  <a:schemeClr val="bg2"/>
                </a:solidFill>
              </a:rPr>
              <a:t>Shannon </a:t>
            </a:r>
            <a:r>
              <a:rPr lang="en-US" sz="1400" dirty="0" smtClean="0">
                <a:solidFill>
                  <a:schemeClr val="bg2"/>
                </a:solidFill>
              </a:rPr>
              <a:t>Hastings, OSU, </a:t>
            </a:r>
            <a:r>
              <a:rPr lang="en-US" sz="1400" dirty="0">
                <a:solidFill>
                  <a:schemeClr val="bg2"/>
                </a:solidFill>
                <a:hlinkClick r:id="rId3"/>
              </a:rPr>
              <a:t>hastings@bmi.osu.edu</a:t>
            </a:r>
            <a:endParaRPr lang="en-US" sz="1400" dirty="0">
              <a:solidFill>
                <a:schemeClr val="bg2"/>
              </a:solidFill>
            </a:endParaRPr>
          </a:p>
          <a:p>
            <a:pPr algn="r">
              <a:spcBef>
                <a:spcPct val="50000"/>
              </a:spcBef>
            </a:pPr>
            <a:endParaRPr lang="en-US" sz="800" dirty="0">
              <a:solidFill>
                <a:schemeClr val="bg2"/>
              </a:solidFill>
            </a:endParaRPr>
          </a:p>
          <a:p>
            <a:pPr algn="r">
              <a:spcBef>
                <a:spcPct val="50000"/>
              </a:spcBef>
            </a:pPr>
            <a:r>
              <a:rPr lang="en-US" sz="1400" b="1" dirty="0" smtClean="0">
                <a:solidFill>
                  <a:schemeClr val="bg2"/>
                </a:solidFill>
              </a:rPr>
              <a:t>April 16, </a:t>
            </a:r>
            <a:r>
              <a:rPr lang="en-US" sz="1400" b="1" dirty="0">
                <a:solidFill>
                  <a:schemeClr val="bg2"/>
                </a:solidFill>
              </a:rPr>
              <a:t>2008</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0"/>
            <a:ext cx="8382000" cy="1143000"/>
          </a:xfrm>
        </p:spPr>
        <p:txBody>
          <a:bodyPr/>
          <a:lstStyle/>
          <a:p>
            <a:pPr eaLnBrk="1" hangingPunct="1"/>
            <a:r>
              <a:rPr lang="en-US" smtClean="0"/>
              <a:t>caGrid: </a:t>
            </a:r>
            <a:br>
              <a:rPr lang="en-US" smtClean="0"/>
            </a:br>
            <a:r>
              <a:rPr lang="en-US" smtClean="0"/>
              <a:t>response to bulk data requirements</a:t>
            </a:r>
          </a:p>
        </p:txBody>
      </p:sp>
      <p:sp>
        <p:nvSpPr>
          <p:cNvPr id="4099" name="Rectangle 6"/>
          <p:cNvSpPr>
            <a:spLocks noGrp="1" noChangeArrowheads="1"/>
          </p:cNvSpPr>
          <p:nvPr>
            <p:ph type="body" idx="4294967295"/>
          </p:nvPr>
        </p:nvSpPr>
        <p:spPr/>
        <p:txBody>
          <a:bodyPr/>
          <a:lstStyle/>
          <a:p>
            <a:pPr>
              <a:buFontTx/>
              <a:buNone/>
            </a:pPr>
            <a:r>
              <a:rPr lang="en-US" b="0" smtClean="0"/>
              <a:t>Many user groups in caGrid have expressed the need to transfer large data files in the grid without paying the penalty of serialization or deserialization or having to have the entire data in core memory. Early on in the project we created support for utilizing GridFTP for solving these usage scenarios. Several issues with this current approach have left us searching for another solution. Some of the issues are as follows: </a:t>
            </a:r>
          </a:p>
          <a:p>
            <a:endParaRPr lang="en-US" b="0" smtClean="0"/>
          </a:p>
          <a:p>
            <a:r>
              <a:rPr lang="en-US" b="0" smtClean="0"/>
              <a:t>GridFTP server is not cross platform (currently on C platform builds of Globus). </a:t>
            </a:r>
          </a:p>
          <a:p>
            <a:r>
              <a:rPr lang="en-US" b="0" smtClean="0"/>
              <a:t>GridFTP requires a separate Globus-C installation as caGrid uses the JavaWS Core installation of Globus. </a:t>
            </a:r>
          </a:p>
          <a:p>
            <a:r>
              <a:rPr lang="en-US" b="0" smtClean="0"/>
              <a:t>GridFTP has to be extended to be able to make authorization callouts to a java based middleware such as caGrid. </a:t>
            </a:r>
          </a:p>
          <a:p>
            <a:r>
              <a:rPr lang="en-US" b="0" smtClean="0"/>
              <a:t>GridFTP installation and configuration is quite advanced for our user community. </a:t>
            </a:r>
          </a:p>
          <a:p>
            <a:r>
              <a:rPr lang="en-US" b="0" smtClean="0"/>
              <a:t>Globus does not currently support SOAP attachments. </a:t>
            </a:r>
            <a:endParaRPr lang="en-US" smtClean="0"/>
          </a:p>
        </p:txBody>
      </p:sp>
      <p:sp>
        <p:nvSpPr>
          <p:cNvPr id="4100" name="Rectangle 3"/>
          <p:cNvSpPr>
            <a:spLocks noChangeArrowheads="1"/>
          </p:cNvSpPr>
          <p:nvPr/>
        </p:nvSpPr>
        <p:spPr bwMode="auto">
          <a:xfrm>
            <a:off x="228600" y="1371600"/>
            <a:ext cx="8458200" cy="4953000"/>
          </a:xfrm>
          <a:prstGeom prst="rect">
            <a:avLst/>
          </a:prstGeom>
          <a:noFill/>
          <a:ln w="9525">
            <a:noFill/>
            <a:miter lim="800000"/>
            <a:headEnd/>
            <a:tailEnd/>
          </a:ln>
        </p:spPr>
        <p:txBody>
          <a:bodyPr/>
          <a:lstStyle/>
          <a:p>
            <a:pPr marL="342900" indent="-342900">
              <a:spcBef>
                <a:spcPct val="20000"/>
              </a:spcBef>
              <a:buClr>
                <a:srgbClr val="00AAF6"/>
              </a:buClr>
              <a:buFontTx/>
              <a:buChar char="•"/>
            </a:pPr>
            <a:endParaRPr 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caGrid: new requirements</a:t>
            </a:r>
          </a:p>
        </p:txBody>
      </p:sp>
      <p:sp>
        <p:nvSpPr>
          <p:cNvPr id="5123" name="Rectangle 6"/>
          <p:cNvSpPr>
            <a:spLocks noGrp="1" noChangeArrowheads="1"/>
          </p:cNvSpPr>
          <p:nvPr>
            <p:ph type="body" idx="4294967295"/>
          </p:nvPr>
        </p:nvSpPr>
        <p:spPr/>
        <p:txBody>
          <a:bodyPr/>
          <a:lstStyle/>
          <a:p>
            <a:pPr>
              <a:buFontTx/>
              <a:buNone/>
            </a:pPr>
            <a:r>
              <a:rPr lang="en-US" b="0" smtClean="0"/>
              <a:t>In order to better serve our user group we have come up with the following requirements for an alternative non-grid (3</a:t>
            </a:r>
            <a:r>
              <a:rPr lang="en-US" b="0" baseline="30000" smtClean="0"/>
              <a:t>rd</a:t>
            </a:r>
            <a:r>
              <a:rPr lang="en-US" b="0" smtClean="0"/>
              <a:t> party) high performance delivery mechanism: </a:t>
            </a:r>
          </a:p>
          <a:p>
            <a:endParaRPr lang="en-US" b="0" smtClean="0"/>
          </a:p>
          <a:p>
            <a:r>
              <a:rPr lang="en-US" b="0" smtClean="0"/>
              <a:t>Cross platform.</a:t>
            </a:r>
          </a:p>
          <a:p>
            <a:r>
              <a:rPr lang="en-US" b="0" smtClean="0"/>
              <a:t>Utilize the container that will be hosting JavaWS Core Globus and caGrid in order to not require external tool installation. </a:t>
            </a:r>
          </a:p>
          <a:p>
            <a:r>
              <a:rPr lang="en-US" b="0" smtClean="0"/>
              <a:t>One click/command install with no required configuration. </a:t>
            </a:r>
          </a:p>
          <a:p>
            <a:r>
              <a:rPr lang="en-US" b="0" smtClean="0"/>
              <a:t>Utilize GSI sockets for securely transporting the data using the same proxy certificates issued in caGrid. </a:t>
            </a:r>
          </a:p>
          <a:p>
            <a:r>
              <a:rPr lang="en-US" b="0" smtClean="0"/>
              <a:t>No deserialization or serialization required on server or client. </a:t>
            </a:r>
          </a:p>
          <a:p>
            <a:r>
              <a:rPr lang="en-US" b="0" smtClean="0"/>
              <a:t>No minimum requirement for core memory. </a:t>
            </a:r>
          </a:p>
          <a:p>
            <a:r>
              <a:rPr lang="en-US" b="0" smtClean="0"/>
              <a:t>Support upload and download of data, i.e. data pushed to a service from the client and data received in the client sent by the service.</a:t>
            </a:r>
            <a:endParaRPr lang="en-US" smtClean="0"/>
          </a:p>
        </p:txBody>
      </p:sp>
      <p:sp>
        <p:nvSpPr>
          <p:cNvPr id="5124" name="Rectangle 3"/>
          <p:cNvSpPr>
            <a:spLocks noChangeArrowheads="1"/>
          </p:cNvSpPr>
          <p:nvPr/>
        </p:nvSpPr>
        <p:spPr bwMode="auto">
          <a:xfrm>
            <a:off x="228600" y="1371600"/>
            <a:ext cx="8458200" cy="4953000"/>
          </a:xfrm>
          <a:prstGeom prst="rect">
            <a:avLst/>
          </a:prstGeom>
          <a:noFill/>
          <a:ln w="9525">
            <a:noFill/>
            <a:miter lim="800000"/>
            <a:headEnd/>
            <a:tailEnd/>
          </a:ln>
        </p:spPr>
        <p:txBody>
          <a:bodyPr/>
          <a:lstStyle/>
          <a:p>
            <a:pPr marL="342900" indent="-342900">
              <a:spcBef>
                <a:spcPct val="20000"/>
              </a:spcBef>
              <a:buClr>
                <a:srgbClr val="00AAF6"/>
              </a:buClr>
              <a:buFontTx/>
              <a:buChar char="•"/>
            </a:pPr>
            <a:endParaRPr 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43000" y="0"/>
            <a:ext cx="6019800" cy="1143000"/>
          </a:xfrm>
        </p:spPr>
        <p:txBody>
          <a:bodyPr/>
          <a:lstStyle/>
          <a:p>
            <a:pPr eaLnBrk="1" hangingPunct="1"/>
            <a:r>
              <a:rPr lang="en-US" smtClean="0"/>
              <a:t>caGrid Transfer</a:t>
            </a:r>
          </a:p>
        </p:txBody>
      </p:sp>
      <p:sp>
        <p:nvSpPr>
          <p:cNvPr id="6147" name="Rectangle 6"/>
          <p:cNvSpPr>
            <a:spLocks noGrp="1" noChangeArrowheads="1"/>
          </p:cNvSpPr>
          <p:nvPr>
            <p:ph type="body" idx="4294967295"/>
          </p:nvPr>
        </p:nvSpPr>
        <p:spPr/>
        <p:txBody>
          <a:bodyPr/>
          <a:lstStyle/>
          <a:p>
            <a:pPr>
              <a:lnSpc>
                <a:spcPct val="90000"/>
              </a:lnSpc>
            </a:pPr>
            <a:r>
              <a:rPr lang="en-US" b="0" smtClean="0"/>
              <a:t>caGrid Transfer will address all of the preceding requirements:</a:t>
            </a:r>
          </a:p>
          <a:p>
            <a:pPr>
              <a:lnSpc>
                <a:spcPct val="90000"/>
              </a:lnSpc>
            </a:pPr>
            <a:r>
              <a:rPr lang="en-US" b="0" smtClean="0"/>
              <a:t>Simple, utilizing a Transfer Service and Transfer Servlet which will work together in the same container to help deliver the data stream over an HTTP/HTTPS connection. </a:t>
            </a:r>
          </a:p>
          <a:p>
            <a:pPr>
              <a:lnSpc>
                <a:spcPct val="90000"/>
              </a:lnSpc>
            </a:pPr>
            <a:r>
              <a:rPr lang="en-US" b="0" smtClean="0"/>
              <a:t>Secure, the data, if in a secure container, will only be streamed over a GSI Socket where the credentials match the same credentials of the caller which created the data.</a:t>
            </a:r>
          </a:p>
          <a:p>
            <a:pPr>
              <a:lnSpc>
                <a:spcPct val="90000"/>
              </a:lnSpc>
            </a:pPr>
            <a:r>
              <a:rPr lang="en-US" b="0" smtClean="0"/>
              <a:t>Common, Introduce Extension. </a:t>
            </a:r>
          </a:p>
          <a:p>
            <a:pPr>
              <a:lnSpc>
                <a:spcPct val="90000"/>
              </a:lnSpc>
            </a:pPr>
            <a:r>
              <a:rPr lang="en-US" b="0" smtClean="0"/>
              <a:t>No configuration installation (simply run ant  deploy)</a:t>
            </a:r>
          </a:p>
          <a:p>
            <a:pPr>
              <a:lnSpc>
                <a:spcPct val="90000"/>
              </a:lnSpc>
            </a:pPr>
            <a:r>
              <a:rPr lang="en-US" b="0" smtClean="0"/>
              <a:t>Metadata extendable to add in recommendations from BDF WG.</a:t>
            </a:r>
          </a:p>
          <a:p>
            <a:pPr>
              <a:lnSpc>
                <a:spcPct val="90000"/>
              </a:lnSpc>
            </a:pPr>
            <a:endParaRPr lang="en-US" b="0" smtClean="0"/>
          </a:p>
          <a:p>
            <a:pPr>
              <a:lnSpc>
                <a:spcPct val="90000"/>
              </a:lnSpc>
            </a:pPr>
            <a:r>
              <a:rPr lang="en-US" b="0" smtClean="0"/>
              <a:t>Available as of caGrid 1.2</a:t>
            </a:r>
          </a:p>
          <a:p>
            <a:pPr>
              <a:lnSpc>
                <a:spcPct val="90000"/>
              </a:lnSpc>
            </a:pPr>
            <a:endParaRPr lang="en-US" b="0" smtClean="0"/>
          </a:p>
          <a:p>
            <a:pPr>
              <a:lnSpc>
                <a:spcPct val="90000"/>
              </a:lnSpc>
            </a:pPr>
            <a:r>
              <a:rPr lang="en-US" b="0" smtClean="0"/>
              <a:t>caGrid will currently be supporting both techniques (GridFTP and HTTP)</a:t>
            </a:r>
          </a:p>
          <a:p>
            <a:pPr>
              <a:lnSpc>
                <a:spcPct val="90000"/>
              </a:lnSpc>
            </a:pPr>
            <a:endParaRPr lang="en-US" b="0" smtClean="0"/>
          </a:p>
          <a:p>
            <a:pPr>
              <a:lnSpc>
                <a:spcPct val="90000"/>
              </a:lnSpc>
            </a:pPr>
            <a:r>
              <a:rPr lang="en-US" b="0" smtClean="0">
                <a:hlinkClick r:id="rId3"/>
              </a:rPr>
              <a:t>http://www.cagrid.org/mwiki/index.php?title=CaGridTransfer</a:t>
            </a:r>
            <a:endParaRPr lang="en-US" smtClean="0"/>
          </a:p>
        </p:txBody>
      </p:sp>
      <p:sp>
        <p:nvSpPr>
          <p:cNvPr id="6148" name="Rectangle 3"/>
          <p:cNvSpPr>
            <a:spLocks noChangeArrowheads="1"/>
          </p:cNvSpPr>
          <p:nvPr/>
        </p:nvSpPr>
        <p:spPr bwMode="auto">
          <a:xfrm>
            <a:off x="228600" y="1371600"/>
            <a:ext cx="8458200" cy="4953000"/>
          </a:xfrm>
          <a:prstGeom prst="rect">
            <a:avLst/>
          </a:prstGeom>
          <a:noFill/>
          <a:ln w="9525">
            <a:noFill/>
            <a:miter lim="800000"/>
            <a:headEnd/>
            <a:tailEnd/>
          </a:ln>
        </p:spPr>
        <p:txBody>
          <a:bodyPr/>
          <a:lstStyle/>
          <a:p>
            <a:pPr marL="342900" indent="-342900">
              <a:spcBef>
                <a:spcPct val="20000"/>
              </a:spcBef>
              <a:buClr>
                <a:srgbClr val="00AAF6"/>
              </a:buClr>
              <a:buFontTx/>
              <a:buChar char="•"/>
            </a:pPr>
            <a:endParaRPr lang="en-US" b="1"/>
          </a:p>
        </p:txBody>
      </p:sp>
      <p:pic>
        <p:nvPicPr>
          <p:cNvPr id="6149" name="Picture 7"/>
          <p:cNvPicPr>
            <a:picLocks noChangeAspect="1" noChangeArrowheads="1"/>
          </p:cNvPicPr>
          <p:nvPr/>
        </p:nvPicPr>
        <p:blipFill>
          <a:blip r:embed="rId4"/>
          <a:srcRect/>
          <a:stretch>
            <a:fillRect/>
          </a:stretch>
        </p:blipFill>
        <p:spPr bwMode="auto">
          <a:xfrm>
            <a:off x="0" y="0"/>
            <a:ext cx="952500" cy="11906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a:xfrm>
            <a:off x="304800" y="1371600"/>
            <a:ext cx="2895600" cy="4953000"/>
          </a:xfrm>
        </p:spPr>
        <p:txBody>
          <a:bodyPr/>
          <a:lstStyle/>
          <a:p>
            <a:r>
              <a:rPr lang="en-US" sz="1600" dirty="0" smtClean="0"/>
              <a:t>Utilizes same container as grid service deployment</a:t>
            </a:r>
          </a:p>
          <a:p>
            <a:r>
              <a:rPr lang="en-US" sz="1600" dirty="0" smtClean="0"/>
              <a:t>One command deployment</a:t>
            </a:r>
          </a:p>
          <a:p>
            <a:r>
              <a:rPr lang="en-US" sz="1600" dirty="0" smtClean="0"/>
              <a:t>Automatically secures the data</a:t>
            </a:r>
          </a:p>
          <a:p>
            <a:r>
              <a:rPr lang="en-US" sz="1600" dirty="0" err="1" smtClean="0"/>
              <a:t>TransferServiceHelper</a:t>
            </a:r>
            <a:r>
              <a:rPr lang="en-US" sz="1600" dirty="0" smtClean="0"/>
              <a:t> enables the service to stage data to be transferred as well as receive data that has been staged by a </a:t>
            </a:r>
            <a:r>
              <a:rPr lang="en-US" sz="1600" dirty="0" err="1" smtClean="0"/>
              <a:t>cleint</a:t>
            </a:r>
            <a:r>
              <a:rPr lang="en-US" sz="1600" dirty="0" smtClean="0"/>
              <a:t>.</a:t>
            </a:r>
          </a:p>
          <a:p>
            <a:r>
              <a:rPr lang="en-US" sz="1600" dirty="0" smtClean="0"/>
              <a:t>Transfer </a:t>
            </a:r>
            <a:r>
              <a:rPr lang="en-US" sz="1600" dirty="0" err="1" smtClean="0"/>
              <a:t>Webapp</a:t>
            </a:r>
            <a:r>
              <a:rPr lang="en-US" sz="1600" dirty="0" smtClean="0"/>
              <a:t> deals with transferring and receiving the data over HTTP and HTTPS.</a:t>
            </a:r>
          </a:p>
          <a:p>
            <a:endParaRPr lang="en-US" dirty="0"/>
          </a:p>
        </p:txBody>
      </p:sp>
      <p:pic>
        <p:nvPicPr>
          <p:cNvPr id="117762" name="Picture 2" descr="P:\cagrid-TOP\Documentation\docs\transfer\images\gridTransferService.jpg"/>
          <p:cNvPicPr>
            <a:picLocks noChangeAspect="1" noChangeArrowheads="1"/>
          </p:cNvPicPr>
          <p:nvPr/>
        </p:nvPicPr>
        <p:blipFill>
          <a:blip r:embed="rId2"/>
          <a:srcRect/>
          <a:stretch>
            <a:fillRect/>
          </a:stretch>
        </p:blipFill>
        <p:spPr bwMode="auto">
          <a:xfrm>
            <a:off x="3258139" y="0"/>
            <a:ext cx="5885861" cy="6858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pic>
        <p:nvPicPr>
          <p:cNvPr id="116738" name="Picture 2" descr="P:\cagrid-TOP\Documentation\docs\transfer\images\performance.png"/>
          <p:cNvPicPr>
            <a:picLocks noGrp="1" noChangeAspect="1" noChangeArrowheads="1"/>
          </p:cNvPicPr>
          <p:nvPr>
            <p:ph idx="1"/>
          </p:nvPr>
        </p:nvPicPr>
        <p:blipFill>
          <a:blip r:embed="rId2"/>
          <a:srcRect/>
          <a:stretch>
            <a:fillRect/>
          </a:stretch>
        </p:blipFill>
        <p:spPr bwMode="auto">
          <a:xfrm>
            <a:off x="1066800" y="2238375"/>
            <a:ext cx="6934200" cy="321945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Usage Prerequisites</a:t>
            </a:r>
          </a:p>
        </p:txBody>
      </p:sp>
      <p:sp>
        <p:nvSpPr>
          <p:cNvPr id="12291" name="Rectangle 3"/>
          <p:cNvSpPr>
            <a:spLocks noChangeArrowheads="1"/>
          </p:cNvSpPr>
          <p:nvPr/>
        </p:nvSpPr>
        <p:spPr bwMode="auto">
          <a:xfrm>
            <a:off x="228600" y="1371600"/>
            <a:ext cx="8458200" cy="4953000"/>
          </a:xfrm>
          <a:prstGeom prst="rect">
            <a:avLst/>
          </a:prstGeom>
          <a:noFill/>
          <a:ln w="9525">
            <a:noFill/>
            <a:miter lim="800000"/>
            <a:headEnd/>
            <a:tailEnd/>
          </a:ln>
        </p:spPr>
        <p:txBody>
          <a:bodyPr/>
          <a:lstStyle/>
          <a:p>
            <a:pPr marL="342900" indent="-342900">
              <a:spcBef>
                <a:spcPct val="20000"/>
              </a:spcBef>
              <a:buClr>
                <a:srgbClr val="00AAF6"/>
              </a:buClr>
              <a:defRPr/>
            </a:pPr>
            <a:endParaRPr lang="en-US" b="1" dirty="0"/>
          </a:p>
          <a:p>
            <a:pPr marL="342900" indent="-342900">
              <a:spcBef>
                <a:spcPct val="20000"/>
              </a:spcBef>
              <a:buClr>
                <a:srgbClr val="00AAF6"/>
              </a:buClr>
              <a:buFontTx/>
              <a:buChar char="•"/>
              <a:defRPr/>
            </a:pPr>
            <a:endParaRPr lang="en-US" b="1" dirty="0"/>
          </a:p>
          <a:p>
            <a:pPr marL="342900" indent="-342900">
              <a:spcBef>
                <a:spcPct val="20000"/>
              </a:spcBef>
              <a:buClr>
                <a:srgbClr val="00AAF6"/>
              </a:buClr>
              <a:buFontTx/>
              <a:buChar char="•"/>
              <a:defRPr/>
            </a:pPr>
            <a:endParaRPr lang="en-US" b="1" dirty="0"/>
          </a:p>
          <a:p>
            <a:pPr marL="342900" indent="-342900">
              <a:spcBef>
                <a:spcPct val="20000"/>
              </a:spcBef>
              <a:buClr>
                <a:srgbClr val="00AAF6"/>
              </a:buClr>
              <a:buFontTx/>
              <a:buChar char="•"/>
              <a:defRPr/>
            </a:pPr>
            <a:r>
              <a:rPr lang="en-US" b="1" dirty="0"/>
              <a:t>Must be proficient in building and deploying services with Introduce.</a:t>
            </a:r>
          </a:p>
          <a:p>
            <a:pPr marL="800100" lvl="1" indent="-342900">
              <a:spcBef>
                <a:spcPct val="20000"/>
              </a:spcBef>
              <a:buClr>
                <a:srgbClr val="00AAF6"/>
              </a:buClr>
              <a:buFontTx/>
              <a:buChar char="•"/>
              <a:defRPr/>
            </a:pPr>
            <a:r>
              <a:rPr lang="en-US" b="1" dirty="0"/>
              <a:t>Suggesting taking Introduce 1.2 tutorial:</a:t>
            </a:r>
          </a:p>
          <a:p>
            <a:pPr marL="1257300" lvl="2" indent="-342900">
              <a:spcBef>
                <a:spcPct val="20000"/>
              </a:spcBef>
              <a:buClr>
                <a:srgbClr val="00AAF6"/>
              </a:buClr>
              <a:buFontTx/>
              <a:buChar char="•"/>
              <a:defRPr/>
            </a:pPr>
            <a:r>
              <a:rPr lang="en-US" b="1" dirty="0">
                <a:hlinkClick r:id="rId3"/>
              </a:rPr>
              <a:t>http://www.cagrid.org/wiki/Introduce:1.2:Tutorial</a:t>
            </a:r>
            <a:r>
              <a:rPr lang="en-US" b="1" dirty="0"/>
              <a:t> </a:t>
            </a:r>
          </a:p>
          <a:p>
            <a:pPr marL="342900" indent="-342900">
              <a:spcBef>
                <a:spcPct val="20000"/>
              </a:spcBef>
              <a:buClr>
                <a:srgbClr val="00AAF6"/>
              </a:buClr>
              <a:buFontTx/>
              <a:buChar char="•"/>
              <a:defRPr/>
            </a:pPr>
            <a:r>
              <a:rPr lang="en-US" b="1" dirty="0"/>
              <a:t>Must deploy the Transfer service to the container in order for any service in that container to use it.</a:t>
            </a:r>
          </a:p>
          <a:p>
            <a:pPr marL="342900" indent="-342900">
              <a:spcBef>
                <a:spcPct val="20000"/>
              </a:spcBef>
              <a:buClr>
                <a:srgbClr val="00AAF6"/>
              </a:buClr>
              <a:buFontTx/>
              <a:buChar char="•"/>
              <a:defRPr/>
            </a:pPr>
            <a:endParaRPr lang="en-US" dirty="0"/>
          </a:p>
          <a:p>
            <a:pPr marL="742950" lvl="1" indent="-285750">
              <a:spcBef>
                <a:spcPct val="20000"/>
              </a:spcBef>
              <a:buClr>
                <a:srgbClr val="00AAF6"/>
              </a:buClr>
              <a:buFontTx/>
              <a:buChar char="•"/>
              <a:defRPr/>
            </a:pPr>
            <a:endParaRPr lang="en-US" dirty="0"/>
          </a:p>
          <a:p>
            <a:pPr marL="742950" lvl="1" indent="-285750">
              <a:spcBef>
                <a:spcPct val="20000"/>
              </a:spcBef>
              <a:buClr>
                <a:srgbClr val="00AAF6"/>
              </a:buClr>
              <a:buFontTx/>
              <a:buChar char="•"/>
              <a:defRPr/>
            </a:pPr>
            <a:endParaRPr lang="en-US"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1432</TotalTime>
  <Words>858</Words>
  <PresentationFormat>On-screen Show (4:3)</PresentationFormat>
  <Paragraphs>112</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Arial Bold Italic</vt:lpstr>
      <vt:lpstr>ＭＳ Ｐゴシック</vt:lpstr>
      <vt:lpstr>Helvetica</vt:lpstr>
      <vt:lpstr>Default Design</vt:lpstr>
      <vt:lpstr>caGrid Monthly User Group Meeting</vt:lpstr>
      <vt:lpstr>Agenda</vt:lpstr>
      <vt:lpstr>caGrid 1.2</vt:lpstr>
      <vt:lpstr>caGrid:  response to bulk data requirements</vt:lpstr>
      <vt:lpstr>caGrid: new requirements</vt:lpstr>
      <vt:lpstr>caGrid Transfer</vt:lpstr>
      <vt:lpstr>Architecture</vt:lpstr>
      <vt:lpstr>Performance</vt:lpstr>
      <vt:lpstr>Usage Prerequisites</vt:lpstr>
      <vt:lpstr>Example Usage</vt:lpstr>
      <vt:lpstr>Example Usage (download)</vt:lpstr>
      <vt:lpstr>Example Usage (download)</vt:lpstr>
      <vt:lpstr>Example Usage (download)</vt:lpstr>
      <vt:lpstr>Resources</vt:lpstr>
    </vt:vector>
  </TitlesOfParts>
  <Company>NCI</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 2008</dc:title>
  <dc:subject>caGrid User Group Meeting</dc:subject>
  <dc:creator>John Eisenschmidt</dc:creator>
  <cp:lastModifiedBy>hastings</cp:lastModifiedBy>
  <cp:revision>74</cp:revision>
  <cp:lastPrinted>2008-03-20T14:38:24Z</cp:lastPrinted>
  <dcterms:modified xsi:type="dcterms:W3CDTF">2008-04-17T13:04:55Z</dcterms:modified>
</cp:coreProperties>
</file>