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2.xml" ContentType="application/vnd.openxmlformats-officedocument.theme+xml"/>
  <Override PartName="/ppt/notesSlides/notesSlide11.xml" ContentType="application/vnd.openxmlformats-officedocument.presentationml.notes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notesSlides/notesSlide18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pdf" ContentType="application/pdf"/>
  <Override PartName="/ppt/slideLayouts/slideLayout12.xml" ContentType="application/vnd.openxmlformats-officedocument.presentationml.slideLayout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314" r:id="rId4"/>
    <p:sldId id="260" r:id="rId5"/>
    <p:sldId id="261" r:id="rId6"/>
    <p:sldId id="262" r:id="rId7"/>
    <p:sldId id="263" r:id="rId8"/>
    <p:sldId id="264" r:id="rId9"/>
    <p:sldId id="265" r:id="rId10"/>
    <p:sldId id="306" r:id="rId11"/>
    <p:sldId id="274" r:id="rId12"/>
    <p:sldId id="307" r:id="rId13"/>
    <p:sldId id="308" r:id="rId14"/>
    <p:sldId id="309" r:id="rId15"/>
    <p:sldId id="285" r:id="rId16"/>
    <p:sldId id="310" r:id="rId17"/>
    <p:sldId id="311" r:id="rId18"/>
    <p:sldId id="313" r:id="rId19"/>
    <p:sldId id="304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DDDDD"/>
    <a:srgbClr val="990000"/>
    <a:srgbClr val="00AAF6"/>
    <a:srgbClr val="21BAFF"/>
    <a:srgbClr val="9FE1FF"/>
    <a:srgbClr val="FF9900"/>
    <a:srgbClr val="339933"/>
    <a:srgbClr val="1C267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88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tableStyles" Target="tableStyles.xml"/><Relationship Id="rId14" Type="http://schemas.openxmlformats.org/officeDocument/2006/relationships/slide" Target="slides/slide13.xml"/><Relationship Id="rId23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26" Type="http://schemas.openxmlformats.org/officeDocument/2006/relationships/theme" Target="theme/theme1.xml"/><Relationship Id="rId11" Type="http://schemas.openxmlformats.org/officeDocument/2006/relationships/slide" Target="slides/slide10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173DCC6-B97C-744B-A9E0-B5859EAC22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0E5279F-E21B-A345-BE58-E6D996177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8EEED2-C3FE-2F4E-A8F5-F98AB520BED7}" type="slidenum">
              <a:rPr lang="en-US"/>
              <a:pPr/>
              <a:t>1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225"/>
            <a:fld id="{43124332-9424-A44E-A440-DAD187390C6E}" type="slidenum">
              <a:rPr lang="en-US"/>
              <a:pPr defTabSz="911225"/>
              <a:t>10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225"/>
            <a:fld id="{43124332-9424-A44E-A440-DAD187390C6E}" type="slidenum">
              <a:rPr lang="en-US"/>
              <a:pPr defTabSz="911225"/>
              <a:t>11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225"/>
            <a:fld id="{C4EF9AFE-9CAD-EE45-A5CB-9439D57C7EEC}" type="slidenum">
              <a:rPr lang="en-US"/>
              <a:pPr defTabSz="911225"/>
              <a:t>12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225"/>
            <a:fld id="{C4EF9AFE-9CAD-EE45-A5CB-9439D57C7EEC}" type="slidenum">
              <a:rPr lang="en-US"/>
              <a:pPr defTabSz="911225"/>
              <a:t>13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225"/>
            <a:fld id="{C4EF9AFE-9CAD-EE45-A5CB-9439D57C7EEC}" type="slidenum">
              <a:rPr lang="en-US"/>
              <a:pPr defTabSz="911225"/>
              <a:t>14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225"/>
            <a:fld id="{C4EF9AFE-9CAD-EE45-A5CB-9439D57C7EEC}" type="slidenum">
              <a:rPr lang="en-US"/>
              <a:pPr defTabSz="911225"/>
              <a:t>16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225"/>
            <a:fld id="{C4EF9AFE-9CAD-EE45-A5CB-9439D57C7EEC}" type="slidenum">
              <a:rPr lang="en-US"/>
              <a:pPr defTabSz="911225"/>
              <a:t>17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225"/>
            <a:fld id="{C4EF9AFE-9CAD-EE45-A5CB-9439D57C7EEC}" type="slidenum">
              <a:rPr lang="en-US"/>
              <a:pPr defTabSz="911225"/>
              <a:t>18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444F6C-3117-4A48-A26C-F6D3349462D8}" type="slidenum">
              <a:rPr lang="en-US"/>
              <a:pPr/>
              <a:t>19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8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864D9-94BA-A740-AC74-49FDA0C992AA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444F6C-3117-4A48-A26C-F6D3349462D8}" type="slidenum">
              <a:rPr lang="en-US"/>
              <a:pPr/>
              <a:t>3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8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225"/>
            <a:fld id="{A9407DB8-485A-3447-91B5-7E284FF31FD4}" type="slidenum">
              <a:rPr lang="en-US"/>
              <a:pPr defTabSz="911225"/>
              <a:t>4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225"/>
            <a:fld id="{C6810E60-DFBE-FA42-A8E6-CFC7AAFA1B22}" type="slidenum">
              <a:rPr lang="en-US"/>
              <a:pPr defTabSz="911225"/>
              <a:t>5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BBCC0F-CAA5-0C48-AF4F-DC810741AF02}" type="slidenum">
              <a:rPr lang="en-US"/>
              <a:pPr/>
              <a:t>6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225"/>
            <a:fld id="{C4EF9AFE-9CAD-EE45-A5CB-9439D57C7EEC}" type="slidenum">
              <a:rPr lang="en-US"/>
              <a:pPr defTabSz="911225"/>
              <a:t>7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A6916A-6321-B941-92D6-AABA4771445E}" type="slidenum">
              <a:rPr lang="en-US"/>
              <a:pPr/>
              <a:t>8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DDF868-5C40-E342-881B-F7F244CCD1AF}" type="slidenum">
              <a:rPr lang="en-US"/>
              <a:pPr/>
              <a:t>9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Title_sli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 b="0">
                <a:latin typeface="Arial Black" pitchFamily="-12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910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 sz="2000" i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Interior_slid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cio.gov/eauthentication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df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d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3" Type="http://schemas.openxmlformats.org/officeDocument/2006/relationships/hyperlink" Target="mailto:cagrid_users-l@list.nih.go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hyperlink" Target="mailto:hastings@bmi.osu.edu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4114800" y="1524000"/>
            <a:ext cx="4876800" cy="609600"/>
          </a:xfrm>
        </p:spPr>
        <p:txBody>
          <a:bodyPr/>
          <a:lstStyle/>
          <a:p>
            <a:pPr eaLnBrk="1" hangingPunct="1"/>
            <a:r>
              <a:rPr lang="en-US">
                <a:latin typeface="Arial Black" charset="0"/>
              </a:rPr>
              <a:t>caGrid Monthly User Group Meeting</a:t>
            </a:r>
          </a:p>
        </p:txBody>
      </p:sp>
      <p:sp>
        <p:nvSpPr>
          <p:cNvPr id="16387" name="Rectangle 19"/>
          <p:cNvSpPr>
            <a:spLocks noChangeArrowheads="1"/>
          </p:cNvSpPr>
          <p:nvPr/>
        </p:nvSpPr>
        <p:spPr bwMode="auto">
          <a:xfrm>
            <a:off x="4191000" y="5883275"/>
            <a:ext cx="4800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2400" dirty="0" smtClean="0">
                <a:solidFill>
                  <a:srgbClr val="1C2674"/>
                </a:solidFill>
                <a:latin typeface="Arial Black" charset="0"/>
              </a:rPr>
              <a:t>August 21, </a:t>
            </a:r>
            <a:r>
              <a:rPr lang="en-US" sz="2400" dirty="0">
                <a:solidFill>
                  <a:srgbClr val="1C2674"/>
                </a:solidFill>
                <a:latin typeface="Arial Black" charset="0"/>
              </a:rPr>
              <a:t>2008 </a:t>
            </a:r>
          </a:p>
          <a:p>
            <a:pPr algn="r"/>
            <a:r>
              <a:rPr lang="en-US" sz="2400" dirty="0">
                <a:solidFill>
                  <a:srgbClr val="1C2674"/>
                </a:solidFill>
                <a:latin typeface="Arial Black" charset="0"/>
              </a:rPr>
              <a:t>11:00am-12:00pm Eastern</a:t>
            </a:r>
          </a:p>
        </p:txBody>
      </p:sp>
      <p:sp>
        <p:nvSpPr>
          <p:cNvPr id="16388" name="Rectangle 20"/>
          <p:cNvSpPr>
            <a:spLocks noChangeArrowheads="1"/>
          </p:cNvSpPr>
          <p:nvPr/>
        </p:nvSpPr>
        <p:spPr bwMode="auto">
          <a:xfrm>
            <a:off x="4419600" y="3730625"/>
            <a:ext cx="457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endParaRPr lang="en-US" sz="1000">
              <a:latin typeface="Arial Bold Italic" charset="0"/>
            </a:endParaRPr>
          </a:p>
          <a:p>
            <a:pPr algn="r"/>
            <a:endParaRPr lang="en-US" sz="1000" i="1">
              <a:latin typeface="Arial Bold Ital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Identity Providers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4648200" cy="5046663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0" dirty="0" smtClean="0"/>
              <a:t> </a:t>
            </a:r>
          </a:p>
        </p:txBody>
      </p:sp>
      <p:sp>
        <p:nvSpPr>
          <p:cNvPr id="10" name="Can 9"/>
          <p:cNvSpPr/>
          <p:nvPr/>
        </p:nvSpPr>
        <p:spPr>
          <a:xfrm>
            <a:off x="5943600" y="4495800"/>
            <a:ext cx="914400" cy="1066800"/>
          </a:xfrm>
          <a:prstGeom prst="can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OSU</a:t>
            </a:r>
          </a:p>
          <a:p>
            <a:pPr algn="ctr"/>
            <a:r>
              <a:rPr lang="en-US" sz="1400" dirty="0" smtClean="0"/>
              <a:t>Active</a:t>
            </a:r>
          </a:p>
          <a:p>
            <a:pPr algn="ctr"/>
            <a:r>
              <a:rPr lang="en-US" sz="1400" dirty="0" smtClean="0"/>
              <a:t>Directory</a:t>
            </a:r>
            <a:endParaRPr lang="en-US" sz="1400" dirty="0"/>
          </a:p>
        </p:txBody>
      </p:sp>
      <p:sp>
        <p:nvSpPr>
          <p:cNvPr id="6" name="Can 5"/>
          <p:cNvSpPr/>
          <p:nvPr/>
        </p:nvSpPr>
        <p:spPr>
          <a:xfrm>
            <a:off x="7848600" y="4495800"/>
            <a:ext cx="914400" cy="1066800"/>
          </a:xfrm>
          <a:prstGeom prst="can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UT</a:t>
            </a:r>
          </a:p>
          <a:p>
            <a:pPr algn="ctr"/>
            <a:r>
              <a:rPr lang="en-US" sz="1400" dirty="0" smtClean="0"/>
              <a:t>LDAP</a:t>
            </a:r>
            <a:endParaRPr lang="en-US" sz="1400" dirty="0"/>
          </a:p>
        </p:txBody>
      </p:sp>
      <p:cxnSp>
        <p:nvCxnSpPr>
          <p:cNvPr id="8" name="Straight Arrow Connector 7"/>
          <p:cNvCxnSpPr>
            <a:endCxn id="10" idx="1"/>
          </p:cNvCxnSpPr>
          <p:nvPr/>
        </p:nvCxnSpPr>
        <p:spPr>
          <a:xfrm rot="5400000">
            <a:off x="6096000" y="3505200"/>
            <a:ext cx="1295400" cy="6858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7315203" y="3505200"/>
            <a:ext cx="1295396" cy="68579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295400"/>
            <a:ext cx="3181350" cy="1939925"/>
          </a:xfrm>
          <a:prstGeom prst="rect">
            <a:avLst/>
          </a:prstGeom>
        </p:spPr>
      </p:pic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76200" y="1219200"/>
            <a:ext cx="5562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SzTx/>
              <a:buFontTx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 Institutions</a:t>
            </a: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 leverage varying technologies for Identity </a:t>
            </a:r>
            <a:r>
              <a:rPr lang="en-US" b="1" kern="0" dirty="0" smtClean="0">
                <a:latin typeface="+mn-lt"/>
              </a:rPr>
              <a:t>Management</a:t>
            </a:r>
            <a:endParaRPr kumimoji="0" lang="en-US" sz="1800" b="1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charset="0"/>
              <a:cs typeface="Arial" charset="0"/>
            </a:endParaRPr>
          </a:p>
          <a:p>
            <a:pPr lvl="1">
              <a:spcBef>
                <a:spcPct val="20000"/>
              </a:spcBef>
              <a:buClr>
                <a:srgbClr val="2D2D8A"/>
              </a:buClr>
              <a:buFontTx/>
              <a:buChar char="•"/>
            </a:pPr>
            <a:r>
              <a:rPr lang="en-US" b="1" kern="0" baseline="0" dirty="0" smtClean="0">
                <a:latin typeface="+mn-lt"/>
              </a:rPr>
              <a:t> </a:t>
            </a:r>
            <a:r>
              <a:rPr lang="en-US" kern="0" baseline="0" dirty="0" smtClean="0">
                <a:latin typeface="+mn-lt"/>
              </a:rPr>
              <a:t>Active</a:t>
            </a:r>
            <a:r>
              <a:rPr lang="en-US" kern="0" dirty="0" smtClean="0">
                <a:latin typeface="+mn-lt"/>
              </a:rPr>
              <a:t> Directory</a:t>
            </a:r>
          </a:p>
          <a:p>
            <a:pPr lvl="1">
              <a:spcBef>
                <a:spcPct val="20000"/>
              </a:spcBef>
              <a:buClr>
                <a:srgbClr val="2D2D8A"/>
              </a:buClr>
              <a:buFontTx/>
              <a:buChar char="•"/>
            </a:pPr>
            <a:r>
              <a:rPr lang="en-US" b="1" kern="0" dirty="0" smtClean="0">
                <a:latin typeface="+mn-lt"/>
              </a:rPr>
              <a:t> </a:t>
            </a:r>
            <a:r>
              <a:rPr lang="en-US" kern="0" dirty="0" smtClean="0">
                <a:latin typeface="+mn-lt"/>
              </a:rPr>
              <a:t>LDAP</a:t>
            </a:r>
          </a:p>
          <a:p>
            <a:pPr lvl="1">
              <a:spcBef>
                <a:spcPct val="20000"/>
              </a:spcBef>
              <a:buClr>
                <a:srgbClr val="2D2D8A"/>
              </a:buClr>
              <a:buFontTx/>
              <a:buChar char="•"/>
            </a:pP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 </a:t>
            </a:r>
            <a:r>
              <a:rPr kumimoji="0" lang="en-US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Custom / Proprietary / Home Grown</a:t>
            </a:r>
          </a:p>
          <a:p>
            <a:pPr>
              <a:spcBef>
                <a:spcPct val="20000"/>
              </a:spcBef>
              <a:buClr>
                <a:srgbClr val="2D2D8A"/>
              </a:buClr>
              <a:buFontTx/>
              <a:buChar char="•"/>
            </a:pPr>
            <a:r>
              <a:rPr lang="en-US" kern="0" noProof="0" dirty="0" smtClean="0">
                <a:latin typeface="+mn-lt"/>
              </a:rPr>
              <a:t> Grid applications cannot be expected to know how to authenticate</a:t>
            </a:r>
            <a:r>
              <a:rPr lang="en-US" kern="0" dirty="0" smtClean="0">
                <a:latin typeface="+mn-lt"/>
              </a:rPr>
              <a:t> users with every possible identity management technology.</a:t>
            </a:r>
          </a:p>
          <a:p>
            <a:pPr>
              <a:spcBef>
                <a:spcPct val="20000"/>
              </a:spcBef>
              <a:buClr>
                <a:srgbClr val="2D2D8A"/>
              </a:buClr>
              <a:buFontTx/>
              <a:buChar char="•"/>
            </a:pPr>
            <a:r>
              <a:rPr lang="en-US" kern="0" dirty="0" smtClean="0">
                <a:latin typeface="+mn-lt"/>
              </a:rPr>
              <a:t> A standard interface / API is needed such that applications can authenticate users against any identity management technology</a:t>
            </a:r>
          </a:p>
          <a:p>
            <a:pPr>
              <a:spcBef>
                <a:spcPct val="20000"/>
              </a:spcBef>
              <a:buClr>
                <a:srgbClr val="2D2D8A"/>
              </a:buClr>
            </a:pPr>
            <a:endParaRPr lang="en-US" b="1" kern="0" dirty="0" smtClean="0">
              <a:latin typeface="+mn-lt"/>
            </a:endParaRPr>
          </a:p>
          <a:p>
            <a:pPr>
              <a:spcBef>
                <a:spcPct val="20000"/>
              </a:spcBef>
              <a:buClr>
                <a:srgbClr val="2D2D8A"/>
              </a:buClr>
              <a:buFontTx/>
              <a:buChar char="•"/>
            </a:pP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charset="0"/>
              <a:cs typeface="Arial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charset="0"/>
              <a:ea typeface="ＭＳ Ｐゴシック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charset="0"/>
              <a:ea typeface="ＭＳ Ｐゴシック" charset="-128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Authentication Service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610600" cy="5046663"/>
          </a:xfrm>
        </p:spPr>
        <p:txBody>
          <a:bodyPr/>
          <a:lstStyle/>
          <a:p>
            <a:endParaRPr lang="en-US" sz="2000" b="0" dirty="0" smtClean="0"/>
          </a:p>
          <a:p>
            <a:r>
              <a:rPr lang="en-US" sz="2000" b="0" dirty="0" smtClean="0"/>
              <a:t>Provides a uniform web service interface providing applications with a single approach for authenticating users across a federation. </a:t>
            </a:r>
          </a:p>
          <a:p>
            <a:r>
              <a:rPr lang="en-US" sz="2000" b="0" dirty="0" smtClean="0"/>
              <a:t>Allows existing identity providers to be seamlessly integrated into a production Grid environment.</a:t>
            </a:r>
          </a:p>
          <a:p>
            <a:r>
              <a:rPr lang="en-US" sz="2000" dirty="0" smtClean="0"/>
              <a:t> </a:t>
            </a:r>
            <a:r>
              <a:rPr lang="en-US" sz="2000" b="0" dirty="0" smtClean="0"/>
              <a:t>Users that are registered with an identity provider may use their existing credentials to access resources on the Grid.</a:t>
            </a:r>
          </a:p>
          <a:p>
            <a:r>
              <a:rPr lang="en-US" sz="2000" b="0" dirty="0" smtClean="0"/>
              <a:t>Together the Authentication Service and Dorian provide a solution for federating identity in a grid environment, allowing users to use their existing credentials to access secure grid resources.</a:t>
            </a:r>
          </a:p>
          <a:p>
            <a:pPr>
              <a:buFontTx/>
              <a:buNone/>
            </a:pPr>
            <a:r>
              <a:rPr lang="en-US" sz="2000" b="0" dirty="0" smtClean="0"/>
              <a:t> </a:t>
            </a:r>
          </a:p>
        </p:txBody>
      </p:sp>
      <p:pic>
        <p:nvPicPr>
          <p:cNvPr id="50180" name="Picture 3" descr="authentication-service-overview.pd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4211638"/>
            <a:ext cx="5486400" cy="272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858000" cy="1143000"/>
          </a:xfrm>
        </p:spPr>
        <p:txBody>
          <a:bodyPr/>
          <a:lstStyle/>
          <a:p>
            <a:r>
              <a:rPr lang="en-US" sz="2400" dirty="0" smtClean="0"/>
              <a:t>Integrating an Identity Provider into the Grid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763000" cy="4894263"/>
          </a:xfrm>
        </p:spPr>
        <p:txBody>
          <a:bodyPr/>
          <a:lstStyle/>
          <a:p>
            <a:pPr>
              <a:defRPr/>
            </a:pPr>
            <a:endParaRPr lang="en-US" sz="2000" b="0" dirty="0" smtClean="0">
              <a:ea typeface="+mn-ea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 Integrating an Identity Provider into the Grid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 Ensure that your organization meets </a:t>
            </a:r>
            <a:r>
              <a:rPr lang="en-US" sz="2000" dirty="0" err="1" smtClean="0">
                <a:ea typeface="+mn-ea"/>
                <a:cs typeface="+mn-cs"/>
              </a:rPr>
              <a:t>caBIG</a:t>
            </a:r>
            <a:r>
              <a:rPr lang="en-US" sz="2000" baseline="30000" dirty="0" err="1" smtClean="0">
                <a:ea typeface="+mn-ea"/>
                <a:cs typeface="+mn-cs"/>
              </a:rPr>
              <a:t>TM</a:t>
            </a:r>
            <a:r>
              <a:rPr lang="en-US" sz="2000" dirty="0" smtClean="0">
                <a:ea typeface="+mn-ea"/>
                <a:cs typeface="+mn-cs"/>
              </a:rPr>
              <a:t> Security Policies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 Implement and operate an Authentication Service for you organization.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endParaRPr lang="en-US" sz="2000" b="0" dirty="0" smtClean="0">
              <a:ea typeface="+mn-ea"/>
              <a:cs typeface="+mn-cs"/>
            </a:endParaRPr>
          </a:p>
          <a:p>
            <a:pPr lvl="1">
              <a:defRPr/>
            </a:pPr>
            <a:endParaRPr lang="en-US" sz="20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858000" cy="1143000"/>
          </a:xfrm>
        </p:spPr>
        <p:txBody>
          <a:bodyPr/>
          <a:lstStyle/>
          <a:p>
            <a:r>
              <a:rPr lang="en-US" sz="2400" dirty="0" err="1" smtClean="0"/>
              <a:t>caBIG</a:t>
            </a:r>
            <a:r>
              <a:rPr lang="en-US" sz="2400" baseline="30000" dirty="0" err="1" smtClean="0"/>
              <a:t>TM</a:t>
            </a:r>
            <a:r>
              <a:rPr lang="en-US" sz="2400" dirty="0" smtClean="0"/>
              <a:t> Security Policies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763000" cy="4894263"/>
          </a:xfrm>
        </p:spPr>
        <p:txBody>
          <a:bodyPr/>
          <a:lstStyle/>
          <a:p>
            <a:pPr>
              <a:defRPr/>
            </a:pPr>
            <a:endParaRPr lang="en-US" sz="2000" b="0" dirty="0" smtClean="0">
              <a:ea typeface="+mn-ea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 Security Working Group (SWG)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 Works with </a:t>
            </a:r>
            <a:r>
              <a:rPr lang="en-US" sz="2000" dirty="0" smtClean="0"/>
              <a:t>National Cancer Institute Center for Biomedical Informatics and Information Technology (CBIIT) to </a:t>
            </a:r>
            <a:r>
              <a:rPr lang="en-US" sz="2000" dirty="0" smtClean="0">
                <a:ea typeface="+mn-ea"/>
                <a:cs typeface="+mn-cs"/>
              </a:rPr>
              <a:t>establish, review, update, and distribute security policy.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 Federal E-Authentication Initiative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 Adopted as authentication guidelines for </a:t>
            </a:r>
            <a:r>
              <a:rPr lang="en-US" sz="2000" dirty="0" err="1" smtClean="0">
                <a:ea typeface="+mn-ea"/>
                <a:cs typeface="+mn-cs"/>
              </a:rPr>
              <a:t>caBIGTM</a:t>
            </a:r>
            <a:endParaRPr lang="en-US" sz="2000" dirty="0" smtClean="0">
              <a:ea typeface="+mn-ea"/>
              <a:cs typeface="+mn-cs"/>
            </a:endParaRP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 Guidelines specify four levels of assurance for evaluating identity providers.</a:t>
            </a:r>
          </a:p>
          <a:p>
            <a:pPr lvl="2"/>
            <a:r>
              <a:rPr lang="en-US" dirty="0" smtClean="0">
                <a:cs typeface="ＭＳ Ｐゴシック" charset="-128"/>
              </a:rPr>
              <a:t>Level 1 –  e.g., no identity vetting (LOA1)</a:t>
            </a:r>
          </a:p>
          <a:p>
            <a:pPr lvl="2"/>
            <a:r>
              <a:rPr lang="en-US" dirty="0" smtClean="0">
                <a:cs typeface="ＭＳ Ｐゴシック" charset="-128"/>
              </a:rPr>
              <a:t>Level 2 –  e.g., specific identity vetting requirements (LOA2)</a:t>
            </a:r>
          </a:p>
          <a:p>
            <a:pPr lvl="2"/>
            <a:r>
              <a:rPr lang="en-US" dirty="0" smtClean="0">
                <a:cs typeface="ＭＳ Ｐゴシック" charset="-128"/>
              </a:rPr>
              <a:t>Level 3 –  e.g., cryptographic tokens required (LOA3)</a:t>
            </a:r>
          </a:p>
          <a:p>
            <a:pPr lvl="2"/>
            <a:r>
              <a:rPr lang="en-US" dirty="0" smtClean="0">
                <a:cs typeface="ＭＳ Ｐゴシック" charset="-128"/>
              </a:rPr>
              <a:t>Level 4 –  e.g., cryptographic hard tokens required (LOA4)</a:t>
            </a:r>
          </a:p>
          <a:p>
            <a:pPr lvl="1"/>
            <a:r>
              <a:rPr lang="en-US" dirty="0" smtClean="0">
                <a:cs typeface="ＭＳ Ｐゴシック" charset="-128"/>
              </a:rPr>
              <a:t>Currently we are expecting organization to meet LOA1 or LOA2 (preferably)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hlinkClick r:id="rId3"/>
              </a:rPr>
              <a:t>http://www.cio.gov/eauthentication/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cs typeface="ＭＳ Ｐゴシック" charset="-128"/>
            </a:endParaRPr>
          </a:p>
          <a:p>
            <a:pPr lvl="1"/>
            <a:endParaRPr lang="en-US" dirty="0" smtClean="0">
              <a:cs typeface="ＭＳ Ｐゴシック" charset="-128"/>
            </a:endParaRPr>
          </a:p>
          <a:p>
            <a:endParaRPr lang="en-US" dirty="0" smtClean="0">
              <a:cs typeface="ＭＳ Ｐゴシック" charset="-128"/>
            </a:endParaRPr>
          </a:p>
          <a:p>
            <a:pPr lvl="1"/>
            <a:endParaRPr lang="en-US" dirty="0" smtClean="0">
              <a:ea typeface="+mn-ea"/>
              <a:cs typeface="+mn-cs"/>
            </a:endParaRPr>
          </a:p>
          <a:p>
            <a:pPr marL="400050" lvl="1" indent="0" eaLnBrk="1" hangingPunct="1">
              <a:lnSpc>
                <a:spcPct val="90000"/>
              </a:lnSpc>
              <a:defRPr/>
            </a:pPr>
            <a:endParaRPr lang="en-US" sz="2000" b="0" dirty="0" smtClean="0">
              <a:ea typeface="+mn-ea"/>
              <a:cs typeface="+mn-cs"/>
            </a:endParaRPr>
          </a:p>
          <a:p>
            <a:pPr lvl="1">
              <a:defRPr/>
            </a:pPr>
            <a:endParaRPr lang="en-US" sz="20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858000" cy="1143000"/>
          </a:xfrm>
        </p:spPr>
        <p:txBody>
          <a:bodyPr/>
          <a:lstStyle/>
          <a:p>
            <a:r>
              <a:rPr lang="en-US" sz="2400" dirty="0" err="1" smtClean="0"/>
              <a:t>caBIG</a:t>
            </a:r>
            <a:r>
              <a:rPr lang="en-US" sz="2400" baseline="30000" dirty="0" err="1" smtClean="0"/>
              <a:t>TM</a:t>
            </a:r>
            <a:r>
              <a:rPr lang="en-US" sz="2400" dirty="0" smtClean="0"/>
              <a:t> Security Policies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763000" cy="4894263"/>
          </a:xfrm>
        </p:spPr>
        <p:txBody>
          <a:bodyPr/>
          <a:lstStyle/>
          <a:p>
            <a:pPr>
              <a:defRPr/>
            </a:pPr>
            <a:endParaRPr lang="en-US" sz="2000" b="0" dirty="0" smtClean="0">
              <a:ea typeface="+mn-ea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 </a:t>
            </a:r>
            <a:r>
              <a:rPr lang="en-US" sz="2000" dirty="0" smtClean="0"/>
              <a:t>Federal E-Authentication Level 1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 No identity vetting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 Provides some assurance that claimant has not changed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 Allows a wide range of authentication technologies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 Passwords (Most Often Used)</a:t>
            </a:r>
          </a:p>
          <a:p>
            <a:pPr marL="800100" lvl="2" indent="0"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  <a:cs typeface="+mn-cs"/>
              </a:rPr>
              <a:t> Strict password value requirements</a:t>
            </a:r>
          </a:p>
          <a:p>
            <a:pPr marL="800100" lvl="2" indent="0"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  <a:cs typeface="+mn-cs"/>
              </a:rPr>
              <a:t> Strict requirements on transport and storage of passwords.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endParaRPr lang="en-US" sz="2000" dirty="0" smtClean="0">
              <a:ea typeface="+mn-ea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 Federal E-Authentication Level 2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 Identity Proofing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sz="2000" dirty="0" smtClean="0"/>
              <a:t>Allows a wide range of authentication technologies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sz="2000" dirty="0" smtClean="0"/>
              <a:t> Passwords (Most Often Used)</a:t>
            </a:r>
          </a:p>
          <a:p>
            <a:pPr marL="800100" lvl="2" indent="0" eaLnBrk="1" hangingPunct="1">
              <a:lnSpc>
                <a:spcPct val="90000"/>
              </a:lnSpc>
              <a:defRPr/>
            </a:pPr>
            <a:r>
              <a:rPr lang="en-US" dirty="0" smtClean="0"/>
              <a:t> Stricter (than LOA1) password value requirements</a:t>
            </a:r>
          </a:p>
          <a:p>
            <a:pPr marL="800100" lvl="2" indent="0" eaLnBrk="1" hangingPunct="1">
              <a:lnSpc>
                <a:spcPct val="90000"/>
              </a:lnSpc>
              <a:defRPr/>
            </a:pPr>
            <a:r>
              <a:rPr lang="en-US" dirty="0" smtClean="0"/>
              <a:t> Strict requirements on transport and storage of passwords.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endParaRPr lang="en-US" sz="2000" dirty="0" smtClean="0">
              <a:ea typeface="+mn-ea"/>
              <a:cs typeface="+mn-cs"/>
            </a:endParaRPr>
          </a:p>
          <a:p>
            <a:pPr lvl="1"/>
            <a:endParaRPr lang="en-US" dirty="0" smtClean="0">
              <a:cs typeface="ＭＳ Ｐゴシック" charset="-128"/>
            </a:endParaRPr>
          </a:p>
          <a:p>
            <a:endParaRPr lang="en-US" dirty="0" smtClean="0">
              <a:cs typeface="ＭＳ Ｐゴシック" charset="-128"/>
            </a:endParaRPr>
          </a:p>
          <a:p>
            <a:pPr lvl="1"/>
            <a:endParaRPr lang="en-US" dirty="0" smtClean="0">
              <a:ea typeface="+mn-ea"/>
              <a:cs typeface="+mn-cs"/>
            </a:endParaRPr>
          </a:p>
          <a:p>
            <a:pPr marL="400050" lvl="1" indent="0" eaLnBrk="1" hangingPunct="1">
              <a:lnSpc>
                <a:spcPct val="90000"/>
              </a:lnSpc>
              <a:defRPr/>
            </a:pPr>
            <a:endParaRPr lang="en-US" sz="2000" b="0" dirty="0" smtClean="0">
              <a:ea typeface="+mn-ea"/>
              <a:cs typeface="+mn-cs"/>
            </a:endParaRPr>
          </a:p>
          <a:p>
            <a:pPr lvl="1">
              <a:defRPr/>
            </a:pPr>
            <a:endParaRPr lang="en-US" sz="20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858000" cy="1066800"/>
          </a:xfrm>
        </p:spPr>
        <p:txBody>
          <a:bodyPr/>
          <a:lstStyle/>
          <a:p>
            <a:pPr eaLnBrk="1" hangingPunct="1"/>
            <a:r>
              <a:rPr lang="en-US" smtClean="0"/>
              <a:t>Authentication (The Big Picture)</a:t>
            </a:r>
          </a:p>
        </p:txBody>
      </p:sp>
      <p:grpSp>
        <p:nvGrpSpPr>
          <p:cNvPr id="71683" name="Group 38"/>
          <p:cNvGrpSpPr>
            <a:grpSpLocks/>
          </p:cNvGrpSpPr>
          <p:nvPr/>
        </p:nvGrpSpPr>
        <p:grpSpPr bwMode="auto">
          <a:xfrm>
            <a:off x="152400" y="1295400"/>
            <a:ext cx="8915400" cy="5105400"/>
            <a:chOff x="152400" y="1295400"/>
            <a:chExt cx="8915400" cy="5105400"/>
          </a:xfrm>
        </p:grpSpPr>
        <p:grpSp>
          <p:nvGrpSpPr>
            <p:cNvPr id="71684" name="Group 26"/>
            <p:cNvGrpSpPr>
              <a:grpSpLocks/>
            </p:cNvGrpSpPr>
            <p:nvPr/>
          </p:nvGrpSpPr>
          <p:grpSpPr bwMode="auto">
            <a:xfrm>
              <a:off x="685800" y="2286000"/>
              <a:ext cx="1452563" cy="1371600"/>
              <a:chOff x="1899920" y="2667000"/>
              <a:chExt cx="1452880" cy="13716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899920" y="2692400"/>
                <a:ext cx="1452880" cy="1346200"/>
              </a:xfrm>
              <a:prstGeom prst="round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b"/>
              <a:lstStyle/>
              <a:p>
                <a:pPr algn="ctr">
                  <a:defRPr/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Level of Assurance 1</a:t>
                </a:r>
              </a:p>
            </p:txBody>
          </p:sp>
          <p:pic>
            <p:nvPicPr>
              <p:cNvPr id="71760" name="Picture 11" descr="dorian-logo.gif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006600" y="2667000"/>
                <a:ext cx="1188720" cy="99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8" name="Rounded Rectangle 17"/>
            <p:cNvSpPr/>
            <p:nvPr/>
          </p:nvSpPr>
          <p:spPr>
            <a:xfrm>
              <a:off x="685800" y="4495800"/>
              <a:ext cx="7848600" cy="609600"/>
            </a:xfrm>
            <a:prstGeom prst="roundRect">
              <a:avLst/>
            </a:prstGeom>
            <a:solidFill>
              <a:srgbClr val="29297B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bg1"/>
                  </a:solidFill>
                </a:rPr>
                <a:t>Grid Trust Service Federation (Trust Fabric)</a:t>
              </a:r>
            </a:p>
          </p:txBody>
        </p:sp>
        <p:grpSp>
          <p:nvGrpSpPr>
            <p:cNvPr id="71688" name="Group 27"/>
            <p:cNvGrpSpPr>
              <a:grpSpLocks/>
            </p:cNvGrpSpPr>
            <p:nvPr/>
          </p:nvGrpSpPr>
          <p:grpSpPr bwMode="auto">
            <a:xfrm>
              <a:off x="3886200" y="2286000"/>
              <a:ext cx="1452563" cy="1371600"/>
              <a:chOff x="3657600" y="2641600"/>
              <a:chExt cx="1452880" cy="137160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3657600" y="2667000"/>
                <a:ext cx="1452880" cy="1346200"/>
              </a:xfrm>
              <a:prstGeom prst="round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b"/>
              <a:lstStyle/>
              <a:p>
                <a:pPr algn="ctr">
                  <a:defRPr/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Level of Assurance 2</a:t>
                </a:r>
              </a:p>
            </p:txBody>
          </p:sp>
          <p:pic>
            <p:nvPicPr>
              <p:cNvPr id="71756" name="Picture 20" descr="dorian-logo.gif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769360" y="2641600"/>
                <a:ext cx="1188720" cy="99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71689" name="Group 28"/>
            <p:cNvGrpSpPr>
              <a:grpSpLocks/>
            </p:cNvGrpSpPr>
            <p:nvPr/>
          </p:nvGrpSpPr>
          <p:grpSpPr bwMode="auto">
            <a:xfrm>
              <a:off x="7081838" y="2286000"/>
              <a:ext cx="1452562" cy="1371600"/>
              <a:chOff x="5392420" y="2667000"/>
              <a:chExt cx="1452880" cy="137160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5392420" y="2692400"/>
                <a:ext cx="1452880" cy="1346200"/>
              </a:xfrm>
              <a:prstGeom prst="round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b"/>
              <a:lstStyle/>
              <a:p>
                <a:pPr algn="ctr">
                  <a:defRPr/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Level of Assurance 3</a:t>
                </a:r>
              </a:p>
            </p:txBody>
          </p:sp>
          <p:pic>
            <p:nvPicPr>
              <p:cNvPr id="71752" name="Picture 22" descr="dorian-logo.gif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504180" y="2667000"/>
                <a:ext cx="1188720" cy="99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4" name="Rounded Rectangle 23"/>
            <p:cNvSpPr/>
            <p:nvPr/>
          </p:nvSpPr>
          <p:spPr>
            <a:xfrm>
              <a:off x="1600200" y="1295400"/>
              <a:ext cx="1351280" cy="411480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000000"/>
                  </a:solidFill>
                </a:rPr>
                <a:t>Authentication Service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200400" y="1295400"/>
              <a:ext cx="1351280" cy="411480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000000"/>
                  </a:solidFill>
                </a:rPr>
                <a:t>Authentication Service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52400" y="1295400"/>
              <a:ext cx="1351280" cy="411480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000000"/>
                  </a:solidFill>
                </a:rPr>
                <a:t>Authentication Service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724400" y="1295400"/>
              <a:ext cx="1351280" cy="411480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000000"/>
                  </a:solidFill>
                </a:rPr>
                <a:t>Authentication Service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248400" y="1295400"/>
              <a:ext cx="1351280" cy="411480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000000"/>
                  </a:solidFill>
                </a:rPr>
                <a:t>Authentication Service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716520" y="1295400"/>
              <a:ext cx="1351280" cy="411480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000000"/>
                  </a:solidFill>
                </a:rPr>
                <a:t>Authentication Service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286000" y="2311400"/>
              <a:ext cx="1452880" cy="1346200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accent6"/>
                  </a:solidFill>
                </a:rPr>
                <a:t>Grid Credential Provider ABC</a:t>
              </a:r>
            </a:p>
            <a:p>
              <a:pPr algn="ctr">
                <a:defRPr/>
              </a:pPr>
              <a:endParaRPr lang="en-US" sz="1200" b="1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200" b="1" dirty="0">
                  <a:solidFill>
                    <a:schemeClr val="tx1"/>
                  </a:solidFill>
                </a:rPr>
                <a:t>Level of Assurance 3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486400" y="2311400"/>
              <a:ext cx="1452880" cy="1346200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accent6"/>
                  </a:solidFill>
                </a:rPr>
                <a:t>Grid Credential Provider XYZ</a:t>
              </a:r>
            </a:p>
            <a:p>
              <a:pPr algn="ctr">
                <a:defRPr/>
              </a:pPr>
              <a:endParaRPr lang="en-US" sz="1200" b="1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200" b="1" dirty="0">
                  <a:solidFill>
                    <a:schemeClr val="tx1"/>
                  </a:solidFill>
                </a:rPr>
                <a:t>Level of Assurance 4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85800" y="5791200"/>
              <a:ext cx="7772400" cy="609600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Secure Grid Resources</a:t>
              </a:r>
            </a:p>
          </p:txBody>
        </p:sp>
        <p:cxnSp>
          <p:nvCxnSpPr>
            <p:cNvPr id="38" name="Straight Connector 37"/>
            <p:cNvCxnSpPr>
              <a:stCxn id="0" idx="2"/>
              <a:endCxn id="12" idx="0"/>
            </p:cNvCxnSpPr>
            <p:nvPr/>
          </p:nvCxnSpPr>
          <p:spPr>
            <a:xfrm rot="16200000" flipH="1">
              <a:off x="818356" y="1716882"/>
              <a:ext cx="579437" cy="558800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0" idx="2"/>
            </p:cNvCxnSpPr>
            <p:nvPr/>
          </p:nvCxnSpPr>
          <p:spPr>
            <a:xfrm rot="5400000">
              <a:off x="1648619" y="1658144"/>
              <a:ext cx="579437" cy="676275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0" idx="2"/>
            </p:cNvCxnSpPr>
            <p:nvPr/>
          </p:nvCxnSpPr>
          <p:spPr>
            <a:xfrm rot="16200000" flipH="1">
              <a:off x="3858419" y="1724819"/>
              <a:ext cx="579437" cy="542925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0" idx="2"/>
            </p:cNvCxnSpPr>
            <p:nvPr/>
          </p:nvCxnSpPr>
          <p:spPr>
            <a:xfrm rot="5400000">
              <a:off x="4772819" y="1658144"/>
              <a:ext cx="579437" cy="676275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934200" y="1706563"/>
              <a:ext cx="685800" cy="579437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7924800" y="1828800"/>
              <a:ext cx="533400" cy="381000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Down Arrow 66"/>
            <p:cNvSpPr/>
            <p:nvPr/>
          </p:nvSpPr>
          <p:spPr>
            <a:xfrm>
              <a:off x="1234440" y="3657600"/>
              <a:ext cx="365760" cy="838200"/>
            </a:xfrm>
            <a:prstGeom prst="downArrow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  <p:sp>
          <p:nvSpPr>
            <p:cNvPr id="68" name="Down Arrow 67"/>
            <p:cNvSpPr/>
            <p:nvPr/>
          </p:nvSpPr>
          <p:spPr>
            <a:xfrm>
              <a:off x="2819400" y="3657600"/>
              <a:ext cx="365760" cy="838200"/>
            </a:xfrm>
            <a:prstGeom prst="downArrow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  <p:sp>
          <p:nvSpPr>
            <p:cNvPr id="69" name="Down Arrow 68"/>
            <p:cNvSpPr/>
            <p:nvPr/>
          </p:nvSpPr>
          <p:spPr>
            <a:xfrm>
              <a:off x="4434840" y="3657600"/>
              <a:ext cx="365760" cy="838200"/>
            </a:xfrm>
            <a:prstGeom prst="downArrow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  <p:sp>
          <p:nvSpPr>
            <p:cNvPr id="70" name="Down Arrow 69"/>
            <p:cNvSpPr/>
            <p:nvPr/>
          </p:nvSpPr>
          <p:spPr>
            <a:xfrm>
              <a:off x="6035040" y="3657600"/>
              <a:ext cx="365760" cy="838200"/>
            </a:xfrm>
            <a:prstGeom prst="downArrow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  <p:sp>
          <p:nvSpPr>
            <p:cNvPr id="71" name="Down Arrow 70"/>
            <p:cNvSpPr/>
            <p:nvPr/>
          </p:nvSpPr>
          <p:spPr>
            <a:xfrm>
              <a:off x="7635240" y="3657600"/>
              <a:ext cx="365760" cy="838200"/>
            </a:xfrm>
            <a:prstGeom prst="downArrow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  <p:sp>
          <p:nvSpPr>
            <p:cNvPr id="72" name="Down Arrow 71"/>
            <p:cNvSpPr/>
            <p:nvPr/>
          </p:nvSpPr>
          <p:spPr>
            <a:xfrm>
              <a:off x="1920240" y="5105400"/>
              <a:ext cx="365760" cy="685800"/>
            </a:xfrm>
            <a:prstGeom prst="downArrow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  <p:sp>
          <p:nvSpPr>
            <p:cNvPr id="73" name="Down Arrow 72"/>
            <p:cNvSpPr/>
            <p:nvPr/>
          </p:nvSpPr>
          <p:spPr>
            <a:xfrm>
              <a:off x="4419600" y="5105400"/>
              <a:ext cx="365760" cy="685800"/>
            </a:xfrm>
            <a:prstGeom prst="downArrow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  <p:sp>
          <p:nvSpPr>
            <p:cNvPr id="74" name="Down Arrow 73"/>
            <p:cNvSpPr/>
            <p:nvPr/>
          </p:nvSpPr>
          <p:spPr>
            <a:xfrm>
              <a:off x="6934200" y="5105400"/>
              <a:ext cx="365760" cy="685800"/>
            </a:xfrm>
            <a:prstGeom prst="downArrow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  <p:pic>
          <p:nvPicPr>
            <p:cNvPr id="71747" name="Picture 38" descr="lockoverlay-1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90600" y="5562600"/>
              <a:ext cx="7620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748" name="Picture 39" descr="lockoverlay-1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96200" y="5562600"/>
              <a:ext cx="7620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858000" cy="1143000"/>
          </a:xfrm>
        </p:spPr>
        <p:txBody>
          <a:bodyPr/>
          <a:lstStyle/>
          <a:p>
            <a:r>
              <a:rPr lang="en-US" sz="2400" dirty="0" smtClean="0"/>
              <a:t>Implementing an Authentication Service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5867400" cy="4894263"/>
          </a:xfrm>
        </p:spPr>
        <p:txBody>
          <a:bodyPr/>
          <a:lstStyle/>
          <a:p>
            <a:pPr>
              <a:defRPr/>
            </a:pPr>
            <a:endParaRPr lang="en-US" sz="2000" b="0" dirty="0" smtClean="0">
              <a:ea typeface="+mn-ea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 Authentication Service Architecture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b="1" dirty="0" smtClean="0">
                <a:ea typeface="+mn-ea"/>
                <a:cs typeface="+mn-cs"/>
              </a:rPr>
              <a:t>  Authentication Provider - </a:t>
            </a:r>
            <a:r>
              <a:rPr lang="en-US" dirty="0" smtClean="0">
                <a:cs typeface="+mn-cs"/>
              </a:rPr>
              <a:t>R</a:t>
            </a:r>
            <a:r>
              <a:rPr lang="en-US" dirty="0" smtClean="0"/>
              <a:t>esponsible for validating the credential provided and for creating and signing the SAML Assertion that proves that the authentication was successful. 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b="1" dirty="0" smtClean="0">
                <a:cs typeface="ＭＳ Ｐゴシック" charset="-128"/>
              </a:rPr>
              <a:t> </a:t>
            </a:r>
            <a:r>
              <a:rPr lang="en-US" b="1" dirty="0" smtClean="0"/>
              <a:t>Subject Provider</a:t>
            </a:r>
            <a:r>
              <a:rPr lang="en-US" i="1" dirty="0" smtClean="0"/>
              <a:t> </a:t>
            </a:r>
            <a:r>
              <a:rPr lang="en-US" dirty="0" smtClean="0"/>
              <a:t>-</a:t>
            </a:r>
            <a:r>
              <a:rPr lang="en-US" i="1" dirty="0" smtClean="0"/>
              <a:t> </a:t>
            </a:r>
            <a:r>
              <a:rPr lang="en-US" dirty="0" smtClean="0"/>
              <a:t>validates the provided credential with organization’s identity provider and obtains the user attributes that are required to be in the SAML Assertion.</a:t>
            </a:r>
            <a:endParaRPr lang="en-US" b="1" dirty="0" smtClean="0"/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b="1" dirty="0" smtClean="0"/>
              <a:t> SAML Provider - </a:t>
            </a:r>
            <a:r>
              <a:rPr lang="en-US" dirty="0" smtClean="0"/>
              <a:t>Is responsible for encoding the user attributes provided by the </a:t>
            </a:r>
            <a:r>
              <a:rPr lang="en-US" i="1" dirty="0" smtClean="0"/>
              <a:t>AuthenticationProvider</a:t>
            </a:r>
            <a:r>
              <a:rPr lang="en-US" dirty="0" smtClean="0"/>
              <a:t> into a SAML Assertion. 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b="1" dirty="0" smtClean="0"/>
              <a:t> </a:t>
            </a:r>
            <a:r>
              <a:rPr lang="en-US" b="0" dirty="0" smtClean="0"/>
              <a:t>Each AuthenticationService component can be replaced with a custom implementation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b="0" dirty="0" smtClean="0"/>
              <a:t> Authentication Service provides default implementations for all components allowing out of the box integration with some identity providers.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endParaRPr lang="en-US" b="1" dirty="0" smtClean="0">
              <a:cs typeface="ＭＳ Ｐゴシック" charset="-128"/>
            </a:endParaRPr>
          </a:p>
          <a:p>
            <a:endParaRPr lang="en-US" dirty="0" smtClean="0">
              <a:cs typeface="ＭＳ Ｐゴシック" charset="-128"/>
            </a:endParaRPr>
          </a:p>
          <a:p>
            <a:pPr lvl="1"/>
            <a:endParaRPr lang="en-US" dirty="0" smtClean="0">
              <a:ea typeface="+mn-ea"/>
              <a:cs typeface="+mn-cs"/>
            </a:endParaRPr>
          </a:p>
          <a:p>
            <a:pPr marL="400050" lvl="1" indent="0" eaLnBrk="1" hangingPunct="1">
              <a:lnSpc>
                <a:spcPct val="90000"/>
              </a:lnSpc>
              <a:defRPr/>
            </a:pPr>
            <a:endParaRPr lang="en-US" sz="2000" b="0" dirty="0" smtClean="0">
              <a:ea typeface="+mn-ea"/>
              <a:cs typeface="+mn-cs"/>
            </a:endParaRPr>
          </a:p>
          <a:p>
            <a:pPr lvl="1">
              <a:defRPr/>
            </a:pPr>
            <a:endParaRPr lang="en-US" sz="2000" dirty="0" smtClean="0"/>
          </a:p>
        </p:txBody>
      </p:sp>
      <p:pic>
        <p:nvPicPr>
          <p:cNvPr id="4" name="Picture 3" descr="authentication-service-architecture.pdf"/>
          <p:cNvPicPr/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5715000" y="1587500"/>
            <a:ext cx="3403600" cy="4432300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858000" cy="1143000"/>
          </a:xfrm>
        </p:spPr>
        <p:txBody>
          <a:bodyPr/>
          <a:lstStyle/>
          <a:p>
            <a:r>
              <a:rPr lang="en-US" sz="2400" dirty="0" smtClean="0"/>
              <a:t>Implementing an Authentication Service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5867400" cy="4894263"/>
          </a:xfrm>
        </p:spPr>
        <p:txBody>
          <a:bodyPr/>
          <a:lstStyle/>
          <a:p>
            <a:pPr>
              <a:defRPr/>
            </a:pPr>
            <a:endParaRPr lang="en-US" sz="2000" b="0" dirty="0" smtClean="0">
              <a:ea typeface="+mn-ea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 Default Implementations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b="1" dirty="0" smtClean="0">
                <a:ea typeface="+mn-ea"/>
                <a:cs typeface="+mn-cs"/>
              </a:rPr>
              <a:t>   Default Authentication Provider - </a:t>
            </a:r>
            <a:r>
              <a:rPr lang="en-US" dirty="0" smtClean="0"/>
              <a:t>Delegates the authentication of users to a SubjectProvider (</a:t>
            </a:r>
            <a:r>
              <a:rPr lang="en-US" i="1" dirty="0" smtClean="0"/>
              <a:t>see </a:t>
            </a:r>
            <a:r>
              <a:rPr lang="en-US" dirty="0" smtClean="0"/>
              <a:t>Subject Provider</a:t>
            </a:r>
            <a:r>
              <a:rPr lang="en-US" i="1" dirty="0" smtClean="0"/>
              <a:t>)</a:t>
            </a:r>
            <a:r>
              <a:rPr lang="en-US" dirty="0" smtClean="0"/>
              <a:t>.  Upon successfully authenticating a user, the SubjectProvider provides the Default AuthenticationProvider with the attribute required to issue the assertion, which it in turns passes to a SAMLProvider (</a:t>
            </a:r>
            <a:r>
              <a:rPr lang="en-US" i="1" dirty="0" smtClean="0"/>
              <a:t>see </a:t>
            </a:r>
            <a:r>
              <a:rPr lang="en-US" dirty="0" smtClean="0"/>
              <a:t>SAML Provider) who in turn issues the </a:t>
            </a:r>
            <a:r>
              <a:rPr lang="en-US" dirty="0" err="1" smtClean="0"/>
              <a:t>SAMLAssertion</a:t>
            </a:r>
            <a:r>
              <a:rPr lang="en-US" dirty="0" smtClean="0"/>
              <a:t> and signs it.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b="1" dirty="0" smtClean="0">
                <a:cs typeface="ＭＳ Ｐゴシック" charset="-128"/>
              </a:rPr>
              <a:t> Default </a:t>
            </a:r>
            <a:r>
              <a:rPr lang="en-US" b="1" dirty="0" smtClean="0"/>
              <a:t>Subject Provider</a:t>
            </a:r>
            <a:r>
              <a:rPr lang="en-US" i="1" dirty="0" smtClean="0"/>
              <a:t> </a:t>
            </a:r>
            <a:r>
              <a:rPr lang="en-US" dirty="0" smtClean="0"/>
              <a:t>- Provides out of the box capability for authenticating users and obtaining user attributes with LDAP based identity providers. </a:t>
            </a:r>
            <a:endParaRPr lang="en-US" b="1" dirty="0" smtClean="0"/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b="1" dirty="0" smtClean="0"/>
              <a:t> Default SAML Provider -</a:t>
            </a:r>
            <a:r>
              <a:rPr lang="en-US" dirty="0" smtClean="0"/>
              <a:t>Provides an out of the box solution for issuing the required SAML Assertions.   The Default SAML Provider uses a user configured certificate and private key for issuing and signing SAML assertions.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b="1" dirty="0" smtClean="0">
              <a:cs typeface="ＭＳ Ｐゴシック" charset="-128"/>
            </a:endParaRPr>
          </a:p>
          <a:p>
            <a:endParaRPr lang="en-US" dirty="0" smtClean="0">
              <a:cs typeface="ＭＳ Ｐゴシック" charset="-128"/>
            </a:endParaRPr>
          </a:p>
          <a:p>
            <a:pPr lvl="1"/>
            <a:endParaRPr lang="en-US" dirty="0" smtClean="0">
              <a:ea typeface="+mn-ea"/>
              <a:cs typeface="+mn-cs"/>
            </a:endParaRPr>
          </a:p>
          <a:p>
            <a:pPr marL="400050" lvl="1" indent="0" eaLnBrk="1" hangingPunct="1">
              <a:lnSpc>
                <a:spcPct val="90000"/>
              </a:lnSpc>
              <a:defRPr/>
            </a:pPr>
            <a:endParaRPr lang="en-US" sz="2000" b="0" dirty="0" smtClean="0">
              <a:ea typeface="+mn-ea"/>
              <a:cs typeface="+mn-cs"/>
            </a:endParaRPr>
          </a:p>
          <a:p>
            <a:pPr lvl="1">
              <a:defRPr/>
            </a:pPr>
            <a:endParaRPr lang="en-US" sz="2000" dirty="0" smtClean="0"/>
          </a:p>
        </p:txBody>
      </p:sp>
      <p:pic>
        <p:nvPicPr>
          <p:cNvPr id="4" name="Picture 3" descr="authentication-service-architecture.pdf"/>
          <p:cNvPicPr/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5715000" y="1587500"/>
            <a:ext cx="3403600" cy="4432300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858000" cy="1143000"/>
          </a:xfrm>
        </p:spPr>
        <p:txBody>
          <a:bodyPr/>
          <a:lstStyle/>
          <a:p>
            <a:r>
              <a:rPr lang="en-US" sz="2400" dirty="0" smtClean="0"/>
              <a:t>Implementation Approaches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686800" cy="4894263"/>
          </a:xfrm>
        </p:spPr>
        <p:txBody>
          <a:bodyPr/>
          <a:lstStyle/>
          <a:p>
            <a:pPr>
              <a:defRPr/>
            </a:pPr>
            <a:endParaRPr lang="en-US" sz="2000" b="0" dirty="0" smtClean="0">
              <a:ea typeface="+mn-ea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 </a:t>
            </a:r>
            <a:r>
              <a:rPr lang="en-US" sz="2000" dirty="0" smtClean="0"/>
              <a:t>1: Implement the Authentication Provider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 </a:t>
            </a:r>
            <a:r>
              <a:rPr lang="en-US" sz="2000" dirty="0" smtClean="0"/>
              <a:t>This option should used in the case where the Identity Provider being integrated has the ability to authenticate users and issue Dorian-compliant SAML Assertion.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000" dirty="0" smtClean="0"/>
              <a:t>2: Default Authentication Provider and Default Subject Provider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sz="2000" dirty="0" smtClean="0"/>
              <a:t>This option should be used in the case where your Identity Provider is LDAP based system and is not capable of issuing SAML Assertions.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000" dirty="0" smtClean="0"/>
              <a:t>3: Default Authentication Provider and Custom Subject Provider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sz="2000" dirty="0" smtClean="0"/>
              <a:t>This option should be used in the case where your Identity Provider is NOT and LDAP based system and is NOT capable of issuing SAML Assertions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marL="400050" lvl="1" indent="0"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marL="0" indent="0" eaLnBrk="1" hangingPunct="1">
              <a:lnSpc>
                <a:spcPct val="90000"/>
              </a:lnSpc>
              <a:defRPr/>
            </a:pPr>
            <a:endParaRPr lang="en-US" sz="2000" dirty="0" smtClean="0">
              <a:ea typeface="+mn-ea"/>
              <a:cs typeface="+mn-cs"/>
            </a:endParaRPr>
          </a:p>
          <a:p>
            <a:endParaRPr lang="en-US" dirty="0" smtClean="0">
              <a:cs typeface="ＭＳ Ｐゴシック" charset="-128"/>
            </a:endParaRPr>
          </a:p>
          <a:p>
            <a:pPr lvl="1"/>
            <a:endParaRPr lang="en-US" dirty="0" smtClean="0">
              <a:ea typeface="+mn-ea"/>
              <a:cs typeface="+mn-cs"/>
            </a:endParaRPr>
          </a:p>
          <a:p>
            <a:pPr marL="400050" lvl="1" indent="0" eaLnBrk="1" hangingPunct="1">
              <a:lnSpc>
                <a:spcPct val="90000"/>
              </a:lnSpc>
              <a:defRPr/>
            </a:pPr>
            <a:endParaRPr lang="en-US" sz="2000" b="0" dirty="0" smtClean="0">
              <a:ea typeface="+mn-ea"/>
              <a:cs typeface="+mn-cs"/>
            </a:endParaRPr>
          </a:p>
          <a:p>
            <a:pPr lvl="1">
              <a:defRPr/>
            </a:pPr>
            <a:endParaRPr lang="en-US" sz="20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858000" cy="10668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Project Resources and Communication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err="1"/>
              <a:t>www.cagrid.org</a:t>
            </a: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Download Software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Documentation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Tutorials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Technical Paper and Presentations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Online Guide for Integrating an Identity Provider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http://www.cagrid.org/wiki/Dorian:1.2:Programmers_Guide:Integrate_an_Identity_Provider_with_Dorian</a:t>
            </a:r>
          </a:p>
          <a:p>
            <a:pPr lvl="1"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Additional Support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caGrid Users List (</a:t>
            </a:r>
            <a:r>
              <a:rPr lang="en-US" dirty="0" smtClean="0">
                <a:hlinkClick r:id="rId3"/>
              </a:rPr>
              <a:t>cagrid_users</a:t>
            </a:r>
            <a:r>
              <a:rPr lang="en-US" dirty="0">
                <a:hlinkClick r:id="rId3"/>
              </a:rPr>
              <a:t>-l@list.</a:t>
            </a:r>
            <a:r>
              <a:rPr lang="en-US" dirty="0" smtClean="0">
                <a:hlinkClick r:id="rId3"/>
              </a:rPr>
              <a:t>nih</a:t>
            </a:r>
            <a:r>
              <a:rPr lang="en-US" dirty="0">
                <a:hlinkClick r:id="rId3"/>
              </a:rPr>
              <a:t>.</a:t>
            </a:r>
            <a:r>
              <a:rPr lang="en-US" dirty="0" smtClean="0">
                <a:hlinkClick r:id="rId3"/>
              </a:rPr>
              <a:t>gov</a:t>
            </a:r>
            <a:r>
              <a:rPr lang="en-US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caGrid Knowledge Center (</a:t>
            </a:r>
            <a:r>
              <a:rPr lang="en-US" dirty="0" err="1" smtClean="0"/>
              <a:t>knowledge@cagrid.org</a:t>
            </a:r>
            <a:r>
              <a:rPr lang="en-US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endParaRPr lang="en-US" sz="1600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4038600" y="1676400"/>
            <a:ext cx="4724400" cy="8382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Arial Black" charset="0"/>
              </a:rPr>
              <a:t>Integrating an Identity Provider with the Grid</a:t>
            </a:r>
            <a:endParaRPr lang="en-US" sz="3200" dirty="0">
              <a:latin typeface="Arial Black" charset="0"/>
            </a:endParaRPr>
          </a:p>
        </p:txBody>
      </p:sp>
      <p:sp>
        <p:nvSpPr>
          <p:cNvPr id="20484" name="Text Box 7"/>
          <p:cNvSpPr txBox="1">
            <a:spLocks noChangeArrowheads="1"/>
          </p:cNvSpPr>
          <p:nvPr/>
        </p:nvSpPr>
        <p:spPr bwMode="auto">
          <a:xfrm>
            <a:off x="4724400" y="5410200"/>
            <a:ext cx="3886200" cy="124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solidFill>
                  <a:schemeClr val="bg2"/>
                </a:solidFill>
              </a:rPr>
              <a:t/>
            </a:r>
            <a:br>
              <a:rPr lang="en-US" sz="1400" dirty="0">
                <a:solidFill>
                  <a:schemeClr val="bg2"/>
                </a:solidFill>
              </a:rPr>
            </a:br>
            <a:r>
              <a:rPr lang="en-US" sz="1400" dirty="0">
                <a:solidFill>
                  <a:schemeClr val="bg2"/>
                </a:solidFill>
              </a:rPr>
              <a:t>Stephen Langella, OSU, </a:t>
            </a:r>
            <a:r>
              <a:rPr lang="en-US" sz="1400" dirty="0">
                <a:solidFill>
                  <a:schemeClr val="bg2"/>
                </a:solidFill>
                <a:hlinkClick r:id="rId3"/>
              </a:rPr>
              <a:t>langella@bmi.osu.edu</a:t>
            </a:r>
            <a:endParaRPr lang="en-US" sz="1400" dirty="0">
              <a:solidFill>
                <a:schemeClr val="bg2"/>
              </a:solidFill>
            </a:endParaRPr>
          </a:p>
          <a:p>
            <a:pPr algn="r">
              <a:spcBef>
                <a:spcPct val="50000"/>
              </a:spcBef>
            </a:pPr>
            <a:endParaRPr lang="en-US" sz="800" dirty="0" smtClean="0">
              <a:solidFill>
                <a:schemeClr val="bg2"/>
              </a:solidFill>
            </a:endParaRPr>
          </a:p>
          <a:p>
            <a:pPr algn="r">
              <a:spcBef>
                <a:spcPct val="50000"/>
              </a:spcBef>
            </a:pPr>
            <a:r>
              <a:rPr lang="en-US" sz="1400" b="1" dirty="0" smtClean="0">
                <a:solidFill>
                  <a:schemeClr val="bg2"/>
                </a:solidFill>
              </a:rPr>
              <a:t>August 21, </a:t>
            </a:r>
            <a:r>
              <a:rPr lang="en-US" sz="1400" b="1" dirty="0">
                <a:solidFill>
                  <a:schemeClr val="bg2"/>
                </a:solidFill>
              </a:rPr>
              <a:t>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8580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Agenda</a:t>
            </a:r>
            <a:endParaRPr lang="en-US" dirty="0">
              <a:latin typeface="Tahoma" charset="0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Grid Authentication Overview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Security Infrastructure Overview (Authentication)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Integrating an Identity Provider (Policy)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Integrating an Identity Provider (Technical)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lvl="1" eaLnBrk="1" hangingPunct="1">
              <a:lnSpc>
                <a:spcPct val="80000"/>
              </a:lnSpc>
            </a:pPr>
            <a:endParaRPr lang="en-US" sz="1600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Grid Authentication Overview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77938"/>
            <a:ext cx="8229600" cy="5046662"/>
          </a:xfrm>
        </p:spPr>
        <p:txBody>
          <a:bodyPr/>
          <a:lstStyle/>
          <a:p>
            <a:pPr>
              <a:defRPr/>
            </a:pPr>
            <a:endParaRPr lang="en-US" sz="2000" b="0" dirty="0" smtClean="0">
              <a:ea typeface="+mn-ea"/>
              <a:cs typeface="+mn-cs"/>
            </a:endParaRPr>
          </a:p>
          <a:p>
            <a:pPr>
              <a:defRPr/>
            </a:pPr>
            <a:r>
              <a:rPr lang="en-US" sz="2000" dirty="0" smtClean="0">
                <a:ea typeface="+mn-ea"/>
                <a:cs typeface="+mn-cs"/>
              </a:rPr>
              <a:t>Authentication</a:t>
            </a:r>
            <a:r>
              <a:rPr lang="en-US" sz="2000" b="0" dirty="0" smtClean="0">
                <a:ea typeface="+mn-ea"/>
                <a:cs typeface="+mn-cs"/>
              </a:rPr>
              <a:t> – The process of proving </a:t>
            </a:r>
            <a:r>
              <a:rPr lang="en-US" sz="2000" i="1" dirty="0" smtClean="0">
                <a:ea typeface="+mn-ea"/>
                <a:cs typeface="+mn-cs"/>
              </a:rPr>
              <a:t>you are who you say you are </a:t>
            </a:r>
            <a:r>
              <a:rPr lang="en-US" sz="2000" b="0" dirty="0" smtClean="0">
                <a:ea typeface="+mn-ea"/>
                <a:cs typeface="+mn-cs"/>
              </a:rPr>
              <a:t>or </a:t>
            </a:r>
            <a:r>
              <a:rPr lang="en-US" sz="2000" i="1" dirty="0" smtClean="0">
                <a:ea typeface="+mn-ea"/>
                <a:cs typeface="+mn-cs"/>
              </a:rPr>
              <a:t>your identity </a:t>
            </a:r>
            <a:r>
              <a:rPr lang="en-US" sz="2000" b="0" dirty="0" smtClean="0">
                <a:ea typeface="+mn-ea"/>
                <a:cs typeface="+mn-cs"/>
              </a:rPr>
              <a:t>to another party.</a:t>
            </a:r>
          </a:p>
          <a:p>
            <a:pPr>
              <a:defRPr/>
            </a:pPr>
            <a:r>
              <a:rPr lang="en-US" sz="2000" b="0" dirty="0" smtClean="0">
                <a:ea typeface="+mn-ea"/>
                <a:cs typeface="+mn-cs"/>
              </a:rPr>
              <a:t>The Grid uses </a:t>
            </a:r>
            <a:r>
              <a:rPr lang="en-US" sz="2000" i="1" dirty="0" smtClean="0">
                <a:ea typeface="+mn-ea"/>
                <a:cs typeface="+mn-cs"/>
              </a:rPr>
              <a:t>Public Key Infrastructure (PKI)</a:t>
            </a:r>
            <a:r>
              <a:rPr lang="en-US" sz="2000" dirty="0" smtClean="0">
                <a:ea typeface="+mn-ea"/>
                <a:cs typeface="+mn-cs"/>
              </a:rPr>
              <a:t> </a:t>
            </a:r>
            <a:r>
              <a:rPr lang="en-US" sz="2000" b="0" dirty="0" smtClean="0">
                <a:ea typeface="+mn-ea"/>
                <a:cs typeface="+mn-cs"/>
              </a:rPr>
              <a:t>for authentication.</a:t>
            </a:r>
          </a:p>
          <a:p>
            <a:pPr>
              <a:defRPr/>
            </a:pPr>
            <a:r>
              <a:rPr lang="en-US" sz="2000" dirty="0" smtClean="0">
                <a:ea typeface="+mn-ea"/>
                <a:cs typeface="+mn-cs"/>
              </a:rPr>
              <a:t>Public Key Infrastructure (PKI)</a:t>
            </a:r>
          </a:p>
          <a:p>
            <a:pPr lvl="1">
              <a:defRPr/>
            </a:pPr>
            <a:r>
              <a:rPr lang="en-US" dirty="0" smtClean="0"/>
              <a:t>Comprehensive security technology and policies using cryptography and standards to enable users to:</a:t>
            </a:r>
          </a:p>
          <a:p>
            <a:pPr lvl="2">
              <a:defRPr/>
            </a:pPr>
            <a:r>
              <a:rPr lang="en-US" dirty="0" smtClean="0"/>
              <a:t>Identify (authenticate) themselves to network services.</a:t>
            </a:r>
          </a:p>
          <a:p>
            <a:pPr lvl="2">
              <a:defRPr/>
            </a:pPr>
            <a:r>
              <a:rPr lang="en-US" dirty="0" smtClean="0"/>
              <a:t>Digitally sign email and other electronic docs and services.</a:t>
            </a:r>
          </a:p>
          <a:p>
            <a:pPr lvl="2">
              <a:defRPr/>
            </a:pPr>
            <a:r>
              <a:rPr lang="en-US" dirty="0" smtClean="0"/>
              <a:t>Encrypt email and other documents to prevent unauthorized access.</a:t>
            </a:r>
          </a:p>
          <a:p>
            <a:pPr>
              <a:defRPr/>
            </a:pPr>
            <a:r>
              <a:rPr lang="en-US" sz="2000" b="0" dirty="0" smtClean="0">
                <a:ea typeface="+mn-ea"/>
                <a:cs typeface="+mn-cs"/>
              </a:rPr>
              <a:t>Using PKI, each party has a private key and certificate which they use to authenticate with one another.</a:t>
            </a:r>
          </a:p>
          <a:p>
            <a:pPr lvl="2">
              <a:defRPr/>
            </a:pPr>
            <a:endParaRPr lang="en-US" dirty="0" smtClean="0"/>
          </a:p>
          <a:p>
            <a:pPr lvl="1">
              <a:defRPr/>
            </a:pP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defRPr/>
            </a:pP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defRPr/>
            </a:pPr>
            <a:endParaRPr lang="en-US" sz="2000" b="1" dirty="0" smtClean="0">
              <a:solidFill>
                <a:srgbClr val="222268"/>
              </a:solidFill>
            </a:endParaRPr>
          </a:p>
          <a:p>
            <a:pPr lvl="1">
              <a:defRPr/>
            </a:pPr>
            <a:endParaRPr lang="en-US" sz="2000" b="1" dirty="0" smtClean="0">
              <a:solidFill>
                <a:srgbClr val="222268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Grid Authentication Overview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610600" cy="5046663"/>
          </a:xfrm>
        </p:spPr>
        <p:txBody>
          <a:bodyPr/>
          <a:lstStyle/>
          <a:p>
            <a:endParaRPr lang="en-US" sz="2000" b="0" smtClean="0"/>
          </a:p>
          <a:p>
            <a:r>
              <a:rPr lang="en-US" sz="2000" smtClean="0"/>
              <a:t>Private Key </a:t>
            </a:r>
          </a:p>
          <a:p>
            <a:pPr lvl="1"/>
            <a:r>
              <a:rPr lang="en-US" smtClean="0"/>
              <a:t>A cryptographic key known only to the user, employed in public key cryptography in decrypting or signing information.</a:t>
            </a:r>
          </a:p>
          <a:p>
            <a:r>
              <a:rPr lang="en-US" sz="2000" smtClean="0"/>
              <a:t>Certificate</a:t>
            </a:r>
          </a:p>
          <a:p>
            <a:pPr lvl="1"/>
            <a:r>
              <a:rPr lang="en-US" smtClean="0"/>
              <a:t>Data structure (X.509 standard), signed by a Certificate Authority.</a:t>
            </a:r>
          </a:p>
          <a:p>
            <a:pPr lvl="1"/>
            <a:r>
              <a:rPr lang="en-US" smtClean="0"/>
              <a:t>Contains the parties public key which is bound to their private key.</a:t>
            </a:r>
          </a:p>
          <a:p>
            <a:pPr lvl="1"/>
            <a:r>
              <a:rPr lang="en-US" smtClean="0"/>
              <a:t>Contains information regarding the identity of the party, for example personal identity of server name.</a:t>
            </a:r>
          </a:p>
          <a:p>
            <a:pPr lvl="1"/>
            <a:r>
              <a:rPr lang="en-US" smtClean="0"/>
              <a:t>Certificate Authority or asserting party, asserts the identity of the party issued the certificate.</a:t>
            </a:r>
          </a:p>
          <a:p>
            <a:pPr lvl="1"/>
            <a:r>
              <a:rPr lang="en-US" smtClean="0"/>
              <a:t>A digital ID Card.</a:t>
            </a:r>
          </a:p>
          <a:p>
            <a:pPr lvl="1"/>
            <a:r>
              <a:rPr lang="en-US" smtClean="0"/>
              <a:t>Public</a:t>
            </a:r>
          </a:p>
          <a:p>
            <a:r>
              <a:rPr lang="en-US" sz="2000" b="0" smtClean="0"/>
              <a:t>Parties prove their identity to one another by presenting their certificates to one another.   </a:t>
            </a:r>
          </a:p>
          <a:p>
            <a:r>
              <a:rPr lang="en-US" sz="2000" b="0" smtClean="0"/>
              <a:t>Parties prove that they are the owner of their certificate using their private key.</a:t>
            </a:r>
          </a:p>
          <a:p>
            <a:pPr lvl="1"/>
            <a:endParaRPr lang="en-US" sz="200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5791200" cy="914400"/>
          </a:xfrm>
        </p:spPr>
        <p:txBody>
          <a:bodyPr/>
          <a:lstStyle/>
          <a:p>
            <a:pPr eaLnBrk="1" hangingPunct="1"/>
            <a:r>
              <a:rPr lang="en-US" smtClean="0">
                <a:ea typeface="Arial" charset="0"/>
                <a:cs typeface="Arial" charset="0"/>
              </a:rPr>
              <a:t>Grid Authentication</a:t>
            </a:r>
          </a:p>
        </p:txBody>
      </p:sp>
      <p:pic>
        <p:nvPicPr>
          <p:cNvPr id="26627" name="Picture 3" descr="authentication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5738" y="1714500"/>
            <a:ext cx="623252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PKI Complexities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610600" cy="5046663"/>
          </a:xfrm>
        </p:spPr>
        <p:txBody>
          <a:bodyPr/>
          <a:lstStyle/>
          <a:p>
            <a:pPr>
              <a:defRPr/>
            </a:pPr>
            <a:endParaRPr lang="en-US" sz="2000" b="0" dirty="0" smtClean="0">
              <a:ea typeface="+mn-ea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000" b="0" dirty="0" smtClean="0">
                <a:ea typeface="+mn-ea"/>
                <a:cs typeface="+mn-cs"/>
              </a:rPr>
              <a:t> User required to manage long term certificate and private key.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sz="2000" dirty="0" smtClean="0"/>
              <a:t> </a:t>
            </a:r>
            <a:r>
              <a:rPr lang="en-US" dirty="0" smtClean="0"/>
              <a:t>How are they obtained?</a:t>
            </a:r>
          </a:p>
          <a:p>
            <a:pPr marL="800100" lvl="2" indent="0" eaLnBrk="1" hangingPunct="1">
              <a:lnSpc>
                <a:spcPct val="90000"/>
              </a:lnSpc>
              <a:defRPr/>
            </a:pPr>
            <a:r>
              <a:rPr lang="en-US" dirty="0" smtClean="0"/>
              <a:t> Traditionally user generate a key pair and certificate request locally, then contact (email) a CA administrator to get a signed certificate.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b="1" dirty="0" smtClean="0"/>
              <a:t> </a:t>
            </a:r>
            <a:r>
              <a:rPr lang="en-US" dirty="0" smtClean="0"/>
              <a:t>Mobility Issues</a:t>
            </a:r>
          </a:p>
          <a:p>
            <a:pPr marL="800100" lvl="2" indent="0" eaLnBrk="1" hangingPunct="1">
              <a:lnSpc>
                <a:spcPct val="90000"/>
              </a:lnSpc>
              <a:defRPr/>
            </a:pPr>
            <a:r>
              <a:rPr lang="en-US" sz="1800" dirty="0" smtClean="0"/>
              <a:t> </a:t>
            </a:r>
            <a:r>
              <a:rPr lang="en-US" dirty="0" smtClean="0"/>
              <a:t>User generally work on more that one computer</a:t>
            </a:r>
          </a:p>
          <a:p>
            <a:pPr marL="800100" lvl="2" indent="0" eaLnBrk="1" hangingPunct="1">
              <a:lnSpc>
                <a:spcPct val="90000"/>
              </a:lnSpc>
              <a:defRPr/>
            </a:pPr>
            <a:r>
              <a:rPr lang="en-US" dirty="0" smtClean="0"/>
              <a:t> Certificate and private key need to be available to users on each machine.</a:t>
            </a:r>
          </a:p>
          <a:p>
            <a:pPr marL="800100" lvl="2" indent="0" eaLnBrk="1" hangingPunct="1">
              <a:lnSpc>
                <a:spcPct val="90000"/>
              </a:lnSpc>
              <a:defRPr/>
            </a:pPr>
            <a:r>
              <a:rPr lang="en-US" dirty="0" smtClean="0"/>
              <a:t> Traditionally users need to copy around certificate and private key.</a:t>
            </a:r>
          </a:p>
          <a:p>
            <a:pPr marL="800100" lvl="2" indent="0" eaLnBrk="1" hangingPunct="1">
              <a:lnSpc>
                <a:spcPct val="90000"/>
              </a:lnSpc>
              <a:defRPr/>
            </a:pPr>
            <a:r>
              <a:rPr lang="en-US" dirty="0" smtClean="0"/>
              <a:t> Hassle for the users, some of which don’t have the expertise to accomplish</a:t>
            </a:r>
          </a:p>
          <a:p>
            <a:pPr marL="800100" lvl="2" indent="0" eaLnBrk="1" hangingPunct="1">
              <a:lnSpc>
                <a:spcPct val="90000"/>
              </a:lnSpc>
              <a:defRPr/>
            </a:pPr>
            <a:r>
              <a:rPr lang="en-US" dirty="0" smtClean="0"/>
              <a:t> Security Concerns.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000" b="0" dirty="0" smtClean="0">
                <a:ea typeface="+mn-ea"/>
                <a:cs typeface="+mn-cs"/>
              </a:rPr>
              <a:t>Identity Vetting is difficult in large federations such as </a:t>
            </a:r>
            <a:r>
              <a:rPr lang="en-US" sz="2000" b="0" dirty="0" err="1" smtClean="0">
                <a:ea typeface="+mn-ea"/>
                <a:cs typeface="+mn-cs"/>
              </a:rPr>
              <a:t>caBIG</a:t>
            </a:r>
            <a:r>
              <a:rPr lang="en-US" sz="2000" b="0" dirty="0" smtClean="0">
                <a:ea typeface="+mn-ea"/>
                <a:cs typeface="+mn-cs"/>
              </a:rPr>
              <a:t>.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dirty="0" err="1" smtClean="0"/>
              <a:t>caBIG</a:t>
            </a:r>
            <a:r>
              <a:rPr lang="en-US" dirty="0" smtClean="0"/>
              <a:t> policies require in person identity vetting.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dirty="0" smtClean="0"/>
              <a:t>How do you coordinate in person identity vetting across the federation.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200" dirty="0" smtClean="0">
                <a:ea typeface="+mn-ea"/>
                <a:cs typeface="+mn-cs"/>
              </a:rPr>
              <a:t> </a:t>
            </a:r>
            <a:r>
              <a:rPr lang="en-US" sz="2000" b="0" dirty="0" smtClean="0">
                <a:ea typeface="+mn-ea"/>
                <a:cs typeface="+mn-cs"/>
              </a:rPr>
              <a:t>Why cant they leverage their existing accounts to access the grid?</a:t>
            </a:r>
          </a:p>
          <a:p>
            <a:pPr lvl="1">
              <a:defRPr/>
            </a:pPr>
            <a:endParaRPr lang="en-US" sz="20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2590800" cy="914400"/>
          </a:xfrm>
        </p:spPr>
        <p:txBody>
          <a:bodyPr/>
          <a:lstStyle/>
          <a:p>
            <a:pPr eaLnBrk="1" hangingPunct="1"/>
            <a:r>
              <a:rPr lang="en-US">
                <a:ea typeface="Arial" charset="0"/>
                <a:cs typeface="Arial" charset="0"/>
              </a:rPr>
              <a:t>Dorian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219200"/>
            <a:ext cx="5638800" cy="4953000"/>
          </a:xfrm>
        </p:spPr>
        <p:txBody>
          <a:bodyPr/>
          <a:lstStyle/>
          <a:p>
            <a:pPr marL="0" indent="0" eaLnBrk="1" hangingPunct="1">
              <a:buClr>
                <a:srgbClr val="2D2D8A"/>
              </a:buClr>
            </a:pPr>
            <a:r>
              <a:rPr lang="en-US" dirty="0">
                <a:ea typeface="Arial" charset="0"/>
                <a:cs typeface="Arial" charset="0"/>
              </a:rPr>
              <a:t>Grid Account Management</a:t>
            </a:r>
          </a:p>
          <a:p>
            <a:pPr lvl="1" eaLnBrk="1" hangingPunct="1">
              <a:buClr>
                <a:srgbClr val="2D2D8A"/>
              </a:buClr>
            </a:pPr>
            <a:r>
              <a:rPr lang="en-US" sz="1600" dirty="0">
                <a:ea typeface="Arial" charset="0"/>
                <a:cs typeface="Arial" charset="0"/>
              </a:rPr>
              <a:t>Administrative interface for account provisioning and management.</a:t>
            </a:r>
          </a:p>
          <a:p>
            <a:pPr lvl="1" eaLnBrk="1" hangingPunct="1">
              <a:buClr>
                <a:srgbClr val="2D2D8A"/>
              </a:buClr>
            </a:pPr>
            <a:r>
              <a:rPr lang="en-US" sz="1600" dirty="0">
                <a:ea typeface="Arial" charset="0"/>
                <a:cs typeface="Arial" charset="0"/>
              </a:rPr>
              <a:t>Built in Certificate Authority</a:t>
            </a:r>
          </a:p>
          <a:p>
            <a:pPr lvl="1" eaLnBrk="1" hangingPunct="1">
              <a:buClr>
                <a:srgbClr val="2D2D8A"/>
              </a:buClr>
            </a:pPr>
            <a:r>
              <a:rPr lang="en-US" sz="1600" dirty="0">
                <a:ea typeface="Arial" charset="0"/>
                <a:cs typeface="Arial" charset="0"/>
              </a:rPr>
              <a:t>Manages Grid Credentials for each user.</a:t>
            </a:r>
          </a:p>
          <a:p>
            <a:pPr lvl="1" eaLnBrk="1" hangingPunct="1">
              <a:buClr>
                <a:srgbClr val="2D2D8A"/>
              </a:buClr>
            </a:pPr>
            <a:r>
              <a:rPr lang="en-US" sz="1600" dirty="0">
                <a:ea typeface="Arial" charset="0"/>
                <a:cs typeface="Arial" charset="0"/>
              </a:rPr>
              <a:t>Enables users to authenticate and create grid proxies, which they may use to access the grid.</a:t>
            </a:r>
          </a:p>
          <a:p>
            <a:pPr lvl="1" eaLnBrk="1" hangingPunct="1">
              <a:buClr>
                <a:srgbClr val="2D2D8A"/>
              </a:buClr>
            </a:pPr>
            <a:r>
              <a:rPr lang="en-US" sz="1600" dirty="0">
                <a:ea typeface="Arial" charset="0"/>
                <a:cs typeface="Arial" charset="0"/>
              </a:rPr>
              <a:t>Users may request service/host credentials for the Grid services they administer.</a:t>
            </a:r>
          </a:p>
          <a:p>
            <a:pPr marL="0" indent="0" eaLnBrk="1" hangingPunct="1">
              <a:buClr>
                <a:srgbClr val="2D2D8A"/>
              </a:buClr>
            </a:pPr>
            <a:r>
              <a:rPr lang="en-US" dirty="0">
                <a:ea typeface="Arial" charset="0"/>
                <a:cs typeface="Arial" charset="0"/>
              </a:rPr>
              <a:t>Identity Management and Federation</a:t>
            </a:r>
          </a:p>
          <a:p>
            <a:pPr lvl="1" eaLnBrk="1" hangingPunct="1">
              <a:buClr>
                <a:srgbClr val="2D2D8A"/>
              </a:buClr>
            </a:pPr>
            <a:r>
              <a:rPr lang="en-US" sz="1600" dirty="0">
                <a:ea typeface="Arial" charset="0"/>
                <a:cs typeface="Arial" charset="0"/>
              </a:rPr>
              <a:t>Integration point between external security domains and the grid.</a:t>
            </a:r>
          </a:p>
          <a:p>
            <a:pPr lvl="1" eaLnBrk="1" hangingPunct="1">
              <a:buClr>
                <a:srgbClr val="2D2D8A"/>
              </a:buClr>
            </a:pPr>
            <a:r>
              <a:rPr lang="en-US" sz="1600" dirty="0">
                <a:ea typeface="Arial" charset="0"/>
                <a:cs typeface="Arial" charset="0"/>
              </a:rPr>
              <a:t>User may use their existing credentials to authenticate to the Grid.</a:t>
            </a:r>
          </a:p>
          <a:p>
            <a:pPr lvl="1" eaLnBrk="1" hangingPunct="1">
              <a:buClr>
                <a:srgbClr val="2D2D8A"/>
              </a:buClr>
            </a:pPr>
            <a:r>
              <a:rPr lang="en-US" sz="1600" dirty="0">
                <a:ea typeface="Arial" charset="0"/>
                <a:cs typeface="Arial" charset="0"/>
              </a:rPr>
              <a:t>Automated Account Creation and Provisioning</a:t>
            </a:r>
          </a:p>
          <a:p>
            <a:pPr marL="0" indent="0" eaLnBrk="1" hangingPunct="1">
              <a:buClr>
                <a:srgbClr val="2D2D8A"/>
              </a:buClr>
            </a:pPr>
            <a:r>
              <a:rPr lang="en-US" dirty="0">
                <a:ea typeface="Arial" charset="0"/>
                <a:cs typeface="Arial" charset="0"/>
              </a:rPr>
              <a:t>Built in Identity Provider</a:t>
            </a:r>
          </a:p>
          <a:p>
            <a:pPr marL="0" indent="0" eaLnBrk="1" hangingPunct="1">
              <a:buClr>
                <a:srgbClr val="2D2D8A"/>
              </a:buClr>
            </a:pPr>
            <a:r>
              <a:rPr lang="en-US" dirty="0">
                <a:ea typeface="Arial" charset="0"/>
                <a:cs typeface="Arial" charset="0"/>
              </a:rPr>
              <a:t>Comprehensive Administrative UI</a:t>
            </a:r>
          </a:p>
          <a:p>
            <a:pPr lvl="1" eaLnBrk="1" hangingPunct="1"/>
            <a:endParaRPr lang="en-US" dirty="0">
              <a:latin typeface="Tahoma" charset="0"/>
            </a:endParaRPr>
          </a:p>
          <a:p>
            <a:pPr lvl="1" eaLnBrk="1" hangingPunct="1"/>
            <a:endParaRPr lang="en-US" sz="1400" b="1" dirty="0">
              <a:latin typeface="Tahoma" charset="0"/>
            </a:endParaRPr>
          </a:p>
        </p:txBody>
      </p:sp>
      <p:pic>
        <p:nvPicPr>
          <p:cNvPr id="30724" name="Picture 4" descr="dorianSplas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2209800"/>
            <a:ext cx="3200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5791200" cy="914400"/>
          </a:xfrm>
        </p:spPr>
        <p:txBody>
          <a:bodyPr/>
          <a:lstStyle/>
          <a:p>
            <a:pPr eaLnBrk="1" hangingPunct="1"/>
            <a:r>
              <a:rPr lang="en-US">
                <a:ea typeface="Arial" charset="0"/>
                <a:cs typeface="Arial" charset="0"/>
              </a:rPr>
              <a:t>Dorian</a:t>
            </a:r>
          </a:p>
        </p:txBody>
      </p:sp>
      <p:pic>
        <p:nvPicPr>
          <p:cNvPr id="32771" name="Picture 4" descr="dorian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5863" y="1600200"/>
            <a:ext cx="6815137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2083</TotalTime>
  <Words>1460</Words>
  <PresentationFormat>On-screen Show (4:3)</PresentationFormat>
  <Paragraphs>217</Paragraphs>
  <Slides>19</Slides>
  <Notes>19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caGrid Monthly User Group Meeting</vt:lpstr>
      <vt:lpstr>Integrating an Identity Provider with the Grid</vt:lpstr>
      <vt:lpstr>Agenda</vt:lpstr>
      <vt:lpstr>Grid Authentication Overview</vt:lpstr>
      <vt:lpstr>Grid Authentication Overview</vt:lpstr>
      <vt:lpstr>Grid Authentication</vt:lpstr>
      <vt:lpstr>PKI Complexities</vt:lpstr>
      <vt:lpstr>Dorian</vt:lpstr>
      <vt:lpstr>Dorian</vt:lpstr>
      <vt:lpstr>Organizational Identity Providers</vt:lpstr>
      <vt:lpstr>Authentication Service</vt:lpstr>
      <vt:lpstr>Integrating an Identity Provider into the Grid</vt:lpstr>
      <vt:lpstr>caBIGTM Security Policies</vt:lpstr>
      <vt:lpstr>caBIGTM Security Policies</vt:lpstr>
      <vt:lpstr>Authentication (The Big Picture)</vt:lpstr>
      <vt:lpstr>Implementing an Authentication Service</vt:lpstr>
      <vt:lpstr>Implementing an Authentication Service</vt:lpstr>
      <vt:lpstr>Implementation Approaches</vt:lpstr>
      <vt:lpstr>Project Resources and Communication</vt:lpstr>
    </vt:vector>
  </TitlesOfParts>
  <Company>NCI</Company>
  <LinksUpToDate>false</LinksUpToDate>
  <SharedDoc>false</SharedDoc>
  <HyperlinkBase/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 2008</dc:title>
  <dc:subject>caGrid User Group Meeting</dc:subject>
  <dc:creator>John Eisenschmidt</dc:creator>
  <cp:lastModifiedBy>Stephen Langella</cp:lastModifiedBy>
  <cp:revision>102</cp:revision>
  <cp:lastPrinted>2008-03-20T14:38:24Z</cp:lastPrinted>
  <dcterms:created xsi:type="dcterms:W3CDTF">2008-08-21T00:26:03Z</dcterms:created>
  <dcterms:modified xsi:type="dcterms:W3CDTF">2008-08-21T00:26:17Z</dcterms:modified>
</cp:coreProperties>
</file>