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Default Extension="gif" ContentType="image/gif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292A42"/>
    <a:srgbClr val="22233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 showOutlineIcons="0">
    <p:restoredLeft sz="15620"/>
    <p:restoredTop sz="94660"/>
  </p:normalViewPr>
  <p:slideViewPr>
    <p:cSldViewPr snapToObjects="1">
      <p:cViewPr varScale="1">
        <p:scale>
          <a:sx n="22" d="100"/>
          <a:sy n="22" d="100"/>
        </p:scale>
        <p:origin x="-1280" y="-12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t>6/7/08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t>6/7/08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t>6/7/08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t>6/7/08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t>6/7/08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t>6/7/08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t>6/7/08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t>6/7/08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t>6/7/08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t>6/7/08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t>6/7/08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DB51B-28D5-CA40-B042-16E22DA4B1D8}" type="datetimeFigureOut">
              <a:rPr lang="en-US" smtClean="0"/>
              <a:t>6/7/08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C8D1F-C3A9-B043-8E20-548CA6052D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4" Type="http://schemas.openxmlformats.org/officeDocument/2006/relationships/image" Target="../media/image3.png"/><Relationship Id="rId10" Type="http://schemas.openxmlformats.org/officeDocument/2006/relationships/image" Target="../media/image9.gif"/><Relationship Id="rId5" Type="http://schemas.openxmlformats.org/officeDocument/2006/relationships/image" Target="../media/image4.png"/><Relationship Id="rId7" Type="http://schemas.openxmlformats.org/officeDocument/2006/relationships/image" Target="../media/image6.png"/><Relationship Id="rId11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9" Type="http://schemas.openxmlformats.org/officeDocument/2006/relationships/image" Target="../media/image8.jpeg"/><Relationship Id="rId3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Introduce-SyncToolsDetail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8780" y="12293600"/>
            <a:ext cx="9784729" cy="934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337500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851600" y="0"/>
            <a:ext cx="12039600" cy="5715000"/>
          </a:xfrm>
          <a:prstGeom prst="rect">
            <a:avLst/>
          </a:prstGeom>
          <a:solidFill>
            <a:srgbClr val="222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1242000"/>
            <a:ext cx="43891200" cy="1676400"/>
          </a:xfrm>
          <a:prstGeom prst="rect">
            <a:avLst/>
          </a:prstGeom>
          <a:solidFill>
            <a:srgbClr val="292A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308157" y="927824"/>
            <a:ext cx="22059043" cy="3339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bg1"/>
                </a:solidFill>
                <a:effectLst>
                  <a:reflection stA="77000" endPos="75000" dir="5400000" sy="-100000" algn="bl" rotWithShape="0"/>
                </a:effectLst>
                <a:latin typeface="Arial Black"/>
                <a:cs typeface="Arial Black"/>
              </a:rPr>
              <a:t>Introduce:</a:t>
            </a:r>
          </a:p>
          <a:p>
            <a:r>
              <a:rPr lang="en-US" sz="9600" dirty="0" err="1" smtClean="0">
                <a:solidFill>
                  <a:schemeClr val="bg1"/>
                </a:solidFill>
                <a:effectLst>
                  <a:reflection stA="77000" endPos="75000" dir="5400000" sy="-100000" algn="bl" rotWithShape="0"/>
                </a:effectLst>
                <a:latin typeface="Arial Black"/>
                <a:cs typeface="Arial Black"/>
              </a:rPr>
              <a:t>caGrid</a:t>
            </a:r>
            <a:r>
              <a:rPr lang="en-US" sz="9600" dirty="0" smtClean="0">
                <a:solidFill>
                  <a:schemeClr val="bg1"/>
                </a:solidFill>
                <a:effectLst>
                  <a:reflection stA="77000" endPos="75000" dir="5400000" sy="-100000" algn="bl" rotWithShape="0"/>
                </a:effectLst>
                <a:latin typeface="Arial Black"/>
                <a:cs typeface="Arial Black"/>
              </a:rPr>
              <a:t> Service Generation Tools</a:t>
            </a:r>
            <a:endParaRPr lang="en-US" sz="9600" dirty="0">
              <a:solidFill>
                <a:schemeClr val="bg1"/>
              </a:solidFill>
              <a:effectLst>
                <a:reflection stA="77000" endPos="75000" dir="5400000" sy="-100000" algn="bl" rotWithShape="0"/>
              </a:effectLst>
              <a:latin typeface="Arial Black"/>
              <a:cs typeface="Arial Blac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648" y="31089600"/>
            <a:ext cx="1721915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Shannon Hastings, David Ervin, Stephen </a:t>
            </a:r>
            <a:r>
              <a:rPr lang="en-US" sz="5400" dirty="0" err="1" smtClean="0">
                <a:solidFill>
                  <a:schemeClr val="bg1"/>
                </a:solidFill>
              </a:rPr>
              <a:t>Langella</a:t>
            </a:r>
            <a:r>
              <a:rPr lang="en-US" sz="5400" dirty="0" smtClean="0">
                <a:solidFill>
                  <a:schemeClr val="bg1"/>
                </a:solidFill>
              </a:rPr>
              <a:t>, Scott </a:t>
            </a:r>
            <a:r>
              <a:rPr lang="en-US" sz="5400" dirty="0" err="1" smtClean="0">
                <a:solidFill>
                  <a:schemeClr val="bg1"/>
                </a:solidFill>
              </a:rPr>
              <a:t>Oster</a:t>
            </a:r>
            <a:endParaRPr lang="en-US" sz="5400" dirty="0" smtClean="0">
              <a:solidFill>
                <a:schemeClr val="bg1"/>
              </a:solidFill>
            </a:endParaRPr>
          </a:p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The Ohio State University Software Research Institute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42600" y="31242000"/>
            <a:ext cx="764032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</a:t>
            </a:r>
            <a:r>
              <a:rPr lang="en-US" dirty="0" err="1" smtClean="0">
                <a:solidFill>
                  <a:schemeClr val="bg1"/>
                </a:solidFill>
              </a:rPr>
              <a:t>cagrid.org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49"/>
          <p:cNvSpPr>
            <a:spLocks noChangeArrowheads="1"/>
          </p:cNvSpPr>
          <p:nvPr/>
        </p:nvSpPr>
        <p:spPr bwMode="auto">
          <a:xfrm>
            <a:off x="685800" y="9273123"/>
            <a:ext cx="22098000" cy="809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000" i="1" dirty="0" smtClean="0"/>
              <a:t>Introduce </a:t>
            </a:r>
            <a:r>
              <a:rPr lang="en-US" sz="4000" i="1" dirty="0"/>
              <a:t>will have a major impact to the success of the Grid and its wider adoption as a viable  technology of choice, not only in the commercial sector, but also in other areas such as academic, medical, and government research.</a:t>
            </a:r>
            <a:r>
              <a:rPr lang="en-US" sz="4000" dirty="0"/>
              <a:t> </a:t>
            </a:r>
            <a:r>
              <a:rPr lang="en-US" sz="4000" dirty="0" smtClean="0"/>
              <a:t> </a:t>
            </a:r>
            <a:endParaRPr lang="en-US" sz="4000" i="1" dirty="0" smtClean="0"/>
          </a:p>
          <a:p>
            <a:pPr algn="just"/>
            <a:r>
              <a:rPr lang="en-US" sz="4000" i="1" dirty="0"/>
              <a:t>Service-oriented architectures, standards, and applications have gained wide acceptance in the Grid computing community. A number of tools and middleware systems have been developed to support application development using Grid Services frameworks. Most of these efforts, however, have focused on the low-level support for management and execution of Grid services, management of Grid-enabled resources, and deployment and execution of applications that make use of Grid services. Simple-to-use service development tools, which will allow a Grid service developer to leverage Grid technologies without needing to know low-level details, are becoming increasingly important. Moreover, support for development of </a:t>
            </a:r>
            <a:r>
              <a:rPr lang="en-US" sz="4000" dirty="0"/>
              <a:t>strongly-typed</a:t>
            </a:r>
            <a:r>
              <a:rPr lang="en-US" sz="4000" i="1" dirty="0"/>
              <a:t> services, in which data types consumed and produced by a service are well-defined and published in the Grid, is necessary to enable syntactic interoperability so that two Grid endpoints can interact with each other programmatically and correctly.</a:t>
            </a:r>
            <a:r>
              <a:rPr lang="en-US" sz="3600" i="1" dirty="0"/>
              <a:t> </a:t>
            </a:r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23258780" y="21778615"/>
            <a:ext cx="20099019" cy="938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3762375"/>
            <a:r>
              <a:rPr lang="en-US" sz="4400" b="1" dirty="0">
                <a:solidFill>
                  <a:srgbClr val="262673"/>
                </a:solidFill>
              </a:rPr>
              <a:t>Features</a:t>
            </a:r>
          </a:p>
          <a:p>
            <a:pPr defTabSz="3762375">
              <a:buFontTx/>
              <a:buChar char="•"/>
            </a:pPr>
            <a:r>
              <a:rPr lang="en-US" sz="4000" dirty="0"/>
              <a:t> Dynamic discovery and use of published data </a:t>
            </a:r>
            <a:r>
              <a:rPr lang="en-US" sz="4000" dirty="0" smtClean="0"/>
              <a:t>types via </a:t>
            </a:r>
            <a:r>
              <a:rPr lang="en-US" sz="4000" dirty="0" err="1" smtClean="0"/>
              <a:t>caDSR</a:t>
            </a:r>
            <a:r>
              <a:rPr lang="en-US" sz="4000" dirty="0" smtClean="0"/>
              <a:t>, GME, File System, and other data discovery </a:t>
            </a:r>
            <a:r>
              <a:rPr lang="en-US" sz="4000" dirty="0" err="1" smtClean="0"/>
              <a:t>plugins</a:t>
            </a:r>
            <a:r>
              <a:rPr lang="en-US" sz="4000" dirty="0" smtClean="0"/>
              <a:t>.</a:t>
            </a:r>
          </a:p>
          <a:p>
            <a:pPr defTabSz="3762375">
              <a:buFontTx/>
              <a:buChar char="•"/>
            </a:pPr>
            <a:r>
              <a:rPr lang="en-US" sz="4000" dirty="0"/>
              <a:t> Creates WSDL2.0 / WSRF Compliant </a:t>
            </a:r>
            <a:r>
              <a:rPr lang="en-US" sz="4000" dirty="0" smtClean="0"/>
              <a:t>Services utilizing </a:t>
            </a:r>
            <a:r>
              <a:rPr lang="en-US" sz="4000" dirty="0" err="1" smtClean="0"/>
              <a:t>Globus</a:t>
            </a:r>
            <a:r>
              <a:rPr lang="en-US" sz="4000" dirty="0" smtClean="0"/>
              <a:t> 4.0.X and Axis 1.2.</a:t>
            </a:r>
          </a:p>
          <a:p>
            <a:pPr defTabSz="3762375">
              <a:buFontTx/>
              <a:buChar char="•"/>
            </a:pPr>
            <a:r>
              <a:rPr lang="en-US" sz="4000" dirty="0"/>
              <a:t> Supports Creating Multiple Resource/Services using the WSRF </a:t>
            </a:r>
            <a:r>
              <a:rPr lang="en-US" sz="4000" dirty="0" smtClean="0"/>
              <a:t>specifications.</a:t>
            </a:r>
          </a:p>
          <a:p>
            <a:pPr defTabSz="3762375">
              <a:buFontTx/>
              <a:buChar char="•"/>
            </a:pPr>
            <a:r>
              <a:rPr lang="en-US" sz="4000" dirty="0" smtClean="0"/>
              <a:t> Automated graphics </a:t>
            </a:r>
            <a:r>
              <a:rPr lang="en-US" sz="4000" dirty="0" err="1" smtClean="0"/>
              <a:t>Globus</a:t>
            </a:r>
            <a:r>
              <a:rPr lang="en-US" sz="4000" dirty="0" smtClean="0"/>
              <a:t> </a:t>
            </a:r>
            <a:r>
              <a:rPr lang="en-US" sz="4000" dirty="0"/>
              <a:t>GSI Security </a:t>
            </a:r>
            <a:r>
              <a:rPr lang="en-US" sz="4000" dirty="0" smtClean="0"/>
              <a:t>Configuration.</a:t>
            </a:r>
          </a:p>
          <a:p>
            <a:pPr defTabSz="3762375">
              <a:buFontTx/>
              <a:buChar char="•"/>
            </a:pPr>
            <a:r>
              <a:rPr lang="en-US" sz="4000" dirty="0" smtClean="0"/>
              <a:t> Pluggable Authorization Support via </a:t>
            </a:r>
            <a:r>
              <a:rPr lang="en-US" sz="4000" dirty="0" err="1" smtClean="0"/>
              <a:t>GridGrouper</a:t>
            </a:r>
            <a:r>
              <a:rPr lang="en-US" sz="4000" dirty="0" smtClean="0"/>
              <a:t> and CSM as well as other service authorization </a:t>
            </a:r>
            <a:r>
              <a:rPr lang="en-US" sz="4000" dirty="0" err="1" smtClean="0"/>
              <a:t>plugins</a:t>
            </a:r>
            <a:r>
              <a:rPr lang="en-US" sz="4000" dirty="0" smtClean="0"/>
              <a:t>.</a:t>
            </a:r>
          </a:p>
          <a:p>
            <a:pPr defTabSz="3762375">
              <a:buFontTx/>
              <a:buChar char="•"/>
            </a:pPr>
            <a:r>
              <a:rPr lang="en-US" sz="4000" dirty="0"/>
              <a:t> Resource </a:t>
            </a:r>
            <a:r>
              <a:rPr lang="en-US" sz="4000" dirty="0" smtClean="0"/>
              <a:t>Property</a:t>
            </a:r>
            <a:r>
              <a:rPr lang="en-US" sz="4000" dirty="0"/>
              <a:t> </a:t>
            </a:r>
            <a:r>
              <a:rPr lang="en-US" sz="4000" dirty="0" smtClean="0"/>
              <a:t>and </a:t>
            </a:r>
            <a:r>
              <a:rPr lang="en-US" sz="4000" dirty="0"/>
              <a:t>Index Service </a:t>
            </a:r>
            <a:r>
              <a:rPr lang="en-US" sz="4000" dirty="0" smtClean="0"/>
              <a:t>Registration configuration</a:t>
            </a:r>
          </a:p>
          <a:p>
            <a:pPr defTabSz="3762375">
              <a:buFontTx/>
              <a:buChar char="•"/>
            </a:pPr>
            <a:r>
              <a:rPr lang="en-US" sz="4000" dirty="0"/>
              <a:t> Rich extension/plug-in framework for creating custom services or adding custom functionality to </a:t>
            </a:r>
            <a:r>
              <a:rPr lang="en-US" sz="4000" dirty="0" smtClean="0"/>
              <a:t>Introduce and/or the services that Introduce produces such as the transfer, </a:t>
            </a:r>
            <a:r>
              <a:rPr lang="en-US" sz="4000" dirty="0" err="1" smtClean="0"/>
              <a:t>cagrid</a:t>
            </a:r>
            <a:r>
              <a:rPr lang="en-US" sz="4000" dirty="0" smtClean="0"/>
              <a:t> data service, </a:t>
            </a:r>
            <a:r>
              <a:rPr lang="en-US" sz="4000" dirty="0" err="1" smtClean="0"/>
              <a:t>cagrid</a:t>
            </a:r>
            <a:r>
              <a:rPr lang="en-US" sz="4000" dirty="0" smtClean="0"/>
              <a:t> metadata, and </a:t>
            </a:r>
            <a:r>
              <a:rPr lang="en-US" sz="4000" dirty="0" err="1" smtClean="0"/>
              <a:t>gravi</a:t>
            </a:r>
            <a:r>
              <a:rPr lang="en-US" sz="4000" dirty="0" smtClean="0"/>
              <a:t> service extensions.</a:t>
            </a:r>
          </a:p>
          <a:p>
            <a:pPr defTabSz="3762375">
              <a:buFontTx/>
              <a:buChar char="•"/>
            </a:pPr>
            <a:r>
              <a:rPr lang="en-US" sz="4000" dirty="0" smtClean="0"/>
              <a:t> Graphical Configuration of resource features such as security, persistence, lifetime management, notification and resource property support.</a:t>
            </a:r>
          </a:p>
          <a:p>
            <a:pPr defTabSz="3762375">
              <a:buFontTx/>
              <a:buChar char="•"/>
            </a:pPr>
            <a:endParaRPr lang="en-US" sz="4000" dirty="0"/>
          </a:p>
        </p:txBody>
      </p:sp>
      <p:sp>
        <p:nvSpPr>
          <p:cNvPr id="14" name="Text Box 52"/>
          <p:cNvSpPr txBox="1">
            <a:spLocks noChangeArrowheads="1"/>
          </p:cNvSpPr>
          <p:nvPr/>
        </p:nvSpPr>
        <p:spPr bwMode="auto">
          <a:xfrm>
            <a:off x="32255297" y="6248400"/>
            <a:ext cx="11102503" cy="10618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3762375"/>
            <a:r>
              <a:rPr lang="en-US" sz="4400" b="1" dirty="0">
                <a:solidFill>
                  <a:srgbClr val="262673"/>
                </a:solidFill>
              </a:rPr>
              <a:t>Architecture</a:t>
            </a:r>
          </a:p>
          <a:p>
            <a:pPr defTabSz="3762375">
              <a:buFontTx/>
              <a:buChar char="•"/>
            </a:pPr>
            <a:r>
              <a:rPr lang="en-US" sz="4000" dirty="0"/>
              <a:t> Service Model maintains the complete representation of the services, methods, resources, resource properties, data types, security configuration. Index service registration, etc.</a:t>
            </a:r>
          </a:p>
          <a:p>
            <a:pPr defTabSz="3762375">
              <a:buFontTx/>
              <a:buChar char="•"/>
            </a:pPr>
            <a:r>
              <a:rPr lang="en-US" sz="4000" dirty="0"/>
              <a:t> Graphical Development Environment modifies service model and passes the modified model to the engine.</a:t>
            </a:r>
          </a:p>
          <a:p>
            <a:pPr defTabSz="3762375">
              <a:buFontTx/>
              <a:buChar char="•"/>
            </a:pPr>
            <a:r>
              <a:rPr lang="en-US" sz="4000" dirty="0"/>
              <a:t> Introduce Engine re-syncs the service with changes with the modified model.</a:t>
            </a:r>
          </a:p>
          <a:p>
            <a:pPr defTabSz="3762375">
              <a:buFontTx/>
              <a:buChar char="•"/>
            </a:pPr>
            <a:r>
              <a:rPr lang="en-US" sz="4000" dirty="0"/>
              <a:t> Use of Java Emitter Templates (JET) for creation and modification of source code and configuration files required in the </a:t>
            </a:r>
            <a:r>
              <a:rPr lang="en-US" sz="4000" dirty="0" smtClean="0"/>
              <a:t>service.</a:t>
            </a:r>
          </a:p>
          <a:p>
            <a:pPr defTabSz="3762375">
              <a:buFontTx/>
              <a:buChar char="•"/>
            </a:pPr>
            <a:r>
              <a:rPr lang="en-US" sz="4000" dirty="0"/>
              <a:t> Auto generation </a:t>
            </a:r>
            <a:r>
              <a:rPr lang="en-US" sz="4000" dirty="0" smtClean="0"/>
              <a:t>of </a:t>
            </a:r>
            <a:r>
              <a:rPr lang="en-US" sz="4000" dirty="0"/>
              <a:t>complete</a:t>
            </a:r>
            <a:r>
              <a:rPr lang="en-US" sz="4000" dirty="0" smtClean="0"/>
              <a:t> object oriented client view of the grid service interface and </a:t>
            </a:r>
            <a:r>
              <a:rPr lang="en-US" sz="4000" dirty="0"/>
              <a:t>stubbed service </a:t>
            </a:r>
            <a:r>
              <a:rPr lang="en-US" sz="4000" dirty="0" smtClean="0"/>
              <a:t>implementation</a:t>
            </a:r>
            <a:r>
              <a:rPr lang="en-US" sz="4000" dirty="0"/>
              <a:t>.</a:t>
            </a:r>
          </a:p>
          <a:p>
            <a:pPr defTabSz="3762375">
              <a:buFontTx/>
              <a:buChar char="•"/>
            </a:pPr>
            <a:endParaRPr lang="en-US" sz="4000" dirty="0"/>
          </a:p>
        </p:txBody>
      </p:sp>
      <p:pic>
        <p:nvPicPr>
          <p:cNvPr id="16" name="Picture 15" descr="Introduce-1.2-GD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7754600"/>
            <a:ext cx="21640800" cy="13065057"/>
          </a:xfrm>
          <a:prstGeom prst="rect">
            <a:avLst/>
          </a:prstGeom>
        </p:spPr>
      </p:pic>
      <p:pic>
        <p:nvPicPr>
          <p:cNvPr id="20" name="Picture 6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7262" y="6410325"/>
            <a:ext cx="2776538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4419600" y="6105524"/>
            <a:ext cx="18288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i="1" dirty="0" smtClean="0">
                <a:solidFill>
                  <a:srgbClr val="262673"/>
                </a:solidFill>
              </a:rPr>
              <a:t>Introduce</a:t>
            </a:r>
            <a:r>
              <a:rPr lang="en-US" sz="4800" i="1" dirty="0" smtClean="0"/>
              <a:t>:</a:t>
            </a:r>
            <a:r>
              <a:rPr lang="en-US" sz="4000" i="1" dirty="0" smtClean="0"/>
              <a:t>  an open-source, extensible toolkit to support easy development and deployment of </a:t>
            </a:r>
            <a:r>
              <a:rPr lang="en-US" sz="4000" i="1" dirty="0" err="1" smtClean="0"/>
              <a:t>caGrid</a:t>
            </a:r>
            <a:r>
              <a:rPr lang="en-US" sz="4000" i="1" dirty="0" smtClean="0"/>
              <a:t> compliant Grid Services.  Introduce aims to reduce the service development and  deployment effort by hiding low level details of the </a:t>
            </a:r>
            <a:r>
              <a:rPr lang="en-US" sz="4000" i="1" dirty="0" err="1" smtClean="0"/>
              <a:t>Globus</a:t>
            </a:r>
            <a:r>
              <a:rPr lang="en-US" sz="4000" i="1" dirty="0" smtClean="0"/>
              <a:t> Toolkit and to enable the implementation of strongly-typed Grid services. We expect that enabling strongly typed grid services while lowering the difficulty of entry to the Grid via toolkits</a:t>
            </a:r>
            <a:endParaRPr lang="en-US" sz="4000" dirty="0"/>
          </a:p>
        </p:txBody>
      </p:sp>
      <p:pic>
        <p:nvPicPr>
          <p:cNvPr id="22" name="Picture 5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258780" y="6477000"/>
            <a:ext cx="8783320" cy="505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 descr="Introduce-ServiceSecurityAndAuthorizati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12200" y="16713200"/>
            <a:ext cx="8331200" cy="49276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8346420" y="31546800"/>
            <a:ext cx="16705580" cy="1066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SRI_150p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09619" y="31864300"/>
            <a:ext cx="2440781" cy="520700"/>
          </a:xfrm>
          <a:prstGeom prst="rect">
            <a:avLst/>
          </a:prstGeom>
        </p:spPr>
      </p:pic>
      <p:pic>
        <p:nvPicPr>
          <p:cNvPr id="27" name="Picture 26" descr="OSULog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26182" y="31623000"/>
            <a:ext cx="1481818" cy="838200"/>
          </a:xfrm>
          <a:prstGeom prst="rect">
            <a:avLst/>
          </a:prstGeom>
        </p:spPr>
      </p:pic>
      <p:pic>
        <p:nvPicPr>
          <p:cNvPr id="28" name="Picture 27" descr="Nci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16427" y="31800800"/>
            <a:ext cx="915773" cy="584200"/>
          </a:xfrm>
          <a:prstGeom prst="rect">
            <a:avLst/>
          </a:prstGeom>
        </p:spPr>
      </p:pic>
      <p:pic>
        <p:nvPicPr>
          <p:cNvPr id="29" name="Picture 28" descr="Globus-toolkit_150px.gi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73381" y="31737300"/>
            <a:ext cx="2259419" cy="647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566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OSU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Shannon Hastings</dc:creator>
  <cp:lastModifiedBy>Shannon Hastings</cp:lastModifiedBy>
  <cp:revision>16</cp:revision>
  <dcterms:created xsi:type="dcterms:W3CDTF">2008-06-07T17:15:57Z</dcterms:created>
  <dcterms:modified xsi:type="dcterms:W3CDTF">2008-06-08T02:27:15Z</dcterms:modified>
</cp:coreProperties>
</file>