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5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9D77A"/>
    <a:srgbClr val="E17B7C"/>
    <a:srgbClr val="21BAFF"/>
    <a:srgbClr val="1C2674"/>
    <a:srgbClr val="DDDDDD"/>
    <a:srgbClr val="990000"/>
    <a:srgbClr val="00AAF6"/>
    <a:srgbClr val="9FE1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24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notesMaster" Target="notesMasters/notesMaster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theme" Target="theme/theme1.xml"/><Relationship Id="rId40" Type="http://schemas.openxmlformats.org/officeDocument/2006/relationships/tableStyles" Target="tableStyles.xml"/><Relationship Id="rId7" Type="http://schemas.openxmlformats.org/officeDocument/2006/relationships/slide" Target="slides/slide6.xml"/><Relationship Id="rId36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890BC0B-3662-B040-B609-2C81DBFD7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90BC0B-3662-B040-B609-2C81DBFD76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2" descr="SRI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341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4color_horz_medcenter_lrgfrmt-zm.gif"/>
          <p:cNvPicPr>
            <a:picLocks noChangeAspect="1"/>
          </p:cNvPicPr>
          <p:nvPr userDrawn="1"/>
        </p:nvPicPr>
        <p:blipFill>
          <a:blip r:embed="rId4"/>
          <a:srcRect t="7217" b="-1053"/>
          <a:stretch>
            <a:fillRect/>
          </a:stretch>
        </p:blipFill>
        <p:spPr bwMode="auto">
          <a:xfrm>
            <a:off x="79057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22" descr="SRI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5086350" y="6477000"/>
            <a:ext cx="11620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29" descr="4color_horz_medcenter_lrgfrmt-zm.gif"/>
          <p:cNvPicPr>
            <a:picLocks noChangeAspect="1"/>
          </p:cNvPicPr>
          <p:nvPr userDrawn="1"/>
        </p:nvPicPr>
        <p:blipFill>
          <a:blip r:embed="rId15"/>
          <a:srcRect t="7217" b="-1053"/>
          <a:stretch>
            <a:fillRect/>
          </a:stretch>
        </p:blipFill>
        <p:spPr bwMode="auto">
          <a:xfrm>
            <a:off x="6457950" y="6372225"/>
            <a:ext cx="8572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9" Type="http://schemas.openxmlformats.org/officeDocument/2006/relationships/image" Target="../media/image20.png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9" Type="http://schemas.openxmlformats.org/officeDocument/2006/relationships/image" Target="../media/image20.png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d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4495800" y="1676400"/>
            <a:ext cx="4267200" cy="2057400"/>
          </a:xfrm>
        </p:spPr>
        <p:txBody>
          <a:bodyPr/>
          <a:lstStyle/>
          <a:p>
            <a:pPr eaLnBrk="1" hangingPunct="1"/>
            <a:r>
              <a:rPr lang="en-US" sz="3200" smtClean="0">
                <a:latin typeface="Arial Black" charset="0"/>
                <a:ea typeface="ＭＳ Ｐゴシック" charset="-128"/>
                <a:cs typeface="ＭＳ Ｐゴシック" charset="-128"/>
              </a:rPr>
              <a:t>caGrid 1.3 Security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91000" y="4191000"/>
            <a:ext cx="449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Stephen Langella</a:t>
            </a:r>
          </a:p>
          <a:p>
            <a:pPr eaLnBrk="1" hangingPunct="1"/>
            <a:r>
              <a:rPr lang="en-US" b="0" dirty="0" smtClean="0">
                <a:ea typeface="ＭＳ Ｐゴシック" charset="-128"/>
                <a:cs typeface="ＭＳ Ｐゴシック" charset="-128"/>
              </a:rPr>
              <a:t>Stephen.Langella@osumc.edu</a:t>
            </a:r>
          </a:p>
          <a:p>
            <a:pPr eaLnBrk="1" hangingPunct="1"/>
            <a:endParaRPr lang="en-US" sz="1800" dirty="0" smtClean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sz="1800" dirty="0" smtClean="0">
                <a:ea typeface="ＭＳ Ｐゴシック" charset="-128"/>
                <a:cs typeface="ＭＳ Ｐゴシック" charset="-128"/>
              </a:rPr>
              <a:t>October 27, 2008</a:t>
            </a:r>
          </a:p>
          <a:p>
            <a:pPr eaLnBrk="1" hangingPunct="1"/>
            <a:r>
              <a:rPr lang="en-US" sz="1800" b="0" dirty="0" smtClean="0">
                <a:ea typeface="ＭＳ Ｐゴシック" charset="-128"/>
                <a:cs typeface="ＭＳ Ｐゴシック" charset="-128"/>
              </a:rPr>
              <a:t>http://</a:t>
            </a:r>
            <a:r>
              <a:rPr lang="en-US" sz="1800" b="0" dirty="0" err="1" smtClean="0">
                <a:ea typeface="ＭＳ Ｐゴシック" charset="-128"/>
                <a:cs typeface="ＭＳ Ｐゴシック" charset="-128"/>
              </a:rPr>
              <a:t>www.cagrid.org</a:t>
            </a:r>
            <a:endParaRPr lang="en-US" sz="1800" b="0" dirty="0" smtClean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5526"/>
              <a:gd name="adj2" fmla="val 115025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Obtain Grid Credential from Dorian using SAML Assertion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5105400"/>
            <a:ext cx="1051560" cy="7467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1991"/>
              <a:gd name="adj2" fmla="val 7411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Invoke Secure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Grid Service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Using Credential Provided by Dorian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610100" y="4899660"/>
            <a:ext cx="5181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76132"/>
              <a:gd name="adj2" fmla="val 8207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Validate that the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Credential provided by the user is issued by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 trusted 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19400" y="3505200"/>
            <a:ext cx="914400" cy="67056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10980"/>
              <a:gd name="adj2" fmla="val -18308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Determine if user is authorized to access requested resources.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503420" y="3345180"/>
            <a:ext cx="746760" cy="1588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caGrid 1.3 Security Features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Authentication Service</a:t>
            </a: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Authentication Service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Authentication Profiles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Enables the Authentication Service to support multiple mechanisms for Authentication.</a:t>
            </a:r>
          </a:p>
          <a:p>
            <a:pPr lvl="2"/>
            <a:r>
              <a:rPr lang="en-US" sz="2200" b="0" dirty="0" smtClean="0">
                <a:ea typeface="ＭＳ Ｐゴシック" charset="-128"/>
                <a:cs typeface="ＭＳ Ｐゴシック" charset="-128"/>
              </a:rPr>
              <a:t>Username and Password</a:t>
            </a:r>
          </a:p>
          <a:p>
            <a:pPr lvl="2"/>
            <a:r>
              <a:rPr lang="en-US" sz="2200" dirty="0" smtClean="0">
                <a:cs typeface="ＭＳ Ｐゴシック" charset="-128"/>
              </a:rPr>
              <a:t>One Time Password (Secure Id)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Extensible – additional profiles can be added based on community needs.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Enables organizations to be integrated into the Grid at </a:t>
            </a:r>
            <a:r>
              <a:rPr lang="en-US" sz="2400" dirty="0" err="1" smtClean="0">
                <a:cs typeface="ＭＳ Ｐゴシック" charset="-128"/>
              </a:rPr>
              <a:t>e</a:t>
            </a:r>
            <a:r>
              <a:rPr lang="en-US" sz="2400" dirty="0" smtClean="0">
                <a:cs typeface="ＭＳ Ｐゴシック" charset="-128"/>
              </a:rPr>
              <a:t>-Authentication Levels 2 and 3.</a:t>
            </a:r>
          </a:p>
          <a:p>
            <a:pPr lvl="1"/>
            <a:endParaRPr lang="en-US" sz="2400" dirty="0" smtClean="0">
              <a:cs typeface="ＭＳ Ｐゴシック" charset="-128"/>
            </a:endParaRPr>
          </a:p>
          <a:p>
            <a:pPr lvl="1"/>
            <a:endParaRPr lang="en-US" sz="2400" dirty="0" smtClean="0">
              <a:cs typeface="ＭＳ Ｐゴシック" charset="-128"/>
            </a:endParaRPr>
          </a:p>
          <a:p>
            <a:pPr lvl="2"/>
            <a:endParaRPr lang="en-US" sz="2200" b="0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RSA_URC_Layer23.jp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4191001" y="2590800"/>
            <a:ext cx="4267199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Authentication Service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Authentication Profile Metadata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Authentication Service publishes service metadata that describes which authentication profiles is supports.</a:t>
            </a:r>
          </a:p>
          <a:p>
            <a:pPr lvl="1"/>
            <a:r>
              <a:rPr lang="en-US" sz="2400" dirty="0" smtClean="0">
                <a:ea typeface="ＭＳ Ｐゴシック" charset="-128"/>
                <a:cs typeface="ＭＳ Ｐゴシック" charset="-128"/>
              </a:rPr>
              <a:t>General user interfaces can be built that </a:t>
            </a:r>
            <a:r>
              <a:rPr lang="en-US" sz="2400" dirty="0" smtClean="0">
                <a:cs typeface="ＭＳ Ｐゴシック" charset="-128"/>
              </a:rPr>
              <a:t>provide inputs for the user based on the credential that is required by the Authentication Service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Authentication Service Interface Overhauled</a:t>
            </a:r>
            <a:endParaRPr lang="en-US" sz="24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To support the authentication profiles the service interface for the authentication service was overhauled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new interface will work with 1.0. 1.1, 1.2 clients using username and password</a:t>
            </a:r>
            <a:endParaRPr lang="en-US" sz="24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Authentication Service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Authentication Service Client API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New, easier to use client API provided.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Support new authentication profiles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Works with 1.0, 1.1, 1.2, and 1.3 Authentication Services.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cs typeface="ＭＳ Ｐゴシック" charset="-128"/>
              </a:rPr>
              <a:t>Existing API still supported for username and password</a:t>
            </a:r>
          </a:p>
          <a:p>
            <a:pPr lvl="2"/>
            <a:r>
              <a:rPr lang="en-US" sz="2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Applications that work on existing API will continue to function </a:t>
            </a:r>
            <a:r>
              <a:rPr lang="en-US" sz="2200" dirty="0" smtClean="0">
                <a:solidFill>
                  <a:srgbClr val="000000"/>
                </a:solidFill>
                <a:cs typeface="ＭＳ Ｐゴシック" charset="-128"/>
              </a:rPr>
              <a:t>with the 1.3 libraries.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Integrating LDAP / LDAPS based Identity Providers has been simplified</a:t>
            </a:r>
          </a:p>
          <a:p>
            <a:pPr lvl="1">
              <a:buNone/>
            </a:pP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953000" y="3048000"/>
            <a:ext cx="4009219" cy="2951843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Dorian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Dorian Identity Provider supports Authentication Service (1.3) interface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Supports Authentication Profiles</a:t>
            </a:r>
          </a:p>
          <a:p>
            <a:pPr lvl="1"/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Provides Authentication </a:t>
            </a:r>
            <a:r>
              <a:rPr lang="en-US" sz="2400" dirty="0" smtClean="0">
                <a:cs typeface="ＭＳ Ｐゴシック" charset="-128"/>
              </a:rPr>
              <a:t>Profile metadata.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Trusted Identity Provider Metadata</a:t>
            </a:r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 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Dorian published metadata about the identity providers it trusts.</a:t>
            </a:r>
          </a:p>
          <a:p>
            <a:pPr lvl="2"/>
            <a:r>
              <a:rPr lang="en-US" sz="2200" dirty="0" smtClean="0">
                <a:cs typeface="ＭＳ Ｐゴシック" charset="-128"/>
              </a:rPr>
              <a:t>Display Name</a:t>
            </a:r>
          </a:p>
          <a:p>
            <a:pPr lvl="2"/>
            <a:r>
              <a:rPr lang="en-US" sz="2200" b="0" dirty="0" smtClean="0">
                <a:ea typeface="ＭＳ Ｐゴシック" charset="-128"/>
                <a:cs typeface="ＭＳ Ｐゴシック" charset="-128"/>
              </a:rPr>
              <a:t>Authentication Service URL</a:t>
            </a:r>
          </a:p>
          <a:p>
            <a:pPr lvl="2"/>
            <a:r>
              <a:rPr lang="en-US" sz="2200" dirty="0" smtClean="0">
                <a:cs typeface="ＭＳ Ｐゴシック" charset="-128"/>
              </a:rPr>
              <a:t>Authentication Service Metadata</a:t>
            </a:r>
          </a:p>
          <a:p>
            <a:pPr lvl="1"/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This allows </a:t>
            </a:r>
            <a:r>
              <a:rPr lang="en-US" sz="2400" dirty="0" smtClean="0">
                <a:cs typeface="ＭＳ Ｐゴシック" charset="-128"/>
              </a:rPr>
              <a:t>user interfaces to be built that automatically include new identity providers when they are added.</a:t>
            </a:r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Making Sense of This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logi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5" y="2057400"/>
            <a:ext cx="5143845" cy="32004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867400" y="1828800"/>
            <a:ext cx="3276600" cy="1143000"/>
          </a:xfrm>
          <a:prstGeom prst="wedgeEllipseCallout">
            <a:avLst>
              <a:gd name="adj1" fmla="val -72033"/>
              <a:gd name="adj2" fmla="val 54117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Dorian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(Training, LOA1, LOA2)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3276600"/>
            <a:ext cx="3276600" cy="1143000"/>
          </a:xfrm>
          <a:prstGeom prst="wedgeEllipseCallout">
            <a:avLst>
              <a:gd name="adj1" fmla="val -70095"/>
              <a:gd name="adj2" fmla="val -44772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Trusted </a:t>
            </a:r>
            <a:r>
              <a:rPr lang="en-US" sz="1600" b="1" dirty="0" err="1" smtClean="0">
                <a:solidFill>
                  <a:schemeClr val="tx1"/>
                </a:solidFill>
              </a:rPr>
              <a:t>IdP</a:t>
            </a:r>
            <a:r>
              <a:rPr lang="en-US" sz="1600" b="1" dirty="0" smtClean="0">
                <a:solidFill>
                  <a:schemeClr val="tx1"/>
                </a:solidFill>
              </a:rPr>
              <a:t> Metadata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Authentication Services Dorian Trusts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867400" y="4876800"/>
            <a:ext cx="3276600" cy="1219200"/>
          </a:xfrm>
          <a:prstGeom prst="wedgeEllipseCallout">
            <a:avLst>
              <a:gd name="adj1" fmla="val -74359"/>
              <a:gd name="adj2" fmla="val -120328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Authentication Profile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Credential Required by the Authentication Service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Outline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GAARDS Overview</a:t>
            </a:r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Dorian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Short Term End Entity Certificates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Short term end entity certificates will be used instead of Grid Proxies.</a:t>
            </a:r>
          </a:p>
          <a:p>
            <a:pPr lvl="1"/>
            <a:r>
              <a:rPr lang="en-US" sz="2400" b="0" dirty="0" smtClean="0">
                <a:ea typeface="ＭＳ Ｐゴシック" charset="-128"/>
                <a:cs typeface="ＭＳ Ｐゴシック" charset="-128"/>
              </a:rPr>
              <a:t>No longer need to store long term private key and certificate for each user.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Better integration with existing applications that use X.509 but do not support proxies.</a:t>
            </a:r>
          </a:p>
          <a:p>
            <a:pPr lvl="2"/>
            <a:r>
              <a:rPr lang="en-US" sz="2200" dirty="0" smtClean="0">
                <a:cs typeface="ＭＳ Ｐゴシック" charset="-128"/>
              </a:rPr>
              <a:t>Useful for digitally signing documents and email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Dorian tracks each issued short term certificate or user session.</a:t>
            </a:r>
          </a:p>
          <a:p>
            <a:pPr lvl="1"/>
            <a:r>
              <a:rPr lang="en-US" sz="2400" dirty="0" smtClean="0">
                <a:cs typeface="ＭＳ Ｐゴシック" charset="-128"/>
              </a:rPr>
              <a:t>Administrators can suspend individual short term certificates or sessions.</a:t>
            </a:r>
          </a:p>
          <a:p>
            <a:pPr lvl="1"/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1447800" y="2743200"/>
            <a:ext cx="17526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096000" y="2741612"/>
            <a:ext cx="17526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828800" y="24384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Credential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77000" y="243332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Credential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User authenticates with their organization using there everyday credentials ***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 rot="10800000">
            <a:off x="2057400" y="2743200"/>
            <a:ext cx="12192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629400" y="2743200"/>
            <a:ext cx="12954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Authentication Service provides SAML Assertion proving authentication***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371600" y="25908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41" name="Group 40"/>
          <p:cNvGrpSpPr/>
          <p:nvPr/>
        </p:nvGrpSpPr>
        <p:grpSpPr>
          <a:xfrm>
            <a:off x="6019800" y="2590800"/>
            <a:ext cx="914400" cy="838200"/>
            <a:chOff x="4191000" y="5867400"/>
            <a:chExt cx="914400" cy="838200"/>
          </a:xfrm>
        </p:grpSpPr>
        <p:sp>
          <p:nvSpPr>
            <p:cNvPr id="42" name="Rectangle 41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3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Client generates key pair which will make up proxy/short term certificate***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1371600" y="25908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7" name="Group 40"/>
          <p:cNvGrpSpPr/>
          <p:nvPr/>
        </p:nvGrpSpPr>
        <p:grpSpPr>
          <a:xfrm>
            <a:off x="6019800" y="2590800"/>
            <a:ext cx="914400" cy="838200"/>
            <a:chOff x="4191000" y="5867400"/>
            <a:chExt cx="914400" cy="838200"/>
          </a:xfrm>
        </p:grpSpPr>
        <p:sp>
          <p:nvSpPr>
            <p:cNvPr id="42" name="Rectangle 41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3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37" name="Group 36"/>
          <p:cNvGrpSpPr/>
          <p:nvPr/>
        </p:nvGrpSpPr>
        <p:grpSpPr>
          <a:xfrm>
            <a:off x="18288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Pair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77000" y="2514600"/>
            <a:ext cx="1219200" cy="838200"/>
            <a:chOff x="3962400" y="5943600"/>
            <a:chExt cx="1219200" cy="838200"/>
          </a:xfrm>
        </p:grpSpPr>
        <p:pic>
          <p:nvPicPr>
            <p:cNvPr id="39" name="Picture 38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Pair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Client sends SAML Assertion and Public Key to Dorian***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76200" y="34290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9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-76200" y="4191000"/>
            <a:ext cx="1219200" cy="838200"/>
            <a:chOff x="3962400" y="5943600"/>
            <a:chExt cx="1219200" cy="838200"/>
          </a:xfrm>
        </p:grpSpPr>
        <p:pic>
          <p:nvPicPr>
            <p:cNvPr id="38" name="Picture 37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-38100" y="42291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>
            <a:off x="4610894" y="4228306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35"/>
          <p:cNvGrpSpPr/>
          <p:nvPr/>
        </p:nvGrpSpPr>
        <p:grpSpPr>
          <a:xfrm>
            <a:off x="4724400" y="3352800"/>
            <a:ext cx="914400" cy="838200"/>
            <a:chOff x="4191000" y="5867400"/>
            <a:chExt cx="914400" cy="838200"/>
          </a:xfrm>
        </p:grpSpPr>
        <p:sp>
          <p:nvSpPr>
            <p:cNvPr id="51" name="Rectangle 50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52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53" name="Group 52"/>
          <p:cNvGrpSpPr/>
          <p:nvPr/>
        </p:nvGrpSpPr>
        <p:grpSpPr>
          <a:xfrm>
            <a:off x="4495800" y="4191000"/>
            <a:ext cx="1219200" cy="838200"/>
            <a:chOff x="3962400" y="5943600"/>
            <a:chExt cx="1219200" cy="838200"/>
          </a:xfrm>
        </p:grpSpPr>
        <p:pic>
          <p:nvPicPr>
            <p:cNvPr id="54" name="Picture 5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64920"/>
            <a:ext cx="9144000" cy="56388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Dorian validates that the SAML Assertion is signed by a Trusted </a:t>
            </a:r>
            <a:r>
              <a:rPr lang="en-US" b="1" dirty="0" err="1" smtClean="0">
                <a:solidFill>
                  <a:schemeClr val="tx1"/>
                </a:solidFill>
              </a:rPr>
              <a:t>IdP</a:t>
            </a:r>
            <a:r>
              <a:rPr lang="en-US" b="1" dirty="0" smtClean="0">
                <a:solidFill>
                  <a:schemeClr val="tx1"/>
                </a:solidFill>
              </a:rPr>
              <a:t>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76200" y="34290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7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-76200" y="4191000"/>
            <a:ext cx="1219200" cy="838200"/>
            <a:chOff x="3962400" y="5943600"/>
            <a:chExt cx="1219200" cy="838200"/>
          </a:xfrm>
        </p:grpSpPr>
        <p:pic>
          <p:nvPicPr>
            <p:cNvPr id="38" name="Picture 37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-38100" y="42291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>
            <a:off x="4610894" y="4228306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5"/>
          <p:cNvGrpSpPr/>
          <p:nvPr/>
        </p:nvGrpSpPr>
        <p:grpSpPr>
          <a:xfrm>
            <a:off x="4724400" y="3352800"/>
            <a:ext cx="914400" cy="838200"/>
            <a:chOff x="4191000" y="5867400"/>
            <a:chExt cx="914400" cy="838200"/>
          </a:xfrm>
        </p:grpSpPr>
        <p:sp>
          <p:nvSpPr>
            <p:cNvPr id="51" name="Rectangle 50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52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14" name="Group 52"/>
          <p:cNvGrpSpPr/>
          <p:nvPr/>
        </p:nvGrpSpPr>
        <p:grpSpPr>
          <a:xfrm>
            <a:off x="4495800" y="4191000"/>
            <a:ext cx="1219200" cy="838200"/>
            <a:chOff x="3962400" y="5943600"/>
            <a:chExt cx="1219200" cy="838200"/>
          </a:xfrm>
        </p:grpSpPr>
        <p:pic>
          <p:nvPicPr>
            <p:cNvPr id="54" name="Picture 5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5" name="Rounded Rectangular Callout 44"/>
          <p:cNvSpPr/>
          <p:nvPr/>
        </p:nvSpPr>
        <p:spPr>
          <a:xfrm>
            <a:off x="1976120" y="3886200"/>
            <a:ext cx="1833880" cy="685800"/>
          </a:xfrm>
          <a:prstGeom prst="wedgeRoundRectCallout">
            <a:avLst>
              <a:gd name="adj1" fmla="val -94813"/>
              <a:gd name="adj2" fmla="val 15787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Is the provided SAML Assertion signed by a Trusted </a:t>
            </a:r>
            <a:r>
              <a:rPr lang="en-US" sz="1200" b="1" dirty="0" err="1" smtClean="0">
                <a:solidFill>
                  <a:srgbClr val="000000"/>
                </a:solidFill>
              </a:rPr>
              <a:t>IdP</a:t>
            </a:r>
            <a:r>
              <a:rPr lang="en-US" sz="1200" b="1" dirty="0" smtClean="0">
                <a:solidFill>
                  <a:srgbClr val="000000"/>
                </a:solidFill>
              </a:rPr>
              <a:t>?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6553200" y="3886200"/>
            <a:ext cx="1833880" cy="685800"/>
          </a:xfrm>
          <a:prstGeom prst="wedgeRoundRectCallout">
            <a:avLst>
              <a:gd name="adj1" fmla="val -94813"/>
              <a:gd name="adj2" fmla="val 157870"/>
              <a:gd name="adj3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Is the provided SAML Assertion signed by a Trusted </a:t>
            </a:r>
            <a:r>
              <a:rPr lang="en-US" sz="1200" b="1" dirty="0" err="1" smtClean="0">
                <a:solidFill>
                  <a:srgbClr val="000000"/>
                </a:solidFill>
              </a:rPr>
              <a:t>IdP</a:t>
            </a:r>
            <a:r>
              <a:rPr lang="en-US" sz="1200" b="1" dirty="0" smtClean="0">
                <a:solidFill>
                  <a:srgbClr val="000000"/>
                </a:solidFill>
              </a:rPr>
              <a:t>?</a:t>
            </a:r>
            <a:endParaRPr lang="en-US" sz="1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7150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*** Proxy: Dorian loads User’s certificate and Private key***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*** Short Term: Dorian loads Dorian’s CA Private Key ***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76200" y="34290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7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-76200" y="4191000"/>
            <a:ext cx="1219200" cy="838200"/>
            <a:chOff x="3962400" y="5943600"/>
            <a:chExt cx="1219200" cy="838200"/>
          </a:xfrm>
        </p:grpSpPr>
        <p:pic>
          <p:nvPicPr>
            <p:cNvPr id="38" name="Picture 37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-38100" y="42291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>
            <a:off x="4610894" y="4228306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5"/>
          <p:cNvGrpSpPr/>
          <p:nvPr/>
        </p:nvGrpSpPr>
        <p:grpSpPr>
          <a:xfrm>
            <a:off x="4724400" y="3352800"/>
            <a:ext cx="914400" cy="838200"/>
            <a:chOff x="4191000" y="5867400"/>
            <a:chExt cx="914400" cy="838200"/>
          </a:xfrm>
        </p:grpSpPr>
        <p:sp>
          <p:nvSpPr>
            <p:cNvPr id="51" name="Rectangle 50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52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14" name="Group 52"/>
          <p:cNvGrpSpPr/>
          <p:nvPr/>
        </p:nvGrpSpPr>
        <p:grpSpPr>
          <a:xfrm>
            <a:off x="4495800" y="4191000"/>
            <a:ext cx="1219200" cy="838200"/>
            <a:chOff x="3962400" y="5943600"/>
            <a:chExt cx="1219200" cy="838200"/>
          </a:xfrm>
        </p:grpSpPr>
        <p:pic>
          <p:nvPicPr>
            <p:cNvPr id="54" name="Picture 5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36"/>
          <p:cNvGrpSpPr/>
          <p:nvPr/>
        </p:nvGrpSpPr>
        <p:grpSpPr>
          <a:xfrm>
            <a:off x="1447800" y="5410200"/>
            <a:ext cx="1219200" cy="838200"/>
            <a:chOff x="3962400" y="5943600"/>
            <a:chExt cx="1219200" cy="838200"/>
          </a:xfrm>
        </p:grpSpPr>
        <p:pic>
          <p:nvPicPr>
            <p:cNvPr id="46" name="Picture 45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Dorian CA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36"/>
          <p:cNvGrpSpPr/>
          <p:nvPr/>
        </p:nvGrpSpPr>
        <p:grpSpPr>
          <a:xfrm>
            <a:off x="6400800" y="5410200"/>
            <a:ext cx="1219200" cy="838200"/>
            <a:chOff x="3962400" y="5943600"/>
            <a:chExt cx="1219200" cy="838200"/>
          </a:xfrm>
        </p:grpSpPr>
        <p:pic>
          <p:nvPicPr>
            <p:cNvPr id="56" name="Picture 55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Dorian CA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36"/>
          <p:cNvGrpSpPr/>
          <p:nvPr/>
        </p:nvGrpSpPr>
        <p:grpSpPr>
          <a:xfrm>
            <a:off x="1524000" y="4267200"/>
            <a:ext cx="1219200" cy="838200"/>
            <a:chOff x="3962400" y="5943600"/>
            <a:chExt cx="1219200" cy="838200"/>
          </a:xfrm>
        </p:grpSpPr>
        <p:pic>
          <p:nvPicPr>
            <p:cNvPr id="59" name="Picture 58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User’s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458720" y="4267200"/>
            <a:ext cx="1046480" cy="838200"/>
            <a:chOff x="2362200" y="4267200"/>
            <a:chExt cx="1046480" cy="838200"/>
          </a:xfrm>
        </p:grpSpPr>
        <p:pic>
          <p:nvPicPr>
            <p:cNvPr id="63" name="Picture 62" descr="vcar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User’s Certificate</a:t>
              </a:r>
              <a:endParaRPr lang="en-US" dirty="0"/>
            </a:p>
          </p:txBody>
        </p:sp>
      </p:grpSp>
      <p:cxnSp>
        <p:nvCxnSpPr>
          <p:cNvPr id="77" name="Straight Connector 76"/>
          <p:cNvCxnSpPr>
            <a:endCxn id="75" idx="0"/>
          </p:cNvCxnSpPr>
          <p:nvPr/>
        </p:nvCxnSpPr>
        <p:spPr>
          <a:xfrm rot="5400000" flipH="1" flipV="1">
            <a:off x="2138680" y="4719320"/>
            <a:ext cx="914400" cy="772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057400" y="51054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7150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*** Proxy: Dorian issues a proxy certificate signed by the User’s private key***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*** Short Term: Dorian issues a certificate signed by the Dorian’s Private Key ***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76200" y="3429000"/>
            <a:ext cx="914400" cy="838200"/>
            <a:chOff x="4191000" y="5867400"/>
            <a:chExt cx="914400" cy="838200"/>
          </a:xfrm>
        </p:grpSpPr>
        <p:sp>
          <p:nvSpPr>
            <p:cNvPr id="35" name="Rectangle 34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4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7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-76200" y="4191000"/>
            <a:ext cx="1219200" cy="838200"/>
            <a:chOff x="3962400" y="5943600"/>
            <a:chExt cx="1219200" cy="838200"/>
          </a:xfrm>
        </p:grpSpPr>
        <p:pic>
          <p:nvPicPr>
            <p:cNvPr id="38" name="Picture 37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>
            <a:off x="-38100" y="4229100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9" name="Straight Connector 48"/>
          <p:cNvCxnSpPr/>
          <p:nvPr/>
        </p:nvCxnSpPr>
        <p:spPr>
          <a:xfrm rot="5400000">
            <a:off x="4610894" y="4228306"/>
            <a:ext cx="1905000" cy="158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5"/>
          <p:cNvGrpSpPr/>
          <p:nvPr/>
        </p:nvGrpSpPr>
        <p:grpSpPr>
          <a:xfrm>
            <a:off x="4724400" y="3352800"/>
            <a:ext cx="914400" cy="838200"/>
            <a:chOff x="4191000" y="5867400"/>
            <a:chExt cx="914400" cy="838200"/>
          </a:xfrm>
        </p:grpSpPr>
        <p:sp>
          <p:nvSpPr>
            <p:cNvPr id="51" name="Rectangle 50"/>
            <p:cNvSpPr/>
            <p:nvPr/>
          </p:nvSpPr>
          <p:spPr>
            <a:xfrm>
              <a:off x="4191000" y="6172200"/>
              <a:ext cx="9144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SAML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Assertion</a:t>
              </a:r>
              <a:endParaRPr lang="en-US" dirty="0"/>
            </a:p>
          </p:txBody>
        </p:sp>
        <p:pic>
          <p:nvPicPr>
            <p:cNvPr id="52" name="Object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0237" y="5867400"/>
              <a:ext cx="360363" cy="381000"/>
            </a:xfrm>
            <a:prstGeom prst="rect">
              <a:avLst/>
            </a:prstGeom>
            <a:noFill/>
            <a:ln w="28575">
              <a:miter lim="800000"/>
              <a:headEnd/>
              <a:tailEnd/>
            </a:ln>
            <a:effectLst/>
          </p:spPr>
        </p:pic>
      </p:grpSp>
      <p:grpSp>
        <p:nvGrpSpPr>
          <p:cNvPr id="14" name="Group 52"/>
          <p:cNvGrpSpPr/>
          <p:nvPr/>
        </p:nvGrpSpPr>
        <p:grpSpPr>
          <a:xfrm>
            <a:off x="4495800" y="4191000"/>
            <a:ext cx="1219200" cy="838200"/>
            <a:chOff x="3962400" y="5943600"/>
            <a:chExt cx="1219200" cy="838200"/>
          </a:xfrm>
        </p:grpSpPr>
        <p:pic>
          <p:nvPicPr>
            <p:cNvPr id="54" name="Picture 53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Public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6"/>
          <p:cNvGrpSpPr/>
          <p:nvPr/>
        </p:nvGrpSpPr>
        <p:grpSpPr>
          <a:xfrm>
            <a:off x="1447800" y="5410200"/>
            <a:ext cx="1219200" cy="838200"/>
            <a:chOff x="3962400" y="5943600"/>
            <a:chExt cx="1219200" cy="838200"/>
          </a:xfrm>
        </p:grpSpPr>
        <p:pic>
          <p:nvPicPr>
            <p:cNvPr id="46" name="Picture 45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Dorian CA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36"/>
          <p:cNvGrpSpPr/>
          <p:nvPr/>
        </p:nvGrpSpPr>
        <p:grpSpPr>
          <a:xfrm>
            <a:off x="6400800" y="5410200"/>
            <a:ext cx="1219200" cy="838200"/>
            <a:chOff x="3962400" y="5943600"/>
            <a:chExt cx="1219200" cy="838200"/>
          </a:xfrm>
        </p:grpSpPr>
        <p:pic>
          <p:nvPicPr>
            <p:cNvPr id="56" name="Picture 55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Dorian CA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36"/>
          <p:cNvGrpSpPr/>
          <p:nvPr/>
        </p:nvGrpSpPr>
        <p:grpSpPr>
          <a:xfrm>
            <a:off x="1524000" y="4267200"/>
            <a:ext cx="1219200" cy="838200"/>
            <a:chOff x="3962400" y="5943600"/>
            <a:chExt cx="1219200" cy="838200"/>
          </a:xfrm>
        </p:grpSpPr>
        <p:pic>
          <p:nvPicPr>
            <p:cNvPr id="59" name="Picture 58" descr="login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User’s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 Key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75"/>
          <p:cNvGrpSpPr/>
          <p:nvPr/>
        </p:nvGrpSpPr>
        <p:grpSpPr>
          <a:xfrm>
            <a:off x="2458720" y="4267200"/>
            <a:ext cx="1046480" cy="838200"/>
            <a:chOff x="2362200" y="4267200"/>
            <a:chExt cx="1046480" cy="838200"/>
          </a:xfrm>
        </p:grpSpPr>
        <p:pic>
          <p:nvPicPr>
            <p:cNvPr id="63" name="Picture 62" descr="vcar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75" name="Rectangle 74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User’s Certificate</a:t>
              </a:r>
              <a:endParaRPr lang="en-US" dirty="0"/>
            </a:p>
          </p:txBody>
        </p:sp>
      </p:grpSp>
      <p:cxnSp>
        <p:nvCxnSpPr>
          <p:cNvPr id="77" name="Straight Connector 76"/>
          <p:cNvCxnSpPr>
            <a:endCxn id="75" idx="0"/>
          </p:cNvCxnSpPr>
          <p:nvPr/>
        </p:nvCxnSpPr>
        <p:spPr>
          <a:xfrm rot="5400000" flipH="1" flipV="1">
            <a:off x="2138680" y="4719320"/>
            <a:ext cx="914400" cy="7721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057400" y="51054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8" name="Group 75"/>
          <p:cNvGrpSpPr/>
          <p:nvPr/>
        </p:nvGrpSpPr>
        <p:grpSpPr>
          <a:xfrm>
            <a:off x="990600" y="33528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64" name="Group 75"/>
          <p:cNvGrpSpPr/>
          <p:nvPr/>
        </p:nvGrpSpPr>
        <p:grpSpPr>
          <a:xfrm>
            <a:off x="6553200" y="37338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 rot="16200000" flipV="1">
            <a:off x="1714500" y="3771900"/>
            <a:ext cx="533400" cy="4572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905000" y="37338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rot="5400000" flipH="1" flipV="1">
            <a:off x="6591300" y="4991100"/>
            <a:ext cx="838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010400" y="4876800"/>
            <a:ext cx="1046480" cy="3098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accent6">
                    <a:lumMod val="50000"/>
                  </a:schemeClr>
                </a:solidFill>
              </a:rPr>
              <a:t>Signed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3" name="Straight Connector 72"/>
          <p:cNvCxnSpPr>
            <a:stCxn id="54" idx="3"/>
          </p:cNvCxnSpPr>
          <p:nvPr/>
        </p:nvCxnSpPr>
        <p:spPr>
          <a:xfrm flipV="1">
            <a:off x="5334000" y="4038600"/>
            <a:ext cx="1524000" cy="3429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8" idx="3"/>
          </p:cNvCxnSpPr>
          <p:nvPr/>
        </p:nvCxnSpPr>
        <p:spPr>
          <a:xfrm flipV="1">
            <a:off x="762000" y="3733800"/>
            <a:ext cx="533400" cy="6477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Dorian returns issued certificate to client 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36"/>
          <p:cNvGrpSpPr/>
          <p:nvPr/>
        </p:nvGrpSpPr>
        <p:grpSpPr>
          <a:xfrm>
            <a:off x="1143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 rot="5400000" flipH="1" flipV="1">
            <a:off x="380206" y="4724400"/>
            <a:ext cx="1067594" cy="7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36"/>
          <p:cNvGrpSpPr/>
          <p:nvPr/>
        </p:nvGrpSpPr>
        <p:grpSpPr>
          <a:xfrm>
            <a:off x="57912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37" name="Group 75"/>
          <p:cNvGrpSpPr/>
          <p:nvPr/>
        </p:nvGrpSpPr>
        <p:grpSpPr>
          <a:xfrm>
            <a:off x="381000" y="33528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39" name="Group 75"/>
          <p:cNvGrpSpPr/>
          <p:nvPr/>
        </p:nvGrpSpPr>
        <p:grpSpPr>
          <a:xfrm>
            <a:off x="5049520" y="32766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cxnSp>
        <p:nvCxnSpPr>
          <p:cNvPr id="80" name="Straight Connector 79"/>
          <p:cNvCxnSpPr/>
          <p:nvPr/>
        </p:nvCxnSpPr>
        <p:spPr>
          <a:xfrm rot="5400000" flipH="1" flipV="1">
            <a:off x="5029200" y="4648200"/>
            <a:ext cx="1067594" cy="7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324600" cy="639763"/>
          </a:xfrm>
        </p:spPr>
        <p:txBody>
          <a:bodyPr/>
          <a:lstStyle/>
          <a:p>
            <a:pPr eaLnBrk="1" hangingPunct="1"/>
            <a:r>
              <a:rPr lang="en-US"/>
              <a:t>GAARDS Security Infrastructure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954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rgbClr val="222268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GAARDS provides services and tools for the administration and enforcement of security policy in an enterprise Grid.  </a:t>
            </a:r>
          </a:p>
          <a:p>
            <a:pPr marL="342900" indent="-342900">
              <a:spcBef>
                <a:spcPct val="20000"/>
              </a:spcBef>
              <a:buClr>
                <a:srgbClr val="222268"/>
              </a:buClr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charset="0"/>
              </a:rPr>
              <a:t>GAARDS is the security infrastructure for caGrid.</a:t>
            </a:r>
          </a:p>
          <a:p>
            <a:pPr marL="342900" indent="-342900"/>
            <a:endParaRPr lang="en-US" dirty="0">
              <a:latin typeface="Calibri" charset="0"/>
            </a:endParaRPr>
          </a:p>
        </p:txBody>
      </p:sp>
      <p:pic>
        <p:nvPicPr>
          <p:cNvPr id="5" name="Picture 4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886200" y="1524000"/>
            <a:ext cx="5231908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Issued certificate and locally generated private key make up a credential 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05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7056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1315720" y="25146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6040120" y="25146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Issued certificate and locally generated private key make up a credential 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05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7056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1315720" y="25146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6040120" y="25146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Proxy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vs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Short Term Certificates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800600" y="1950720"/>
            <a:ext cx="4343400" cy="4373880"/>
            <a:chOff x="4800600" y="1417320"/>
            <a:chExt cx="4343400" cy="43738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Short Term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152400" y="1950720"/>
            <a:ext cx="4343400" cy="4373880"/>
            <a:chOff x="4800600" y="1417320"/>
            <a:chExt cx="4343400" cy="43738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0" y="4724400"/>
              <a:ext cx="622300" cy="673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1828800"/>
              <a:ext cx="508000" cy="635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9200" y="1905000"/>
              <a:ext cx="1066800" cy="85936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4800" y="4724400"/>
              <a:ext cx="508000" cy="6477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257800" y="5334000"/>
              <a:ext cx="79248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z="1400" b="1" dirty="0" smtClean="0">
                  <a:solidFill>
                    <a:srgbClr val="000000"/>
                  </a:solidFill>
                </a:rPr>
                <a:t>Dorian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43800" y="5334000"/>
              <a:ext cx="12954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Grid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2438400"/>
              <a:ext cx="18288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Authentication Service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800600" y="1417320"/>
              <a:ext cx="4196080" cy="4373880"/>
            </a:xfrm>
            <a:prstGeom prst="roundRect">
              <a:avLst/>
            </a:prstGeom>
            <a:solidFill>
              <a:schemeClr val="accent6">
                <a:lumMod val="75000"/>
                <a:alpha val="6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5562600" y="1447800"/>
              <a:ext cx="2667000" cy="34798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600" b="1" dirty="0" smtClean="0">
                  <a:solidFill>
                    <a:schemeClr val="accent6">
                      <a:lumMod val="75000"/>
                    </a:schemeClr>
                  </a:solidFill>
                </a:rPr>
                <a:t>Proxy Certificate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0" y="1219200"/>
            <a:ext cx="9144000" cy="4086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*** Client uses issued credential to authenticate with Grid Services***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1905000" y="2514600"/>
            <a:ext cx="1219200" cy="838200"/>
            <a:chOff x="3962400" y="5943600"/>
            <a:chExt cx="1219200" cy="838200"/>
          </a:xfrm>
        </p:grpSpPr>
        <p:pic>
          <p:nvPicPr>
            <p:cNvPr id="34" name="Picture 33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705600" y="2514600"/>
            <a:ext cx="1219200" cy="838200"/>
            <a:chOff x="3962400" y="5943600"/>
            <a:chExt cx="1219200" cy="838200"/>
          </a:xfrm>
        </p:grpSpPr>
        <p:pic>
          <p:nvPicPr>
            <p:cNvPr id="47" name="Picture 46" descr="login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9600" y="5943600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/>
            <p:cNvSpPr/>
            <p:nvPr/>
          </p:nvSpPr>
          <p:spPr>
            <a:xfrm>
              <a:off x="3962400" y="63246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Private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Key</a:t>
              </a:r>
              <a:endParaRPr lang="en-US" dirty="0"/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1315720" y="2514600"/>
            <a:ext cx="1046480" cy="838200"/>
            <a:chOff x="2362200" y="4267200"/>
            <a:chExt cx="1046480" cy="838200"/>
          </a:xfrm>
        </p:grpSpPr>
        <p:pic>
          <p:nvPicPr>
            <p:cNvPr id="61" name="Picture 60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grpSp>
        <p:nvGrpSpPr>
          <p:cNvPr id="9" name="Group 75"/>
          <p:cNvGrpSpPr/>
          <p:nvPr/>
        </p:nvGrpSpPr>
        <p:grpSpPr>
          <a:xfrm>
            <a:off x="6040120" y="2514600"/>
            <a:ext cx="1046480" cy="838200"/>
            <a:chOff x="2362200" y="4267200"/>
            <a:chExt cx="1046480" cy="838200"/>
          </a:xfrm>
        </p:grpSpPr>
        <p:pic>
          <p:nvPicPr>
            <p:cNvPr id="65" name="Picture 64" descr="vcar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67000" y="4267200"/>
              <a:ext cx="457200" cy="457200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2362200" y="4648200"/>
              <a:ext cx="10464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Short Term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Certificate</a:t>
              </a:r>
              <a:endParaRPr lang="en-US" dirty="0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1143000" y="3276600"/>
            <a:ext cx="2133600" cy="205740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67400" y="3276600"/>
            <a:ext cx="2133600" cy="2057400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Dorian (1.3)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Auditing</a:t>
            </a: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Client API</a:t>
            </a:r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ea typeface="ＭＳ Ｐゴシック" charset="-128"/>
                <a:cs typeface="ＭＳ Ｐゴシック" charset="-128"/>
              </a:rPr>
              <a:t>Host Certificates</a:t>
            </a:r>
            <a:endParaRPr lang="en-US" sz="2400" smtClean="0">
              <a:cs typeface="ＭＳ Ｐゴシック" charset="-128"/>
            </a:endParaRPr>
          </a:p>
          <a:p>
            <a:pPr lvl="1"/>
            <a:endParaRPr lang="en-US" sz="2400" b="0" dirty="0" smtClean="0">
              <a:ea typeface="ＭＳ Ｐゴシック" charset="-128"/>
              <a:cs typeface="ＭＳ Ｐゴシック" charset="-128"/>
            </a:endParaRPr>
          </a:p>
          <a:p>
            <a:endParaRPr lang="en-US" sz="2400" b="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20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20000"/>
              </a:blip>
              <a:stretch>
                <a:fillRect/>
              </a:stretch>
            </p:blipFill>
          </mc:Fallback>
        </mc:AlternateContent>
        <p:spPr>
          <a:xfrm>
            <a:off x="1678680" y="1219200"/>
            <a:ext cx="5941320" cy="51054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Overview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Authentication Service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Integrates existing credentials providers into the grid.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Provides a uniform grid interface for authenticating to existing credential providers.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Applications can communicate with any credential provider.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Dorian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Grid Account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Allows accounts managed in external domains to be federated and managed in the grid.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Dorian allows users to use their existing credentials (external to the grid) to authenticate to the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Issues Host Credentials.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20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20000"/>
              </a:blip>
              <a:stretch>
                <a:fillRect/>
              </a:stretch>
            </p:blipFill>
          </mc:Fallback>
        </mc:AlternateContent>
        <p:spPr>
          <a:xfrm>
            <a:off x="1678680" y="1219200"/>
            <a:ext cx="5941320" cy="51054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Overview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Grid Trust Service (GTS)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Creation and Management of a federated trust fabric.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Supports applications and services in deciding whether or not signers of digital credentials can be trusted.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Supports the provisioning of trusted certificate authorities and corresponding CRLS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65" charset="-128"/>
                <a:cs typeface="ＭＳ Ｐゴシック" pitchFamily="-65" charset="-128"/>
              </a:rPr>
              <a:t>Credential Delegation Service (CDS)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Service that enables users/services (delegator) to delegate their Grid credentials to other users/services (</a:t>
            </a:r>
            <a:r>
              <a:rPr lang="en-US" sz="2000" b="0" dirty="0" err="1" smtClean="0">
                <a:ea typeface="ＭＳ Ｐゴシック" pitchFamily="-65" charset="-128"/>
                <a:cs typeface="ＭＳ Ｐゴシック" pitchFamily="-65" charset="-128"/>
              </a:rPr>
              <a:t>delegatee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) such that the </a:t>
            </a:r>
            <a:r>
              <a:rPr lang="en-US" sz="2000" b="0" dirty="0" err="1" smtClean="0">
                <a:ea typeface="ＭＳ Ｐゴシック" pitchFamily="-65" charset="-128"/>
                <a:cs typeface="ＭＳ Ｐゴシック" pitchFamily="-65" charset="-128"/>
              </a:rPr>
              <a:t>delegatee(s</a:t>
            </a:r>
            <a:r>
              <a:rPr lang="en-US" sz="2000" b="0" dirty="0" smtClean="0">
                <a:ea typeface="ＭＳ Ｐゴシック" pitchFamily="-65" charset="-128"/>
                <a:cs typeface="ＭＳ Ｐゴシック" pitchFamily="-65" charset="-128"/>
              </a:rPr>
              <a:t>) may act on the delegator's behalf.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Grid Grouper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Group management service for the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Provides a group-based authorization solution for the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Enforce authorization policy based on membership to groups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ard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20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20000"/>
              </a:blip>
              <a:stretch>
                <a:fillRect/>
              </a:stretch>
            </p:blipFill>
          </mc:Fallback>
        </mc:AlternateContent>
        <p:spPr>
          <a:xfrm>
            <a:off x="1678680" y="1219200"/>
            <a:ext cx="5941320" cy="5105400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Overview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Common Security Module (CSM)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Centralize approach to managing and enforcing access control policy authorization.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Single Sign On (</a:t>
            </a:r>
            <a:r>
              <a:rPr lang="en-US" sz="2400" dirty="0" err="1" smtClean="0"/>
              <a:t>WebSSO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Effort to provide the Single Sign On capabilities for the web applications as well the grid services using a single solution.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Integrates web technologies with GAARDS and Grid technologies.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GAARDS UI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Comprehensive user interface for administrating the GAARDS security infrastructure.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endParaRPr lang="en-US" sz="2400" dirty="0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03910"/>
              <a:gd name="adj2" fmla="val 118056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To access secure Grid resources, a user needs to obtain a Grid credential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>
                <a:alphaModFix amt="44000"/>
              </a:blip>
              <a:stretch>
                <a:fillRect/>
              </a:stretch>
            </p:blipFill>
          </mc:Choice>
          <mc:Fallback>
            <p:blipFill>
              <a:blip r:embed="rId3">
                <a:alphaModFix amt="44000"/>
              </a:blip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pic>
        <p:nvPicPr>
          <p:cNvPr id="8" name="Picture 7" descr="login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663700"/>
            <a:ext cx="6756400" cy="420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GAARDS </a:t>
            </a:r>
            <a:r>
              <a:rPr lang="en-US" smtClean="0">
                <a:ea typeface="ＭＳ Ｐゴシック" charset="-128"/>
                <a:cs typeface="ＭＳ Ｐゴシック" charset="-128"/>
              </a:rPr>
              <a:t>In Action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gaards-no-interac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-21330" y="1295400"/>
            <a:ext cx="6384702" cy="54864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477000" y="2819400"/>
            <a:ext cx="2514600" cy="1676400"/>
          </a:xfrm>
          <a:prstGeom prst="wedgeEllipseCallout">
            <a:avLst>
              <a:gd name="adj1" fmla="val -166031"/>
              <a:gd name="adj2" fmla="val 126389"/>
            </a:avLst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Authenticate with local institution and obtain proof of  authentication (SAML Assertion)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19400" y="5852160"/>
            <a:ext cx="1051560" cy="15240"/>
          </a:xfrm>
          <a:prstGeom prst="line">
            <a:avLst/>
          </a:prstGeom>
          <a:ln w="44450">
            <a:solidFill>
              <a:schemeClr val="tx1"/>
            </a:solidFill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1407</Words>
  <PresentationFormat>On-screen Show (4:3)</PresentationFormat>
  <Paragraphs>363</Paragraphs>
  <Slides>33</Slides>
  <Notes>13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Default Design</vt:lpstr>
      <vt:lpstr>Visio</vt:lpstr>
      <vt:lpstr>caGrid 1.3 Security</vt:lpstr>
      <vt:lpstr>Outline</vt:lpstr>
      <vt:lpstr>GAARDS Security Infrastructure</vt:lpstr>
      <vt:lpstr>GAARDS Overview</vt:lpstr>
      <vt:lpstr>GAARDS Overview</vt:lpstr>
      <vt:lpstr>GAARDS Overview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GAARDS In Action</vt:lpstr>
      <vt:lpstr>caGrid 1.3 Security Features</vt:lpstr>
      <vt:lpstr>Authentication Service (1.3)</vt:lpstr>
      <vt:lpstr>Authentication Service (1.3)</vt:lpstr>
      <vt:lpstr>Authentication Service (1.3)</vt:lpstr>
      <vt:lpstr>Dorian (1.3)</vt:lpstr>
      <vt:lpstr>Making Sense of This</vt:lpstr>
      <vt:lpstr>Dorian (1.3)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Proxy vs Short Term Certificates</vt:lpstr>
      <vt:lpstr>Dorian (1.3)</vt:lpstr>
    </vt:vector>
  </TitlesOfParts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cp:lastModifiedBy>Stephen Langella</cp:lastModifiedBy>
  <cp:revision>146</cp:revision>
  <dcterms:created xsi:type="dcterms:W3CDTF">2008-10-22T20:09:04Z</dcterms:created>
  <dcterms:modified xsi:type="dcterms:W3CDTF">2008-10-22T21:18:05Z</dcterms:modified>
</cp:coreProperties>
</file>