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gif" ContentType="image/gi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E0E0E3"/>
    <a:srgbClr val="2D2E4B"/>
    <a:srgbClr val="2E304B"/>
    <a:srgbClr val="30304F"/>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howOutlineIcons="0">
    <p:restoredLeft sz="15620"/>
    <p:restoredTop sz="94660"/>
  </p:normalViewPr>
  <p:slideViewPr>
    <p:cSldViewPr snapToObjects="1">
      <p:cViewPr varScale="1">
        <p:scale>
          <a:sx n="30" d="100"/>
          <a:sy n="30" d="100"/>
        </p:scale>
        <p:origin x="-1192" y="-112"/>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presProps" Target="presProps.xml"/><Relationship Id="rId5" Type="http://schemas.openxmlformats.org/officeDocument/2006/relationships/viewProps" Target="viewProps.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interSettings" Target="printerSettings/printerSettings1.bin"/><Relationship Id="rId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6/9/08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6/9/08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6/9/08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6/9/08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6/9/08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6/9/08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6/9/08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6/9/08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jpeg"/><Relationship Id="rId5" Type="http://schemas.openxmlformats.org/officeDocument/2006/relationships/image" Target="../media/image4.gif"/><Relationship Id="rId7"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1.png"/><Relationship Id="rId9" Type="http://schemas.openxmlformats.org/officeDocument/2006/relationships/image" Target="../media/image8.png"/><Relationship Id="rId3" Type="http://schemas.openxmlformats.org/officeDocument/2006/relationships/image" Target="../media/image2.png"/><Relationship Id="rId6"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3337500" cy="5715000"/>
          </a:xfrm>
          <a:prstGeom prst="rect">
            <a:avLst/>
          </a:prstGeom>
        </p:spPr>
      </p:pic>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0529456" y="838200"/>
            <a:ext cx="21151944" cy="3339376"/>
          </a:xfrm>
          <a:prstGeom prst="rect">
            <a:avLst/>
          </a:prstGeom>
          <a:noFill/>
        </p:spPr>
        <p:txBody>
          <a:bodyPr wrap="none" rtlCol="0">
            <a:spAutoFit/>
          </a:bodyPr>
          <a:lstStyle/>
          <a:p>
            <a:pPr algn="ctr"/>
            <a:r>
              <a:rPr lang="en-US" sz="11500" b="1" dirty="0" smtClean="0">
                <a:solidFill>
                  <a:srgbClr val="E0E0E3"/>
                </a:solidFill>
                <a:effectLst>
                  <a:reflection stA="77000" endPos="75000" dir="5400000" sy="-100000" algn="bl" rotWithShape="0"/>
                </a:effectLst>
                <a:latin typeface="Helvetica Neue"/>
                <a:cs typeface="Helvetica Neue"/>
              </a:rPr>
              <a:t>caGrid Transfer:</a:t>
            </a:r>
          </a:p>
          <a:p>
            <a:r>
              <a:rPr lang="en-US" sz="9600" b="1" dirty="0" smtClean="0">
                <a:solidFill>
                  <a:srgbClr val="E0E0E3"/>
                </a:solidFill>
                <a:effectLst>
                  <a:reflection stA="77000" endPos="75000" dir="5400000" sy="-100000" algn="bl" rotWithShape="0"/>
                </a:effectLst>
                <a:latin typeface="Helvetica Neue"/>
                <a:cs typeface="Helvetica Neue"/>
              </a:rPr>
              <a:t>High Throughput Grid Data Transfer</a:t>
            </a:r>
            <a:endParaRPr lang="en-US" sz="9600" b="1" dirty="0">
              <a:solidFill>
                <a:srgbClr val="E0E0E3"/>
              </a:solidFill>
              <a:effectLst>
                <a:reflection stA="77000" endPos="75000" dir="5400000" sy="-100000" algn="bl" rotWithShape="0"/>
              </a:effectLst>
              <a:latin typeface="Helvetica Neue"/>
              <a:cs typeface="Helvetica Neue"/>
            </a:endParaRPr>
          </a:p>
        </p:txBody>
      </p:sp>
      <p:sp>
        <p:nvSpPr>
          <p:cNvPr id="8" name="TextBox 7"/>
          <p:cNvSpPr txBox="1"/>
          <p:nvPr/>
        </p:nvSpPr>
        <p:spPr>
          <a:xfrm>
            <a:off x="230648" y="31089600"/>
            <a:ext cx="19989480" cy="1754327"/>
          </a:xfrm>
          <a:prstGeom prst="rect">
            <a:avLst/>
          </a:prstGeom>
          <a:noFill/>
        </p:spPr>
        <p:txBody>
          <a:bodyPr wrap="none" rtlCol="0">
            <a:spAutoFit/>
          </a:bodyPr>
          <a:lstStyle/>
          <a:p>
            <a:pPr algn="ctr"/>
            <a:r>
              <a:rPr lang="en-US" sz="5400" dirty="0" smtClean="0">
                <a:solidFill>
                  <a:schemeClr val="bg1"/>
                </a:solidFill>
              </a:rPr>
              <a:t>Shannon Hastings, David Ervin, Stephen </a:t>
            </a:r>
            <a:r>
              <a:rPr lang="en-US" sz="5400" dirty="0" err="1" smtClean="0">
                <a:solidFill>
                  <a:schemeClr val="bg1"/>
                </a:solidFill>
              </a:rPr>
              <a:t>Langella</a:t>
            </a:r>
            <a:r>
              <a:rPr lang="en-US" sz="5400" dirty="0" smtClean="0">
                <a:solidFill>
                  <a:schemeClr val="bg1"/>
                </a:solidFill>
              </a:rPr>
              <a:t>, Scott </a:t>
            </a:r>
            <a:r>
              <a:rPr lang="en-US" sz="5400" dirty="0" err="1" smtClean="0">
                <a:solidFill>
                  <a:schemeClr val="bg1"/>
                </a:solidFill>
              </a:rPr>
              <a:t>Oster</a:t>
            </a:r>
            <a:r>
              <a:rPr lang="en-US" sz="5400" dirty="0" smtClean="0">
                <a:solidFill>
                  <a:schemeClr val="bg1"/>
                </a:solidFill>
              </a:rPr>
              <a:t>, Tony Pan</a:t>
            </a:r>
          </a:p>
          <a:p>
            <a:pPr algn="ctr"/>
            <a:r>
              <a:rPr lang="en-US" sz="5400" dirty="0" smtClean="0">
                <a:solidFill>
                  <a:schemeClr val="bg1"/>
                </a:solidFill>
              </a:rPr>
              <a:t>The Ohio State University Software Research Institute</a:t>
            </a:r>
            <a:endParaRPr lang="en-US" sz="5400" dirty="0">
              <a:solidFill>
                <a:schemeClr val="bg1"/>
              </a:solidFill>
            </a:endParaRPr>
          </a:p>
        </p:txBody>
      </p:sp>
      <p:sp>
        <p:nvSpPr>
          <p:cNvPr id="9" name="TextBox 8"/>
          <p:cNvSpPr txBox="1"/>
          <p:nvPr/>
        </p:nvSpPr>
        <p:spPr>
          <a:xfrm>
            <a:off x="36042600" y="31242000"/>
            <a:ext cx="7640320" cy="1415772"/>
          </a:xfrm>
          <a:prstGeom prst="rect">
            <a:avLst/>
          </a:prstGeom>
          <a:noFill/>
        </p:spPr>
        <p:txBody>
          <a:bodyPr wrap="none" rtlCol="0">
            <a:spAutoFit/>
          </a:bodyPr>
          <a:lstStyle/>
          <a:p>
            <a:r>
              <a:rPr lang="en-US" dirty="0" smtClean="0">
                <a:solidFill>
                  <a:schemeClr val="bg1"/>
                </a:solidFill>
              </a:rPr>
              <a:t>http://</a:t>
            </a:r>
            <a:r>
              <a:rPr lang="en-US" dirty="0" err="1" smtClean="0">
                <a:solidFill>
                  <a:schemeClr val="bg1"/>
                </a:solidFill>
              </a:rPr>
              <a:t>cagrid.org</a:t>
            </a:r>
            <a:endParaRPr lang="en-US" dirty="0">
              <a:solidFill>
                <a:schemeClr val="bg1"/>
              </a:solidFill>
            </a:endParaRPr>
          </a:p>
        </p:txBody>
      </p:sp>
      <p:sp>
        <p:nvSpPr>
          <p:cNvPr id="30" name="Rectangle 29"/>
          <p:cNvSpPr/>
          <p:nvPr/>
        </p:nvSpPr>
        <p:spPr>
          <a:xfrm>
            <a:off x="21031200" y="31546800"/>
            <a:ext cx="14020800" cy="111097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SRI_150px.png"/>
          <p:cNvPicPr>
            <a:picLocks noChangeAspect="1"/>
          </p:cNvPicPr>
          <p:nvPr/>
        </p:nvPicPr>
        <p:blipFill>
          <a:blip r:embed="rId3"/>
          <a:stretch>
            <a:fillRect/>
          </a:stretch>
        </p:blipFill>
        <p:spPr>
          <a:xfrm>
            <a:off x="21638419" y="31864300"/>
            <a:ext cx="2440781" cy="520700"/>
          </a:xfrm>
          <a:prstGeom prst="rect">
            <a:avLst/>
          </a:prstGeom>
        </p:spPr>
      </p:pic>
      <p:pic>
        <p:nvPicPr>
          <p:cNvPr id="27" name="Picture 26" descr="OSULogo.jpg"/>
          <p:cNvPicPr>
            <a:picLocks noChangeAspect="1"/>
          </p:cNvPicPr>
          <p:nvPr/>
        </p:nvPicPr>
        <p:blipFill>
          <a:blip r:embed="rId4"/>
          <a:stretch>
            <a:fillRect/>
          </a:stretch>
        </p:blipFill>
        <p:spPr>
          <a:xfrm>
            <a:off x="26026382" y="31623000"/>
            <a:ext cx="1481818" cy="838200"/>
          </a:xfrm>
          <a:prstGeom prst="rect">
            <a:avLst/>
          </a:prstGeom>
        </p:spPr>
      </p:pic>
      <p:pic>
        <p:nvPicPr>
          <p:cNvPr id="28" name="Picture 27" descr="Nci.gif"/>
          <p:cNvPicPr>
            <a:picLocks noChangeAspect="1"/>
          </p:cNvPicPr>
          <p:nvPr/>
        </p:nvPicPr>
        <p:blipFill>
          <a:blip r:embed="rId5"/>
          <a:stretch>
            <a:fillRect/>
          </a:stretch>
        </p:blipFill>
        <p:spPr>
          <a:xfrm>
            <a:off x="29335627" y="31800800"/>
            <a:ext cx="915773" cy="584200"/>
          </a:xfrm>
          <a:prstGeom prst="rect">
            <a:avLst/>
          </a:prstGeom>
        </p:spPr>
      </p:pic>
      <p:pic>
        <p:nvPicPr>
          <p:cNvPr id="29" name="Picture 28" descr="Globus-toolkit_150px.gif"/>
          <p:cNvPicPr>
            <a:picLocks noChangeAspect="1"/>
          </p:cNvPicPr>
          <p:nvPr/>
        </p:nvPicPr>
        <p:blipFill>
          <a:blip r:embed="rId6"/>
          <a:stretch>
            <a:fillRect/>
          </a:stretch>
        </p:blipFill>
        <p:spPr>
          <a:xfrm>
            <a:off x="32182981" y="31813500"/>
            <a:ext cx="2259419" cy="647700"/>
          </a:xfrm>
          <a:prstGeom prst="rect">
            <a:avLst/>
          </a:prstGeom>
        </p:spPr>
      </p:pic>
      <p:pic>
        <p:nvPicPr>
          <p:cNvPr id="15" name="Picture 14" descr="CaGridTransfer-GridTransferService.jpg"/>
          <p:cNvPicPr>
            <a:picLocks noChangeAspect="1"/>
          </p:cNvPicPr>
          <p:nvPr/>
        </p:nvPicPr>
        <p:blipFill>
          <a:blip r:embed="rId7"/>
          <a:stretch>
            <a:fillRect/>
          </a:stretch>
        </p:blipFill>
        <p:spPr>
          <a:xfrm>
            <a:off x="15114728" y="6324600"/>
            <a:ext cx="14831872" cy="17281581"/>
          </a:xfrm>
          <a:prstGeom prst="rect">
            <a:avLst/>
          </a:prstGeom>
        </p:spPr>
      </p:pic>
      <p:sp>
        <p:nvSpPr>
          <p:cNvPr id="18" name="Rectangle 17"/>
          <p:cNvSpPr/>
          <p:nvPr/>
        </p:nvSpPr>
        <p:spPr>
          <a:xfrm>
            <a:off x="685800" y="9372600"/>
            <a:ext cx="14020800" cy="21636692"/>
          </a:xfrm>
          <a:prstGeom prst="rect">
            <a:avLst/>
          </a:prstGeom>
        </p:spPr>
        <p:txBody>
          <a:bodyPr wrap="square">
            <a:spAutoFit/>
          </a:bodyPr>
          <a:lstStyle/>
          <a:p>
            <a:r>
              <a:rPr lang="en-US" sz="4000" b="1" dirty="0" smtClean="0">
                <a:solidFill>
                  <a:srgbClr val="2E304B"/>
                </a:solidFill>
              </a:rPr>
              <a:t>Motivation</a:t>
            </a:r>
          </a:p>
          <a:p>
            <a:pPr algn="just"/>
            <a:r>
              <a:rPr lang="en-US" sz="4000" dirty="0" smtClean="0"/>
              <a:t>Many user groups in caGrid have expressed the need to transfer large data files in the grid without paying the penalty of serialization or deserialization or having to have the entire data in core memory. </a:t>
            </a:r>
          </a:p>
          <a:p>
            <a:pPr algn="just"/>
            <a:r>
              <a:rPr lang="en-US" sz="4000" dirty="0" smtClean="0"/>
              <a:t>Early on in the project we created support for utilizing </a:t>
            </a:r>
            <a:r>
              <a:rPr lang="en-US" sz="4000" dirty="0" err="1" smtClean="0"/>
              <a:t>GridFTP</a:t>
            </a:r>
            <a:r>
              <a:rPr lang="en-US" sz="4000" dirty="0" smtClean="0"/>
              <a:t> for solving these usage scenarios. Several issues with this current approach have left us searching for another solution. Some of the issues are as follows:</a:t>
            </a:r>
          </a:p>
          <a:p>
            <a:pPr marL="742950" indent="-742950">
              <a:buFont typeface="Arial"/>
              <a:buChar char="•"/>
            </a:pPr>
            <a:r>
              <a:rPr lang="en-US" sz="4000" dirty="0" smtClean="0"/>
              <a:t>caGrid BDT uses GridFTP as the underlying 3rd party transfer mechanism.</a:t>
            </a:r>
          </a:p>
          <a:p>
            <a:pPr marL="742950" indent="-742950">
              <a:buFont typeface="Arial"/>
              <a:buChar char="•"/>
            </a:pPr>
            <a:r>
              <a:rPr lang="en-US" sz="4000" dirty="0" smtClean="0"/>
              <a:t>GridFTP server is not cross platform (currently on on C platform builds of globus).</a:t>
            </a:r>
          </a:p>
          <a:p>
            <a:pPr marL="742950" indent="-742950">
              <a:buFont typeface="Arial"/>
              <a:buChar char="•"/>
            </a:pPr>
            <a:r>
              <a:rPr lang="en-US" sz="4000" dirty="0" smtClean="0"/>
              <a:t>GridFTP requires a seperate globus-C installation as caGrid uses the JavaWS Core installation of globus.</a:t>
            </a:r>
          </a:p>
          <a:p>
            <a:pPr marL="742950" indent="-742950">
              <a:buFont typeface="Arial"/>
              <a:buChar char="•"/>
            </a:pPr>
            <a:r>
              <a:rPr lang="en-US" sz="4000" dirty="0" smtClean="0"/>
              <a:t>GridFTP has to be extended to be able to make authorization callouts to a java based middleware such as caGrid.</a:t>
            </a:r>
          </a:p>
          <a:p>
            <a:pPr marL="742950" indent="-742950">
              <a:buFont typeface="Arial"/>
              <a:buChar char="•"/>
            </a:pPr>
            <a:r>
              <a:rPr lang="en-US" sz="4000" dirty="0" smtClean="0"/>
              <a:t>GridFTP installation and configuration is quite advanced for our user community.</a:t>
            </a:r>
          </a:p>
          <a:p>
            <a:pPr marL="742950" indent="-742950">
              <a:buFont typeface="Arial"/>
              <a:buChar char="•"/>
            </a:pPr>
            <a:r>
              <a:rPr lang="en-US" sz="4000" dirty="0" smtClean="0"/>
              <a:t>Globus does not currently support SOAP attachments or MTOM in it’s 4.0.X version.</a:t>
            </a:r>
          </a:p>
          <a:p>
            <a:endParaRPr lang="en-US" sz="4000" dirty="0" smtClean="0"/>
          </a:p>
          <a:p>
            <a:r>
              <a:rPr lang="en-US" sz="4000" b="1" dirty="0" smtClean="0">
                <a:solidFill>
                  <a:srgbClr val="2D2E4B"/>
                </a:solidFill>
              </a:rPr>
              <a:t>Features</a:t>
            </a:r>
          </a:p>
          <a:p>
            <a:pPr marL="742950" indent="-742950">
              <a:buFont typeface="Arial"/>
              <a:buChar char="•"/>
            </a:pPr>
            <a:r>
              <a:rPr lang="en-US" sz="4000" dirty="0" smtClean="0"/>
              <a:t>In order to better serve our user group we have come up with the following requirements for an alternative non-grid high performance delivery mechanism:</a:t>
            </a:r>
          </a:p>
          <a:p>
            <a:pPr marL="742950" indent="-742950">
              <a:buFont typeface="Arial"/>
              <a:buChar char="•"/>
            </a:pPr>
            <a:r>
              <a:rPr lang="en-US" sz="4000" dirty="0" smtClean="0"/>
              <a:t>Cross platform (utilize the container that will be hosting JavaWS Core Globus).</a:t>
            </a:r>
          </a:p>
          <a:p>
            <a:pPr marL="742950" indent="-742950">
              <a:buFont typeface="Arial"/>
              <a:buChar char="•"/>
            </a:pPr>
            <a:r>
              <a:rPr lang="en-US" sz="4000" dirty="0" smtClean="0"/>
              <a:t>One click/command install with no required configuration.</a:t>
            </a:r>
          </a:p>
          <a:p>
            <a:pPr marL="742950" indent="-742950">
              <a:buFont typeface="Arial"/>
              <a:buChar char="•"/>
            </a:pPr>
            <a:r>
              <a:rPr lang="en-US" sz="4000" dirty="0" smtClean="0"/>
              <a:t>Work within the same web application container as caGrid is deployed.Utilize GSI sockets for securely transporting the data using the same proxy certificates issued in caGrid.</a:t>
            </a:r>
          </a:p>
          <a:p>
            <a:pPr marL="742950" indent="-742950">
              <a:buFont typeface="Arial"/>
              <a:buChar char="•"/>
            </a:pPr>
            <a:r>
              <a:rPr lang="en-US" sz="4000" dirty="0" smtClean="0"/>
              <a:t>No deserialization or serialization required on server or client.No minimum requirement for core memory.Support upload and download of data.</a:t>
            </a:r>
            <a:endParaRPr lang="en-US" sz="4000" dirty="0"/>
          </a:p>
        </p:txBody>
      </p:sp>
      <p:sp>
        <p:nvSpPr>
          <p:cNvPr id="20" name="Rectangle 19"/>
          <p:cNvSpPr/>
          <p:nvPr/>
        </p:nvSpPr>
        <p:spPr>
          <a:xfrm>
            <a:off x="2514600" y="6248400"/>
            <a:ext cx="12192000" cy="2800767"/>
          </a:xfrm>
          <a:prstGeom prst="rect">
            <a:avLst/>
          </a:prstGeom>
        </p:spPr>
        <p:txBody>
          <a:bodyPr wrap="square">
            <a:spAutoFit/>
          </a:bodyPr>
          <a:lstStyle/>
          <a:p>
            <a:pPr lvl="0" algn="just"/>
            <a:r>
              <a:rPr lang="en-US" sz="4400" i="1" dirty="0" smtClean="0">
                <a:solidFill>
                  <a:prstClr val="black"/>
                </a:solidFill>
              </a:rPr>
              <a:t>caGrid Transfer is an Introduce Extension and supporting transfer service which will enable services and clients to download and upload bulk data easily and efficiently to and from grid services and clients.</a:t>
            </a:r>
          </a:p>
        </p:txBody>
      </p:sp>
      <p:pic>
        <p:nvPicPr>
          <p:cNvPr id="21" name="Picture 20" descr="CaGridTransfer.png"/>
          <p:cNvPicPr>
            <a:picLocks noChangeAspect="1"/>
          </p:cNvPicPr>
          <p:nvPr/>
        </p:nvPicPr>
        <p:blipFill>
          <a:blip r:embed="rId8"/>
          <a:stretch>
            <a:fillRect/>
          </a:stretch>
        </p:blipFill>
        <p:spPr>
          <a:xfrm>
            <a:off x="383592" y="6221052"/>
            <a:ext cx="1877872" cy="2347340"/>
          </a:xfrm>
          <a:prstGeom prst="rect">
            <a:avLst/>
          </a:prstGeom>
        </p:spPr>
      </p:pic>
      <p:sp>
        <p:nvSpPr>
          <p:cNvPr id="23" name="Rectangle 22"/>
          <p:cNvSpPr/>
          <p:nvPr/>
        </p:nvSpPr>
        <p:spPr>
          <a:xfrm>
            <a:off x="30251400" y="6400800"/>
            <a:ext cx="12990582" cy="11787842"/>
          </a:xfrm>
          <a:prstGeom prst="rect">
            <a:avLst/>
          </a:prstGeom>
        </p:spPr>
        <p:txBody>
          <a:bodyPr wrap="square">
            <a:spAutoFit/>
          </a:bodyPr>
          <a:lstStyle/>
          <a:p>
            <a:r>
              <a:rPr lang="en-US" sz="4000" b="1" dirty="0" smtClean="0">
                <a:solidFill>
                  <a:srgbClr val="30304F"/>
                </a:solidFill>
              </a:rPr>
              <a:t>Tide</a:t>
            </a:r>
          </a:p>
          <a:p>
            <a:r>
              <a:rPr lang="en-US" sz="4000" dirty="0" smtClean="0"/>
              <a:t>The Tide system is designed to be a </a:t>
            </a:r>
            <a:r>
              <a:rPr lang="en-US" sz="4000" dirty="0" err="1" smtClean="0"/>
              <a:t>bittorrent</a:t>
            </a:r>
            <a:r>
              <a:rPr lang="en-US" sz="4000" dirty="0" smtClean="0"/>
              <a:t> like grid based parallel data transfer solution utilizing the caGrid Transfer mechanisms. It borrows some aspects from the overall </a:t>
            </a:r>
            <a:r>
              <a:rPr lang="en-US" sz="4000" dirty="0" err="1" smtClean="0"/>
              <a:t>bittorrent</a:t>
            </a:r>
            <a:r>
              <a:rPr lang="en-US" sz="4000" dirty="0" smtClean="0"/>
              <a:t> model however is different is some aspects. The key difference, other than utilizing grid based protocols for negotiating all transfers, is that in the grid, currently, we don't see the massive ad-hoc user community that you might find in </a:t>
            </a:r>
            <a:r>
              <a:rPr lang="en-US" sz="4000" dirty="0" err="1" smtClean="0"/>
              <a:t>bittorrent</a:t>
            </a:r>
            <a:r>
              <a:rPr lang="en-US" sz="4000" dirty="0" smtClean="0"/>
              <a:t>. That is, because the data we are talking about transferring may only be read by certain people from a certain group or with certain credentials. By limiting the potential data consumers there will not be much use, at least early on, for supporting swarms style data transfer. That is, data that is being peer to peer transferred to consumers who are reading the same data at the same time. This scenario will be unlikely to occur judging from our use cases. So Tide attempts to be very simple in the way that it stores, publishes, and advertises data replicas.  The Tide software is in Incubation in caGrid and may be available in future releases.</a:t>
            </a:r>
            <a:endParaRPr lang="en-US" sz="4000" dirty="0"/>
          </a:p>
        </p:txBody>
      </p:sp>
      <p:pic>
        <p:nvPicPr>
          <p:cNvPr id="24" name="Picture 23" descr="Tide-Tide.png"/>
          <p:cNvPicPr>
            <a:picLocks noChangeAspect="1"/>
          </p:cNvPicPr>
          <p:nvPr/>
        </p:nvPicPr>
        <p:blipFill>
          <a:blip r:embed="rId9"/>
          <a:stretch>
            <a:fillRect/>
          </a:stretch>
        </p:blipFill>
        <p:spPr>
          <a:xfrm>
            <a:off x="30818068" y="18417242"/>
            <a:ext cx="11701532" cy="124937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1285</TotalTime>
  <Words>552</Words>
  <Application>Microsoft Macintosh PowerPoint</Application>
  <PresentationFormat>Custom</PresentationFormat>
  <Paragraphs>24</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Shannon Hastings</cp:lastModifiedBy>
  <cp:revision>28</cp:revision>
  <cp:lastPrinted>2008-06-09T12:43:28Z</cp:lastPrinted>
  <dcterms:created xsi:type="dcterms:W3CDTF">2008-06-09T14:46:00Z</dcterms:created>
  <dcterms:modified xsi:type="dcterms:W3CDTF">2008-06-09T14:56:13Z</dcterms:modified>
</cp:coreProperties>
</file>