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Default Extension="pdf" ContentType="application/pdf"/>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clrMru>
    <a:srgbClr val="101533"/>
    <a:srgbClr val="FFFFFF"/>
    <a:srgbClr val="A5B5C2"/>
    <a:srgbClr val="292A42"/>
    <a:srgbClr val="22233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Comments="0">
  <p:normalViewPr showOutlineIcons="0">
    <p:restoredLeft sz="23119" autoAdjust="0"/>
    <p:restoredTop sz="94660"/>
  </p:normalViewPr>
  <p:slideViewPr>
    <p:cSldViewPr snapToObjects="1">
      <p:cViewPr>
        <p:scale>
          <a:sx n="100" d="100"/>
          <a:sy n="100" d="100"/>
        </p:scale>
        <p:origin x="17928" y="13816"/>
      </p:cViewPr>
      <p:guideLst>
        <p:guide orient="horz" pos="10368"/>
        <p:guide pos="13824"/>
      </p:guideLst>
    </p:cSldViewPr>
  </p:slideViewPr>
  <p:notesTextViewPr>
    <p:cViewPr>
      <p:scale>
        <a:sx n="25" d="100"/>
        <a:sy n="25"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4" Type="http://schemas.openxmlformats.org/officeDocument/2006/relationships/printerSettings" Target="printerSettings/printerSettings1.bin"/><Relationship Id="rId5" Type="http://schemas.openxmlformats.org/officeDocument/2006/relationships/presProps" Target="presProps.xml"/><Relationship Id="rId7"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FEE5B3-4449-EA47-A2CD-3AEA5C5EE316}" type="datetimeFigureOut">
              <a:rPr lang="en-US" smtClean="0"/>
              <a:t>6/11/08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EFC7DB-6F8C-A345-A9C5-3B0F64FB621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EFC7DB-6F8C-A345-A9C5-3B0F64FB6211}"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6/11/08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6/11/08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6/11/08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6/11/08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9DB51B-28D5-CA40-B042-16E22DA4B1D8}" type="datetimeFigureOut">
              <a:rPr lang="en-US" smtClean="0"/>
              <a:pPr/>
              <a:t>6/11/08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9DB51B-28D5-CA40-B042-16E22DA4B1D8}" type="datetimeFigureOut">
              <a:rPr lang="en-US" smtClean="0"/>
              <a:pPr/>
              <a:t>6/11/08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9DB51B-28D5-CA40-B042-16E22DA4B1D8}" type="datetimeFigureOut">
              <a:rPr lang="en-US" smtClean="0"/>
              <a:pPr/>
              <a:t>6/11/08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9DB51B-28D5-CA40-B042-16E22DA4B1D8}" type="datetimeFigureOut">
              <a:rPr lang="en-US" smtClean="0"/>
              <a:pPr/>
              <a:t>6/11/08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DB51B-28D5-CA40-B042-16E22DA4B1D8}" type="datetimeFigureOut">
              <a:rPr lang="en-US" smtClean="0"/>
              <a:pPr/>
              <a:t>6/11/08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DB51B-28D5-CA40-B042-16E22DA4B1D8}" type="datetimeFigureOut">
              <a:rPr lang="en-US" smtClean="0"/>
              <a:pPr/>
              <a:t>6/11/08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DB51B-28D5-CA40-B042-16E22DA4B1D8}" type="datetimeFigureOut">
              <a:rPr lang="en-US" smtClean="0"/>
              <a:pPr/>
              <a:t>6/11/08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339DB51B-28D5-CA40-B042-16E22DA4B1D8}" type="datetimeFigureOut">
              <a:rPr lang="en-US" smtClean="0"/>
              <a:pPr/>
              <a:t>6/11/08</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07EC8D1F-C3A9-B043-8E20-548CA6052D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4" Type="http://schemas.openxmlformats.org/officeDocument/2006/relationships/image" Target="../media/image12.jpeg"/><Relationship Id="rId4" Type="http://schemas.openxmlformats.org/officeDocument/2006/relationships/image" Target="../media/image2.png"/><Relationship Id="rId7" Type="http://schemas.openxmlformats.org/officeDocument/2006/relationships/image" Target="../media/image5.jpeg"/><Relationship Id="rId11" Type="http://schemas.openxmlformats.org/officeDocument/2006/relationships/image" Target="../media/image9.jpeg"/><Relationship Id="rId1" Type="http://schemas.openxmlformats.org/officeDocument/2006/relationships/slideLayout" Target="../slideLayouts/slideLayout1.xml"/><Relationship Id="rId6" Type="http://schemas.openxmlformats.org/officeDocument/2006/relationships/image" Target="../media/image4.png"/><Relationship Id="rId16" Type="http://schemas.openxmlformats.org/officeDocument/2006/relationships/image" Target="../media/image14.png"/><Relationship Id="rId8" Type="http://schemas.openxmlformats.org/officeDocument/2006/relationships/image" Target="../media/image6.pdf"/><Relationship Id="rId13" Type="http://schemas.openxmlformats.org/officeDocument/2006/relationships/image" Target="../media/image11.jpeg"/><Relationship Id="rId10" Type="http://schemas.openxmlformats.org/officeDocument/2006/relationships/image" Target="../media/image8.png"/><Relationship Id="rId5" Type="http://schemas.openxmlformats.org/officeDocument/2006/relationships/image" Target="../media/image3.pdf"/><Relationship Id="rId15" Type="http://schemas.openxmlformats.org/officeDocument/2006/relationships/image" Target="../media/image13.pdf"/><Relationship Id="rId12" Type="http://schemas.openxmlformats.org/officeDocument/2006/relationships/image" Target="../media/image10.jpeg"/><Relationship Id="rId17" Type="http://schemas.openxmlformats.org/officeDocument/2006/relationships/image" Target="../media/image15.pdf"/><Relationship Id="rId2" Type="http://schemas.openxmlformats.org/officeDocument/2006/relationships/notesSlide" Target="../notesSlides/notesSlide1.xml"/><Relationship Id="rId9" Type="http://schemas.openxmlformats.org/officeDocument/2006/relationships/image" Target="../media/image7.png"/><Relationship Id="rId3" Type="http://schemas.openxmlformats.org/officeDocument/2006/relationships/image" Target="../media/image1.png"/><Relationship Id="rId1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152" name="Group 151"/>
          <p:cNvGrpSpPr/>
          <p:nvPr/>
        </p:nvGrpSpPr>
        <p:grpSpPr>
          <a:xfrm>
            <a:off x="23089973" y="5562600"/>
            <a:ext cx="9980827" cy="12649200"/>
            <a:chOff x="23089973" y="5562600"/>
            <a:chExt cx="9980827" cy="12649200"/>
          </a:xfrm>
        </p:grpSpPr>
        <p:grpSp>
          <p:nvGrpSpPr>
            <p:cNvPr id="90" name="Group 89"/>
            <p:cNvGrpSpPr/>
            <p:nvPr/>
          </p:nvGrpSpPr>
          <p:grpSpPr>
            <a:xfrm>
              <a:off x="23089973" y="5562600"/>
              <a:ext cx="9980827" cy="12649200"/>
              <a:chOff x="23089973" y="5562600"/>
              <a:chExt cx="9980827" cy="12954000"/>
            </a:xfrm>
          </p:grpSpPr>
          <p:sp>
            <p:nvSpPr>
              <p:cNvPr id="87" name="Rounded Rectangle 86"/>
              <p:cNvSpPr/>
              <p:nvPr/>
            </p:nvSpPr>
            <p:spPr>
              <a:xfrm>
                <a:off x="23089973" y="6019800"/>
                <a:ext cx="9980827" cy="12496800"/>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89" name="Text Box 121"/>
              <p:cNvSpPr txBox="1">
                <a:spLocks noChangeArrowheads="1"/>
              </p:cNvSpPr>
              <p:nvPr/>
            </p:nvSpPr>
            <p:spPr bwMode="auto">
              <a:xfrm>
                <a:off x="23899234" y="5562600"/>
                <a:ext cx="5742566" cy="830997"/>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GRID TRUST SERVICE</a:t>
                </a:r>
                <a:endParaRPr lang="en-US" sz="4800" b="1" dirty="0">
                  <a:solidFill>
                    <a:srgbClr val="101533"/>
                  </a:solidFill>
                </a:endParaRPr>
              </a:p>
            </p:txBody>
          </p:sp>
        </p:grpSp>
        <p:grpSp>
          <p:nvGrpSpPr>
            <p:cNvPr id="143" name="Group 142"/>
            <p:cNvGrpSpPr/>
            <p:nvPr/>
          </p:nvGrpSpPr>
          <p:grpSpPr>
            <a:xfrm>
              <a:off x="23622000" y="13387328"/>
              <a:ext cx="8915400" cy="4443472"/>
              <a:chOff x="23545800" y="13234928"/>
              <a:chExt cx="8915400" cy="4443472"/>
            </a:xfrm>
          </p:grpSpPr>
          <p:grpSp>
            <p:nvGrpSpPr>
              <p:cNvPr id="98" name="Group 26"/>
              <p:cNvGrpSpPr>
                <a:grpSpLocks/>
              </p:cNvGrpSpPr>
              <p:nvPr/>
            </p:nvGrpSpPr>
            <p:grpSpPr bwMode="auto">
              <a:xfrm>
                <a:off x="24079200" y="14020800"/>
                <a:ext cx="1452563" cy="1371600"/>
                <a:chOff x="1899920" y="2667000"/>
                <a:chExt cx="1452880" cy="1371600"/>
              </a:xfrm>
            </p:grpSpPr>
            <p:sp>
              <p:nvSpPr>
                <p:cNvPr id="131" name="Rounded Rectangle 130"/>
                <p:cNvSpPr/>
                <p:nvPr/>
              </p:nvSpPr>
              <p:spPr>
                <a:xfrm>
                  <a:off x="1899920" y="2692400"/>
                  <a:ext cx="1452880" cy="1346200"/>
                </a:xfrm>
                <a:prstGeom prst="roundRect">
                  <a:avLst/>
                </a:prstGeom>
                <a:ln/>
              </p:spPr>
              <p:style>
                <a:lnRef idx="0">
                  <a:schemeClr val="accent1"/>
                </a:lnRef>
                <a:fillRef idx="3">
                  <a:schemeClr val="accent1"/>
                </a:fillRef>
                <a:effectRef idx="3">
                  <a:schemeClr val="accent1"/>
                </a:effectRef>
                <a:fontRef idx="minor">
                  <a:schemeClr val="lt1"/>
                </a:fontRef>
              </p:style>
              <p:txBody>
                <a:bodyPr anchor="b"/>
                <a:lstStyle/>
                <a:p>
                  <a:pPr algn="ctr">
                    <a:defRPr/>
                  </a:pPr>
                  <a:r>
                    <a:rPr lang="en-US" sz="1200" b="1" dirty="0">
                      <a:solidFill>
                        <a:schemeClr val="tx1"/>
                      </a:solidFill>
                    </a:rPr>
                    <a:t>Level of Assurance 1</a:t>
                  </a:r>
                </a:p>
              </p:txBody>
            </p:sp>
            <p:pic>
              <p:nvPicPr>
                <p:cNvPr id="132" name="Picture 11" descr="dorian-logo.gif"/>
                <p:cNvPicPr>
                  <a:picLocks noChangeAspect="1"/>
                </p:cNvPicPr>
                <p:nvPr/>
              </p:nvPicPr>
              <p:blipFill>
                <a:blip r:embed="rId3"/>
                <a:srcRect/>
                <a:stretch>
                  <a:fillRect/>
                </a:stretch>
              </p:blipFill>
              <p:spPr bwMode="auto">
                <a:xfrm>
                  <a:off x="2006600" y="2667000"/>
                  <a:ext cx="1188720" cy="990600"/>
                </a:xfrm>
                <a:prstGeom prst="rect">
                  <a:avLst/>
                </a:prstGeom>
                <a:noFill/>
                <a:ln w="9525">
                  <a:noFill/>
                  <a:miter lim="800000"/>
                  <a:headEnd/>
                  <a:tailEnd/>
                </a:ln>
              </p:spPr>
            </p:pic>
          </p:grpSp>
          <p:sp>
            <p:nvSpPr>
              <p:cNvPr id="99" name="Rounded Rectangle 98"/>
              <p:cNvSpPr/>
              <p:nvPr/>
            </p:nvSpPr>
            <p:spPr>
              <a:xfrm>
                <a:off x="24079200" y="16002000"/>
                <a:ext cx="7848600" cy="609600"/>
              </a:xfrm>
              <a:prstGeom prst="roundRect">
                <a:avLst/>
              </a:prstGeom>
              <a:solidFill>
                <a:srgbClr val="101533"/>
              </a:solidFill>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2400" b="1" dirty="0">
                    <a:solidFill>
                      <a:schemeClr val="bg1"/>
                    </a:solidFill>
                  </a:rPr>
                  <a:t>Grid Trust Service Federation (Trust Fabric)</a:t>
                </a:r>
              </a:p>
            </p:txBody>
          </p:sp>
          <p:grpSp>
            <p:nvGrpSpPr>
              <p:cNvPr id="100" name="Group 27"/>
              <p:cNvGrpSpPr>
                <a:grpSpLocks/>
              </p:cNvGrpSpPr>
              <p:nvPr/>
            </p:nvGrpSpPr>
            <p:grpSpPr bwMode="auto">
              <a:xfrm>
                <a:off x="27279600" y="14020800"/>
                <a:ext cx="1452563" cy="1371600"/>
                <a:chOff x="3657600" y="2641600"/>
                <a:chExt cx="1452880" cy="1371600"/>
              </a:xfrm>
            </p:grpSpPr>
            <p:sp>
              <p:nvSpPr>
                <p:cNvPr id="129" name="Rounded Rectangle 128"/>
                <p:cNvSpPr/>
                <p:nvPr/>
              </p:nvSpPr>
              <p:spPr>
                <a:xfrm>
                  <a:off x="3657600" y="2667000"/>
                  <a:ext cx="1452880" cy="1346200"/>
                </a:xfrm>
                <a:prstGeom prst="roundRect">
                  <a:avLst/>
                </a:prstGeom>
                <a:ln/>
              </p:spPr>
              <p:style>
                <a:lnRef idx="0">
                  <a:schemeClr val="accent1"/>
                </a:lnRef>
                <a:fillRef idx="3">
                  <a:schemeClr val="accent1"/>
                </a:fillRef>
                <a:effectRef idx="3">
                  <a:schemeClr val="accent1"/>
                </a:effectRef>
                <a:fontRef idx="minor">
                  <a:schemeClr val="lt1"/>
                </a:fontRef>
              </p:style>
              <p:txBody>
                <a:bodyPr anchor="b"/>
                <a:lstStyle/>
                <a:p>
                  <a:pPr algn="ctr">
                    <a:defRPr/>
                  </a:pPr>
                  <a:r>
                    <a:rPr lang="en-US" sz="1200" b="1" dirty="0">
                      <a:solidFill>
                        <a:schemeClr val="tx1"/>
                      </a:solidFill>
                    </a:rPr>
                    <a:t>Level of Assurance 2</a:t>
                  </a:r>
                </a:p>
              </p:txBody>
            </p:sp>
            <p:pic>
              <p:nvPicPr>
                <p:cNvPr id="130" name="Picture 20" descr="dorian-logo.gif"/>
                <p:cNvPicPr>
                  <a:picLocks noChangeAspect="1"/>
                </p:cNvPicPr>
                <p:nvPr/>
              </p:nvPicPr>
              <p:blipFill>
                <a:blip r:embed="rId3"/>
                <a:srcRect/>
                <a:stretch>
                  <a:fillRect/>
                </a:stretch>
              </p:blipFill>
              <p:spPr bwMode="auto">
                <a:xfrm>
                  <a:off x="3769360" y="2641600"/>
                  <a:ext cx="1188720" cy="990600"/>
                </a:xfrm>
                <a:prstGeom prst="rect">
                  <a:avLst/>
                </a:prstGeom>
                <a:noFill/>
                <a:ln w="9525">
                  <a:noFill/>
                  <a:miter lim="800000"/>
                  <a:headEnd/>
                  <a:tailEnd/>
                </a:ln>
              </p:spPr>
            </p:pic>
          </p:grpSp>
          <p:grpSp>
            <p:nvGrpSpPr>
              <p:cNvPr id="101" name="Group 28"/>
              <p:cNvGrpSpPr>
                <a:grpSpLocks/>
              </p:cNvGrpSpPr>
              <p:nvPr/>
            </p:nvGrpSpPr>
            <p:grpSpPr bwMode="auto">
              <a:xfrm>
                <a:off x="30475238" y="14020800"/>
                <a:ext cx="1452562" cy="1371600"/>
                <a:chOff x="5392420" y="2667000"/>
                <a:chExt cx="1452880" cy="1371600"/>
              </a:xfrm>
            </p:grpSpPr>
            <p:sp>
              <p:nvSpPr>
                <p:cNvPr id="127" name="Rounded Rectangle 126"/>
                <p:cNvSpPr/>
                <p:nvPr/>
              </p:nvSpPr>
              <p:spPr>
                <a:xfrm>
                  <a:off x="5392420" y="2692400"/>
                  <a:ext cx="1452880" cy="1346200"/>
                </a:xfrm>
                <a:prstGeom prst="roundRect">
                  <a:avLst/>
                </a:prstGeom>
                <a:ln/>
              </p:spPr>
              <p:style>
                <a:lnRef idx="0">
                  <a:schemeClr val="accent1"/>
                </a:lnRef>
                <a:fillRef idx="3">
                  <a:schemeClr val="accent1"/>
                </a:fillRef>
                <a:effectRef idx="3">
                  <a:schemeClr val="accent1"/>
                </a:effectRef>
                <a:fontRef idx="minor">
                  <a:schemeClr val="lt1"/>
                </a:fontRef>
              </p:style>
              <p:txBody>
                <a:bodyPr anchor="b"/>
                <a:lstStyle/>
                <a:p>
                  <a:pPr algn="ctr">
                    <a:defRPr/>
                  </a:pPr>
                  <a:r>
                    <a:rPr lang="en-US" sz="1200" b="1" dirty="0">
                      <a:solidFill>
                        <a:schemeClr val="tx1"/>
                      </a:solidFill>
                    </a:rPr>
                    <a:t>Level of Assurance 3</a:t>
                  </a:r>
                </a:p>
              </p:txBody>
            </p:sp>
            <p:pic>
              <p:nvPicPr>
                <p:cNvPr id="128" name="Picture 22" descr="dorian-logo.gif"/>
                <p:cNvPicPr>
                  <a:picLocks noChangeAspect="1"/>
                </p:cNvPicPr>
                <p:nvPr/>
              </p:nvPicPr>
              <p:blipFill>
                <a:blip r:embed="rId3"/>
                <a:srcRect/>
                <a:stretch>
                  <a:fillRect/>
                </a:stretch>
              </p:blipFill>
              <p:spPr bwMode="auto">
                <a:xfrm>
                  <a:off x="5504180" y="2667000"/>
                  <a:ext cx="1188720" cy="990600"/>
                </a:xfrm>
                <a:prstGeom prst="rect">
                  <a:avLst/>
                </a:prstGeom>
                <a:noFill/>
                <a:ln w="9525">
                  <a:noFill/>
                  <a:miter lim="800000"/>
                  <a:headEnd/>
                  <a:tailEnd/>
                </a:ln>
              </p:spPr>
            </p:pic>
          </p:grpSp>
          <p:sp>
            <p:nvSpPr>
              <p:cNvPr id="102" name="Rounded Rectangle 101"/>
              <p:cNvSpPr/>
              <p:nvPr/>
            </p:nvSpPr>
            <p:spPr>
              <a:xfrm>
                <a:off x="24993600" y="13234928"/>
                <a:ext cx="1351280" cy="411480"/>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200" b="1" dirty="0">
                    <a:solidFill>
                      <a:srgbClr val="000000"/>
                    </a:solidFill>
                  </a:rPr>
                  <a:t>Authentication Service</a:t>
                </a:r>
              </a:p>
            </p:txBody>
          </p:sp>
          <p:sp>
            <p:nvSpPr>
              <p:cNvPr id="103" name="Rounded Rectangle 102"/>
              <p:cNvSpPr/>
              <p:nvPr/>
            </p:nvSpPr>
            <p:spPr>
              <a:xfrm>
                <a:off x="26593800" y="13234928"/>
                <a:ext cx="1351280" cy="411480"/>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200" b="1" dirty="0">
                    <a:solidFill>
                      <a:srgbClr val="000000"/>
                    </a:solidFill>
                  </a:rPr>
                  <a:t>Authentication Service</a:t>
                </a:r>
              </a:p>
            </p:txBody>
          </p:sp>
          <p:sp>
            <p:nvSpPr>
              <p:cNvPr id="104" name="Rounded Rectangle 103"/>
              <p:cNvSpPr/>
              <p:nvPr/>
            </p:nvSpPr>
            <p:spPr>
              <a:xfrm>
                <a:off x="23545800" y="13234928"/>
                <a:ext cx="1351280" cy="411480"/>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200" b="1" dirty="0">
                    <a:solidFill>
                      <a:srgbClr val="000000"/>
                    </a:solidFill>
                  </a:rPr>
                  <a:t>Authentication Service</a:t>
                </a:r>
              </a:p>
            </p:txBody>
          </p:sp>
          <p:sp>
            <p:nvSpPr>
              <p:cNvPr id="105" name="Rounded Rectangle 104"/>
              <p:cNvSpPr/>
              <p:nvPr/>
            </p:nvSpPr>
            <p:spPr>
              <a:xfrm>
                <a:off x="28117800" y="13234928"/>
                <a:ext cx="1351280" cy="411480"/>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200" b="1" dirty="0">
                    <a:solidFill>
                      <a:srgbClr val="000000"/>
                    </a:solidFill>
                  </a:rPr>
                  <a:t>Authentication Service</a:t>
                </a:r>
              </a:p>
            </p:txBody>
          </p:sp>
          <p:sp>
            <p:nvSpPr>
              <p:cNvPr id="106" name="Rounded Rectangle 105"/>
              <p:cNvSpPr/>
              <p:nvPr/>
            </p:nvSpPr>
            <p:spPr>
              <a:xfrm>
                <a:off x="29641800" y="13234928"/>
                <a:ext cx="1351280" cy="411480"/>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200" b="1" dirty="0">
                    <a:solidFill>
                      <a:srgbClr val="000000"/>
                    </a:solidFill>
                  </a:rPr>
                  <a:t>Authentication Service</a:t>
                </a:r>
              </a:p>
            </p:txBody>
          </p:sp>
          <p:sp>
            <p:nvSpPr>
              <p:cNvPr id="107" name="Rounded Rectangle 106"/>
              <p:cNvSpPr/>
              <p:nvPr/>
            </p:nvSpPr>
            <p:spPr>
              <a:xfrm>
                <a:off x="31109920" y="13234928"/>
                <a:ext cx="1351280" cy="411480"/>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200" b="1" dirty="0">
                    <a:solidFill>
                      <a:srgbClr val="000000"/>
                    </a:solidFill>
                  </a:rPr>
                  <a:t>Authentication Service</a:t>
                </a:r>
              </a:p>
            </p:txBody>
          </p:sp>
          <p:sp>
            <p:nvSpPr>
              <p:cNvPr id="108" name="Rounded Rectangle 107"/>
              <p:cNvSpPr/>
              <p:nvPr/>
            </p:nvSpPr>
            <p:spPr>
              <a:xfrm>
                <a:off x="25679400" y="14020800"/>
                <a:ext cx="1452880" cy="1346200"/>
              </a:xfrm>
              <a:prstGeom prst="roundRect">
                <a:avLst/>
              </a:prstGeom>
              <a:solidFill>
                <a:srgbClr val="101533"/>
              </a:solidFill>
              <a:ln/>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1200" b="1" dirty="0">
                    <a:solidFill>
                      <a:schemeClr val="bg1"/>
                    </a:solidFill>
                  </a:rPr>
                  <a:t>Grid Credential Provider ABC</a:t>
                </a:r>
              </a:p>
              <a:p>
                <a:pPr algn="ctr">
                  <a:defRPr/>
                </a:pPr>
                <a:endParaRPr lang="en-US" sz="1200" b="1" dirty="0">
                  <a:solidFill>
                    <a:schemeClr val="bg1"/>
                  </a:solidFill>
                </a:endParaRPr>
              </a:p>
              <a:p>
                <a:pPr algn="ctr">
                  <a:defRPr/>
                </a:pPr>
                <a:r>
                  <a:rPr lang="en-US" sz="1200" b="1" dirty="0">
                    <a:solidFill>
                      <a:schemeClr val="bg1"/>
                    </a:solidFill>
                  </a:rPr>
                  <a:t>Level of Assurance 3</a:t>
                </a:r>
              </a:p>
            </p:txBody>
          </p:sp>
          <p:sp>
            <p:nvSpPr>
              <p:cNvPr id="109" name="Rounded Rectangle 108"/>
              <p:cNvSpPr/>
              <p:nvPr/>
            </p:nvSpPr>
            <p:spPr>
              <a:xfrm>
                <a:off x="28879800" y="14020800"/>
                <a:ext cx="1452880" cy="1346200"/>
              </a:xfrm>
              <a:prstGeom prst="roundRect">
                <a:avLst/>
              </a:prstGeom>
              <a:solidFill>
                <a:srgbClr val="101533"/>
              </a:solidFill>
              <a:ln/>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1200" b="1" dirty="0">
                    <a:solidFill>
                      <a:srgbClr val="FFFFFF"/>
                    </a:solidFill>
                  </a:rPr>
                  <a:t>Grid Credential Provider XYZ</a:t>
                </a:r>
              </a:p>
              <a:p>
                <a:pPr algn="ctr">
                  <a:defRPr/>
                </a:pPr>
                <a:endParaRPr lang="en-US" sz="1200" b="1" dirty="0">
                  <a:solidFill>
                    <a:srgbClr val="FFFFFF"/>
                  </a:solidFill>
                </a:endParaRPr>
              </a:p>
              <a:p>
                <a:pPr algn="ctr">
                  <a:defRPr/>
                </a:pPr>
                <a:r>
                  <a:rPr lang="en-US" sz="1200" b="1" dirty="0">
                    <a:solidFill>
                      <a:srgbClr val="FFFFFF"/>
                    </a:solidFill>
                  </a:rPr>
                  <a:t>Level of Assurance 4</a:t>
                </a:r>
              </a:p>
            </p:txBody>
          </p:sp>
          <p:sp>
            <p:nvSpPr>
              <p:cNvPr id="110" name="Rounded Rectangle 109"/>
              <p:cNvSpPr/>
              <p:nvPr/>
            </p:nvSpPr>
            <p:spPr>
              <a:xfrm>
                <a:off x="24155400" y="17068800"/>
                <a:ext cx="7772400" cy="609600"/>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800" b="1" dirty="0">
                    <a:solidFill>
                      <a:schemeClr val="tx1"/>
                    </a:solidFill>
                  </a:rPr>
                  <a:t>Secure Grid Resources</a:t>
                </a:r>
              </a:p>
            </p:txBody>
          </p:sp>
          <p:cxnSp>
            <p:nvCxnSpPr>
              <p:cNvPr id="111" name="Straight Connector 110"/>
              <p:cNvCxnSpPr/>
              <p:nvPr/>
            </p:nvCxnSpPr>
            <p:spPr>
              <a:xfrm>
                <a:off x="24222075" y="13646091"/>
                <a:ext cx="405767" cy="374710"/>
              </a:xfrm>
              <a:prstGeom prst="line">
                <a:avLst/>
              </a:prstGeom>
              <a:ln w="38100" cap="flat" cmpd="sng" algn="ctr">
                <a:solidFill>
                  <a:schemeClr val="tx1"/>
                </a:solidFill>
                <a:prstDash val="solid"/>
                <a:round/>
                <a:headEnd type="none" w="lg" len="med"/>
                <a:tailEnd type="triangle" w="lg" len="med"/>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rot="10800000" flipV="1">
                <a:off x="25146001" y="13646089"/>
                <a:ext cx="523877" cy="374712"/>
              </a:xfrm>
              <a:prstGeom prst="line">
                <a:avLst/>
              </a:prstGeom>
              <a:ln w="38100" cap="flat" cmpd="sng" algn="ctr">
                <a:solidFill>
                  <a:schemeClr val="tx1"/>
                </a:solidFill>
                <a:prstDash val="solid"/>
                <a:round/>
                <a:headEnd type="none" w="lg" len="med"/>
                <a:tailEnd type="triangle" w="lg" len="med"/>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27270075" y="13646091"/>
                <a:ext cx="390525" cy="374709"/>
              </a:xfrm>
              <a:prstGeom prst="line">
                <a:avLst/>
              </a:prstGeom>
              <a:ln w="38100" cap="flat" cmpd="sng" algn="ctr">
                <a:solidFill>
                  <a:schemeClr val="tx1"/>
                </a:solidFill>
                <a:prstDash val="solid"/>
                <a:round/>
                <a:headEnd type="none" w="lg" len="med"/>
                <a:tailEnd type="triangle" w="lg" len="med"/>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rot="5400000">
                <a:off x="28420984" y="13647707"/>
                <a:ext cx="374709" cy="371476"/>
              </a:xfrm>
              <a:prstGeom prst="line">
                <a:avLst/>
              </a:prstGeom>
              <a:ln w="38100" cap="flat" cmpd="sng" algn="ctr">
                <a:solidFill>
                  <a:schemeClr val="tx1"/>
                </a:solidFill>
                <a:prstDash val="solid"/>
                <a:round/>
                <a:headEnd type="none" w="lg" len="med"/>
                <a:tailEnd type="triangle" w="lg" len="med"/>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0307280" y="13646091"/>
                <a:ext cx="386080" cy="374709"/>
              </a:xfrm>
              <a:prstGeom prst="line">
                <a:avLst/>
              </a:prstGeom>
              <a:ln w="38100" cap="flat" cmpd="sng" algn="ctr">
                <a:solidFill>
                  <a:schemeClr val="tx1"/>
                </a:solidFill>
                <a:prstDash val="solid"/>
                <a:round/>
                <a:headEnd type="none" w="lg" len="med"/>
                <a:tailEnd type="triangle" w="lg" len="med"/>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rot="10800000" flipV="1">
                <a:off x="31394400" y="13692128"/>
                <a:ext cx="381000" cy="328672"/>
              </a:xfrm>
              <a:prstGeom prst="line">
                <a:avLst/>
              </a:prstGeom>
              <a:ln w="38100" cap="flat" cmpd="sng" algn="ctr">
                <a:solidFill>
                  <a:schemeClr val="tx1"/>
                </a:solidFill>
                <a:prstDash val="solid"/>
                <a:round/>
                <a:headEnd type="none" w="lg" len="med"/>
                <a:tailEnd type="triangle" w="lg" len="med"/>
              </a:ln>
            </p:spPr>
            <p:style>
              <a:lnRef idx="2">
                <a:schemeClr val="accent1"/>
              </a:lnRef>
              <a:fillRef idx="0">
                <a:schemeClr val="accent1"/>
              </a:fillRef>
              <a:effectRef idx="1">
                <a:schemeClr val="accent1"/>
              </a:effectRef>
              <a:fontRef idx="minor">
                <a:schemeClr val="tx1"/>
              </a:fontRef>
            </p:style>
          </p:cxnSp>
          <p:sp>
            <p:nvSpPr>
              <p:cNvPr id="117" name="Down Arrow 116"/>
              <p:cNvSpPr/>
              <p:nvPr/>
            </p:nvSpPr>
            <p:spPr>
              <a:xfrm>
                <a:off x="24627840" y="15392400"/>
                <a:ext cx="365760" cy="557272"/>
              </a:xfrm>
              <a:prstGeom prst="downArrow">
                <a:avLst/>
              </a:prstGeom>
              <a:solidFill>
                <a:schemeClr val="tx1"/>
              </a:solidFill>
              <a:ln/>
            </p:spPr>
            <p:style>
              <a:lnRef idx="0">
                <a:schemeClr val="accent4"/>
              </a:lnRef>
              <a:fillRef idx="3">
                <a:schemeClr val="accent4"/>
              </a:fillRef>
              <a:effectRef idx="3">
                <a:schemeClr val="accent4"/>
              </a:effectRef>
              <a:fontRef idx="minor">
                <a:schemeClr val="lt1"/>
              </a:fontRef>
            </p:style>
          </p:sp>
          <p:sp>
            <p:nvSpPr>
              <p:cNvPr id="118" name="Down Arrow 117"/>
              <p:cNvSpPr/>
              <p:nvPr/>
            </p:nvSpPr>
            <p:spPr>
              <a:xfrm>
                <a:off x="26212800" y="15368528"/>
                <a:ext cx="365760" cy="557272"/>
              </a:xfrm>
              <a:prstGeom prst="downArrow">
                <a:avLst/>
              </a:prstGeom>
              <a:solidFill>
                <a:schemeClr val="tx1"/>
              </a:solidFill>
              <a:ln/>
            </p:spPr>
            <p:style>
              <a:lnRef idx="0">
                <a:schemeClr val="accent4"/>
              </a:lnRef>
              <a:fillRef idx="3">
                <a:schemeClr val="accent4"/>
              </a:fillRef>
              <a:effectRef idx="3">
                <a:schemeClr val="accent4"/>
              </a:effectRef>
              <a:fontRef idx="minor">
                <a:schemeClr val="lt1"/>
              </a:fontRef>
            </p:style>
          </p:sp>
          <p:sp>
            <p:nvSpPr>
              <p:cNvPr id="119" name="Down Arrow 118"/>
              <p:cNvSpPr/>
              <p:nvPr/>
            </p:nvSpPr>
            <p:spPr>
              <a:xfrm>
                <a:off x="27828240" y="15392400"/>
                <a:ext cx="365760" cy="557272"/>
              </a:xfrm>
              <a:prstGeom prst="downArrow">
                <a:avLst/>
              </a:prstGeom>
              <a:solidFill>
                <a:srgbClr val="000000"/>
              </a:solidFill>
              <a:ln/>
            </p:spPr>
            <p:style>
              <a:lnRef idx="0">
                <a:schemeClr val="accent4"/>
              </a:lnRef>
              <a:fillRef idx="3">
                <a:schemeClr val="accent4"/>
              </a:fillRef>
              <a:effectRef idx="3">
                <a:schemeClr val="accent4"/>
              </a:effectRef>
              <a:fontRef idx="minor">
                <a:schemeClr val="lt1"/>
              </a:fontRef>
            </p:style>
          </p:sp>
          <p:sp>
            <p:nvSpPr>
              <p:cNvPr id="120" name="Down Arrow 119"/>
              <p:cNvSpPr/>
              <p:nvPr/>
            </p:nvSpPr>
            <p:spPr>
              <a:xfrm>
                <a:off x="29428440" y="15392400"/>
                <a:ext cx="365760" cy="557272"/>
              </a:xfrm>
              <a:prstGeom prst="downArrow">
                <a:avLst/>
              </a:prstGeom>
              <a:solidFill>
                <a:srgbClr val="000000"/>
              </a:solidFill>
              <a:ln/>
            </p:spPr>
            <p:style>
              <a:lnRef idx="0">
                <a:schemeClr val="accent4"/>
              </a:lnRef>
              <a:fillRef idx="3">
                <a:schemeClr val="accent4"/>
              </a:fillRef>
              <a:effectRef idx="3">
                <a:schemeClr val="accent4"/>
              </a:effectRef>
              <a:fontRef idx="minor">
                <a:schemeClr val="lt1"/>
              </a:fontRef>
            </p:style>
          </p:sp>
          <p:sp>
            <p:nvSpPr>
              <p:cNvPr id="121" name="Down Arrow 120"/>
              <p:cNvSpPr/>
              <p:nvPr/>
            </p:nvSpPr>
            <p:spPr>
              <a:xfrm>
                <a:off x="31028640" y="15392400"/>
                <a:ext cx="365760" cy="557272"/>
              </a:xfrm>
              <a:prstGeom prst="downArrow">
                <a:avLst/>
              </a:prstGeom>
              <a:solidFill>
                <a:srgbClr val="000000"/>
              </a:solidFill>
              <a:ln/>
            </p:spPr>
            <p:style>
              <a:lnRef idx="0">
                <a:schemeClr val="accent4"/>
              </a:lnRef>
              <a:fillRef idx="3">
                <a:schemeClr val="accent4"/>
              </a:fillRef>
              <a:effectRef idx="3">
                <a:schemeClr val="accent4"/>
              </a:effectRef>
              <a:fontRef idx="minor">
                <a:schemeClr val="lt1"/>
              </a:fontRef>
            </p:style>
          </p:sp>
          <p:sp>
            <p:nvSpPr>
              <p:cNvPr id="122" name="Down Arrow 121"/>
              <p:cNvSpPr/>
              <p:nvPr/>
            </p:nvSpPr>
            <p:spPr>
              <a:xfrm>
                <a:off x="25313640" y="16611600"/>
                <a:ext cx="365760" cy="457200"/>
              </a:xfrm>
              <a:prstGeom prst="downArrow">
                <a:avLst/>
              </a:prstGeom>
              <a:solidFill>
                <a:srgbClr val="000000"/>
              </a:solidFill>
              <a:ln/>
            </p:spPr>
            <p:style>
              <a:lnRef idx="0">
                <a:schemeClr val="accent4"/>
              </a:lnRef>
              <a:fillRef idx="3">
                <a:schemeClr val="accent4"/>
              </a:fillRef>
              <a:effectRef idx="3">
                <a:schemeClr val="accent4"/>
              </a:effectRef>
              <a:fontRef idx="minor">
                <a:schemeClr val="lt1"/>
              </a:fontRef>
            </p:style>
          </p:sp>
          <p:sp>
            <p:nvSpPr>
              <p:cNvPr id="123" name="Down Arrow 122"/>
              <p:cNvSpPr/>
              <p:nvPr/>
            </p:nvSpPr>
            <p:spPr>
              <a:xfrm>
                <a:off x="27813000" y="16611600"/>
                <a:ext cx="365760" cy="457200"/>
              </a:xfrm>
              <a:prstGeom prst="downArrow">
                <a:avLst/>
              </a:prstGeom>
              <a:solidFill>
                <a:srgbClr val="000000"/>
              </a:solidFill>
              <a:ln/>
            </p:spPr>
            <p:style>
              <a:lnRef idx="0">
                <a:schemeClr val="accent4"/>
              </a:lnRef>
              <a:fillRef idx="3">
                <a:schemeClr val="accent4"/>
              </a:fillRef>
              <a:effectRef idx="3">
                <a:schemeClr val="accent4"/>
              </a:effectRef>
              <a:fontRef idx="minor">
                <a:schemeClr val="lt1"/>
              </a:fontRef>
            </p:style>
          </p:sp>
          <p:sp>
            <p:nvSpPr>
              <p:cNvPr id="124" name="Down Arrow 123"/>
              <p:cNvSpPr/>
              <p:nvPr/>
            </p:nvSpPr>
            <p:spPr>
              <a:xfrm>
                <a:off x="30327600" y="16611600"/>
                <a:ext cx="365760" cy="457200"/>
              </a:xfrm>
              <a:prstGeom prst="downArrow">
                <a:avLst/>
              </a:prstGeom>
              <a:solidFill>
                <a:schemeClr val="tx1"/>
              </a:solidFill>
              <a:ln/>
            </p:spPr>
            <p:style>
              <a:lnRef idx="0">
                <a:schemeClr val="accent4"/>
              </a:lnRef>
              <a:fillRef idx="3">
                <a:schemeClr val="accent4"/>
              </a:fillRef>
              <a:effectRef idx="3">
                <a:schemeClr val="accent4"/>
              </a:effectRef>
              <a:fontRef idx="minor">
                <a:schemeClr val="lt1"/>
              </a:fontRef>
            </p:style>
          </p:sp>
          <p:pic>
            <p:nvPicPr>
              <p:cNvPr id="125" name="Picture 38" descr="lockoverlay-1.png"/>
              <p:cNvPicPr>
                <a:picLocks noChangeAspect="1"/>
              </p:cNvPicPr>
              <p:nvPr/>
            </p:nvPicPr>
            <p:blipFill>
              <a:blip r:embed="rId4"/>
              <a:srcRect/>
              <a:stretch>
                <a:fillRect/>
              </a:stretch>
            </p:blipFill>
            <p:spPr bwMode="auto">
              <a:xfrm>
                <a:off x="24384000" y="15773400"/>
                <a:ext cx="762000" cy="762000"/>
              </a:xfrm>
              <a:prstGeom prst="rect">
                <a:avLst/>
              </a:prstGeom>
              <a:noFill/>
              <a:ln w="9525">
                <a:noFill/>
                <a:miter lim="800000"/>
                <a:headEnd/>
                <a:tailEnd/>
              </a:ln>
            </p:spPr>
          </p:pic>
          <p:pic>
            <p:nvPicPr>
              <p:cNvPr id="126" name="Picture 39" descr="lockoverlay-1.png"/>
              <p:cNvPicPr>
                <a:picLocks noChangeAspect="1"/>
              </p:cNvPicPr>
              <p:nvPr/>
            </p:nvPicPr>
            <p:blipFill>
              <a:blip r:embed="rId4"/>
              <a:srcRect/>
              <a:stretch>
                <a:fillRect/>
              </a:stretch>
            </p:blipFill>
            <p:spPr bwMode="auto">
              <a:xfrm>
                <a:off x="31089600" y="15773400"/>
                <a:ext cx="762000" cy="762000"/>
              </a:xfrm>
              <a:prstGeom prst="rect">
                <a:avLst/>
              </a:prstGeom>
              <a:noFill/>
              <a:ln w="9525">
                <a:noFill/>
                <a:miter lim="800000"/>
                <a:headEnd/>
                <a:tailEnd/>
              </a:ln>
            </p:spPr>
          </p:pic>
        </p:grpSp>
        <p:sp>
          <p:nvSpPr>
            <p:cNvPr id="133" name="Rectangle 132"/>
            <p:cNvSpPr/>
            <p:nvPr/>
          </p:nvSpPr>
          <p:spPr>
            <a:xfrm>
              <a:off x="23241000" y="6248400"/>
              <a:ext cx="9753600" cy="6986528"/>
            </a:xfrm>
            <a:prstGeom prst="rect">
              <a:avLst/>
            </a:prstGeom>
          </p:spPr>
          <p:txBody>
            <a:bodyPr wrap="square">
              <a:spAutoFit/>
            </a:bodyPr>
            <a:lstStyle/>
            <a:p>
              <a:pPr algn="just" defTabSz="3657600"/>
              <a:r>
                <a:rPr lang="en-US" sz="2800" dirty="0" smtClean="0"/>
                <a:t>In order to authenticate and authorize users and other services, grid services need to maintain a list of certificate authorities that they trust as a source for issuing credentials. In a grid environment there may exist hundreds of certificate authorities (</a:t>
              </a:r>
              <a:r>
                <a:rPr lang="en-US" sz="2800" dirty="0" err="1" smtClean="0"/>
                <a:t>CAs</a:t>
              </a:r>
              <a:r>
                <a:rPr lang="en-US" sz="2800" dirty="0" smtClean="0"/>
                <a:t>), each issuing hundreds if not thousands of certificates. In such a dynamic multi-intuitional environment with tens of thousands of users, credentials will be issued and revoked frequently, and new authorities will be added regularly. The Grid Trust Service (GTS) is a federated grid infrastructure enabling the provisioning and management of a grid trust </a:t>
              </a:r>
              <a:r>
                <a:rPr lang="en-US" sz="2800" dirty="0" smtClean="0"/>
                <a:t>fabric.  The GTS provides a federated </a:t>
              </a:r>
              <a:r>
                <a:rPr lang="en-US" sz="2800" dirty="0" smtClean="0"/>
                <a:t>solution for registering, managing, and distributing certificate authority certificates and </a:t>
              </a:r>
              <a:r>
                <a:rPr lang="en-US" sz="2800" dirty="0" err="1" smtClean="0"/>
                <a:t>CRLs</a:t>
              </a:r>
              <a:r>
                <a:rPr lang="en-US" sz="2800" dirty="0" smtClean="0"/>
                <a:t>, facilitating the enforcement of trust agreements against the latest trusted roots.</a:t>
              </a:r>
              <a:r>
                <a:rPr lang="en-US" sz="2800" dirty="0" smtClean="0"/>
                <a:t>   The GTS allows the definition of levels of assurance which can be used to group and distribute </a:t>
              </a:r>
              <a:r>
                <a:rPr lang="en-US" sz="2800" dirty="0" err="1" smtClean="0"/>
                <a:t>CAs</a:t>
              </a:r>
              <a:r>
                <a:rPr lang="en-US" sz="2800" dirty="0" smtClean="0"/>
                <a:t> to service providers based on the trust agreements they have in place.</a:t>
              </a:r>
            </a:p>
          </p:txBody>
        </p:sp>
      </p:grpSp>
      <p:grpSp>
        <p:nvGrpSpPr>
          <p:cNvPr id="85" name="Group 84"/>
          <p:cNvGrpSpPr/>
          <p:nvPr/>
        </p:nvGrpSpPr>
        <p:grpSpPr>
          <a:xfrm>
            <a:off x="228600" y="26060400"/>
            <a:ext cx="22441586" cy="5562600"/>
            <a:chOff x="228600" y="26060400"/>
            <a:chExt cx="22441586" cy="5562600"/>
          </a:xfrm>
        </p:grpSpPr>
        <p:grpSp>
          <p:nvGrpSpPr>
            <p:cNvPr id="81" name="Group 80"/>
            <p:cNvGrpSpPr/>
            <p:nvPr/>
          </p:nvGrpSpPr>
          <p:grpSpPr>
            <a:xfrm>
              <a:off x="228600" y="26060400"/>
              <a:ext cx="22441586" cy="5105400"/>
              <a:chOff x="228600" y="26136600"/>
              <a:chExt cx="22174200" cy="4953000"/>
            </a:xfrm>
          </p:grpSpPr>
          <p:sp>
            <p:nvSpPr>
              <p:cNvPr id="77" name="Rounded Rectangle 76"/>
              <p:cNvSpPr/>
              <p:nvPr/>
            </p:nvSpPr>
            <p:spPr>
              <a:xfrm>
                <a:off x="228600" y="26575512"/>
                <a:ext cx="22174200" cy="4514088"/>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78" name="Text Box 121"/>
              <p:cNvSpPr txBox="1">
                <a:spLocks noChangeArrowheads="1"/>
              </p:cNvSpPr>
              <p:nvPr/>
            </p:nvSpPr>
            <p:spPr bwMode="auto">
              <a:xfrm>
                <a:off x="1219201" y="26136600"/>
                <a:ext cx="7010399" cy="830997"/>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AUTHENTICATION SERVICE</a:t>
                </a:r>
                <a:endParaRPr lang="en-US" sz="4800" b="1" dirty="0">
                  <a:solidFill>
                    <a:srgbClr val="101533"/>
                  </a:solidFill>
                </a:endParaRPr>
              </a:p>
            </p:txBody>
          </p:sp>
        </p:grpSp>
        <p:sp>
          <p:nvSpPr>
            <p:cNvPr id="82" name="Rectangle 81"/>
            <p:cNvSpPr/>
            <p:nvPr/>
          </p:nvSpPr>
          <p:spPr>
            <a:xfrm>
              <a:off x="457200" y="26790907"/>
              <a:ext cx="14478000" cy="4832093"/>
            </a:xfrm>
            <a:prstGeom prst="rect">
              <a:avLst/>
            </a:prstGeom>
          </p:spPr>
          <p:txBody>
            <a:bodyPr wrap="square">
              <a:spAutoFit/>
            </a:bodyPr>
            <a:lstStyle/>
            <a:p>
              <a:pPr algn="just"/>
              <a:r>
                <a:rPr lang="en-US" sz="2800" dirty="0" smtClean="0"/>
                <a:t>T</a:t>
              </a:r>
              <a:r>
                <a:rPr lang="en-US" sz="2800" dirty="0" smtClean="0"/>
                <a:t>he </a:t>
              </a:r>
              <a:r>
                <a:rPr lang="en-US" sz="2800" dirty="0" smtClean="0"/>
                <a:t>Authentication Service</a:t>
              </a:r>
              <a:r>
                <a:rPr lang="en-US" sz="2800" dirty="0" smtClean="0"/>
                <a:t> enables existing </a:t>
              </a:r>
              <a:r>
                <a:rPr lang="en-US" sz="2800" dirty="0" smtClean="0"/>
                <a:t>identity providers to be seamlessly integrated into a production Grid environment such that users that are registered with an identity provider may use their existing credentials to access resources on the Grid.    The Authentication Service provides a uniform web service interface providing applications with a single approach for authenticating users across a federation.   In other words if each organization provides an Authentication Service for their Identity Provider, then applications can be developed to authenticate users using the Authentication Service interface, allowing users from any identity provider to authenticate with any application.</a:t>
              </a:r>
              <a:r>
                <a:rPr lang="en-US" sz="2800" dirty="0" smtClean="0"/>
                <a:t> </a:t>
              </a:r>
              <a:r>
                <a:rPr lang="en-US" sz="2800" dirty="0" smtClean="0"/>
                <a:t>Together the Authentication Service and Dorian provide a solution for federating identity in a grid environment, allowing users to use their existing credentials to access secure grid resources.</a:t>
              </a:r>
            </a:p>
            <a:p>
              <a:pPr algn="just"/>
              <a:endParaRPr lang="en-US" sz="2800" dirty="0"/>
            </a:p>
          </p:txBody>
        </p:sp>
        <p:pic>
          <p:nvPicPr>
            <p:cNvPr id="84" name="Picture 83" descr="authentication-service-overview.pdf"/>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14935200" y="26974800"/>
              <a:ext cx="7570237" cy="3756659"/>
            </a:xfrm>
            <a:prstGeom prst="rect">
              <a:avLst/>
            </a:prstGeom>
          </p:spPr>
        </p:pic>
      </p:grpSp>
      <p:grpSp>
        <p:nvGrpSpPr>
          <p:cNvPr id="72" name="Group 71"/>
          <p:cNvGrpSpPr/>
          <p:nvPr/>
        </p:nvGrpSpPr>
        <p:grpSpPr>
          <a:xfrm>
            <a:off x="228600" y="20269200"/>
            <a:ext cx="22441586" cy="9067800"/>
            <a:chOff x="228600" y="20726400"/>
            <a:chExt cx="22174200" cy="9067800"/>
          </a:xfrm>
        </p:grpSpPr>
        <p:grpSp>
          <p:nvGrpSpPr>
            <p:cNvPr id="25" name="Group 24"/>
            <p:cNvGrpSpPr/>
            <p:nvPr/>
          </p:nvGrpSpPr>
          <p:grpSpPr>
            <a:xfrm>
              <a:off x="228600" y="20726400"/>
              <a:ext cx="22174200" cy="5838444"/>
              <a:chOff x="228600" y="20726400"/>
              <a:chExt cx="22174200" cy="5838444"/>
            </a:xfrm>
          </p:grpSpPr>
          <p:sp>
            <p:nvSpPr>
              <p:cNvPr id="40" name="Rounded Rectangle 39"/>
              <p:cNvSpPr/>
              <p:nvPr/>
            </p:nvSpPr>
            <p:spPr>
              <a:xfrm>
                <a:off x="228600" y="21107400"/>
                <a:ext cx="22174200" cy="5457444"/>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24" name="Text Box 121"/>
              <p:cNvSpPr txBox="1">
                <a:spLocks noChangeArrowheads="1"/>
              </p:cNvSpPr>
              <p:nvPr/>
            </p:nvSpPr>
            <p:spPr bwMode="auto">
              <a:xfrm>
                <a:off x="1295400" y="20726400"/>
                <a:ext cx="2286000" cy="830997"/>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DORIAN</a:t>
                </a:r>
                <a:endParaRPr lang="en-US" sz="4800" b="1" dirty="0">
                  <a:solidFill>
                    <a:srgbClr val="101533"/>
                  </a:solidFill>
                </a:endParaRPr>
              </a:p>
            </p:txBody>
          </p:sp>
          <p:pic>
            <p:nvPicPr>
              <p:cNvPr id="43" name="Picture 42" descr="dorian.jpg"/>
              <p:cNvPicPr>
                <a:picLocks noChangeAspect="1"/>
              </p:cNvPicPr>
              <p:nvPr/>
            </p:nvPicPr>
            <p:blipFill>
              <a:blip r:embed="rId7"/>
              <a:stretch>
                <a:fillRect/>
              </a:stretch>
            </p:blipFill>
            <p:spPr>
              <a:xfrm>
                <a:off x="14737080" y="21259800"/>
                <a:ext cx="7589520" cy="5152644"/>
              </a:xfrm>
              <a:prstGeom prst="rect">
                <a:avLst/>
              </a:prstGeom>
            </p:spPr>
          </p:pic>
          <p:sp>
            <p:nvSpPr>
              <p:cNvPr id="23" name="Rectangle 22"/>
              <p:cNvSpPr/>
              <p:nvPr/>
            </p:nvSpPr>
            <p:spPr>
              <a:xfrm>
                <a:off x="8305800" y="21259800"/>
                <a:ext cx="5943600" cy="5262980"/>
              </a:xfrm>
              <a:prstGeom prst="rect">
                <a:avLst/>
              </a:prstGeom>
            </p:spPr>
            <p:txBody>
              <a:bodyPr wrap="square">
                <a:spAutoFit/>
              </a:bodyPr>
              <a:lstStyle/>
              <a:p>
                <a:pPr marL="685800" lvl="1" indent="-228600" defTabSz="3657600">
                  <a:buFontTx/>
                  <a:buChar char="•"/>
                </a:pPr>
                <a:r>
                  <a:rPr lang="en-US" sz="2800" dirty="0" smtClean="0">
                    <a:solidFill>
                      <a:srgbClr val="070709"/>
                    </a:solidFill>
                  </a:rPr>
                  <a:t>Issues credentials to hosts and services.</a:t>
                </a:r>
              </a:p>
              <a:p>
                <a:pPr marL="685800" lvl="1" indent="-228600" defTabSz="3657600">
                  <a:buFontTx/>
                  <a:buChar char="•"/>
                </a:pPr>
                <a:r>
                  <a:rPr lang="en-US" sz="2800" dirty="0" smtClean="0">
                    <a:solidFill>
                      <a:srgbClr val="070709"/>
                    </a:solidFill>
                  </a:rPr>
                  <a:t>Comprehensive user interface for administrating accounts.</a:t>
                </a:r>
              </a:p>
              <a:p>
                <a:pPr marL="228600" indent="-228600" defTabSz="3657600">
                  <a:buFontTx/>
                  <a:buChar char="•"/>
                </a:pPr>
                <a:r>
                  <a:rPr lang="en-US" sz="2800" b="1" dirty="0" smtClean="0">
                    <a:solidFill>
                      <a:srgbClr val="101533"/>
                    </a:solidFill>
                  </a:rPr>
                  <a:t>Identity </a:t>
                </a:r>
                <a:r>
                  <a:rPr lang="en-US" sz="2800" b="1" dirty="0" smtClean="0">
                    <a:solidFill>
                      <a:srgbClr val="101533"/>
                    </a:solidFill>
                  </a:rPr>
                  <a:t>Management and Federation</a:t>
                </a:r>
              </a:p>
              <a:p>
                <a:pPr marL="685800" lvl="1" indent="-228600" defTabSz="3657600">
                  <a:buFontTx/>
                  <a:buChar char="•"/>
                </a:pPr>
                <a:r>
                  <a:rPr lang="en-US" sz="2800" dirty="0" smtClean="0">
                    <a:solidFill>
                      <a:srgbClr val="070709"/>
                    </a:solidFill>
                  </a:rPr>
                  <a:t>Integration point between external security domains and the grid security domain.</a:t>
                </a:r>
              </a:p>
              <a:p>
                <a:pPr marL="685800" lvl="1" indent="-228600" defTabSz="3657600">
                  <a:buFontTx/>
                  <a:buChar char="•"/>
                </a:pPr>
                <a:r>
                  <a:rPr lang="en-US" sz="2800" dirty="0" smtClean="0">
                    <a:solidFill>
                      <a:srgbClr val="070709"/>
                    </a:solidFill>
                  </a:rPr>
                  <a:t>Existing user credentials can be used to access the grid.</a:t>
                </a:r>
                <a:endParaRPr lang="en-US" sz="2800" dirty="0" smtClean="0">
                  <a:solidFill>
                    <a:srgbClr val="070709"/>
                  </a:solidFill>
                </a:endParaRPr>
              </a:p>
              <a:p>
                <a:pPr marL="685800" lvl="1" indent="-228600" defTabSz="3657600">
                  <a:buFontTx/>
                  <a:buChar char="•"/>
                </a:pPr>
                <a:r>
                  <a:rPr lang="en-US" sz="2800" dirty="0" smtClean="0">
                    <a:solidFill>
                      <a:srgbClr val="070709"/>
                    </a:solidFill>
                  </a:rPr>
                  <a:t>Automated </a:t>
                </a:r>
                <a:r>
                  <a:rPr lang="en-US" sz="2800" dirty="0" smtClean="0">
                    <a:solidFill>
                      <a:srgbClr val="070709"/>
                    </a:solidFill>
                  </a:rPr>
                  <a:t>account creation and provisioning</a:t>
                </a:r>
                <a:endParaRPr lang="en-US" dirty="0"/>
              </a:p>
            </p:txBody>
          </p:sp>
        </p:grpSp>
        <p:sp>
          <p:nvSpPr>
            <p:cNvPr id="44" name="Rectangle 43"/>
            <p:cNvSpPr/>
            <p:nvPr/>
          </p:nvSpPr>
          <p:spPr>
            <a:xfrm>
              <a:off x="457200" y="21330344"/>
              <a:ext cx="7848600" cy="8463856"/>
            </a:xfrm>
            <a:prstGeom prst="rect">
              <a:avLst/>
            </a:prstGeom>
          </p:spPr>
          <p:txBody>
            <a:bodyPr wrap="square">
              <a:spAutoFit/>
            </a:bodyPr>
            <a:lstStyle/>
            <a:p>
              <a:pPr algn="just" defTabSz="3657600"/>
              <a:r>
                <a:rPr lang="en-US" sz="2800" dirty="0" smtClean="0"/>
                <a:t>Dorian is a federated account management system for the Grid</a:t>
              </a:r>
              <a:r>
                <a:rPr lang="en-US" sz="2800" dirty="0" smtClean="0"/>
                <a:t>.  Dorian </a:t>
              </a:r>
              <a:r>
                <a:rPr lang="en-US" sz="2800" dirty="0" smtClean="0"/>
                <a:t>simplifies the complexity of Grid security for users, allowing them to use their existing credentials to access resources on the Grid.</a:t>
              </a:r>
            </a:p>
            <a:p>
              <a:pPr algn="just" defTabSz="3657600"/>
              <a:endParaRPr lang="en-US" sz="2800" dirty="0" smtClean="0"/>
            </a:p>
            <a:p>
              <a:pPr algn="just" defTabSz="3657600"/>
              <a:r>
                <a:rPr lang="en-US" sz="2800" b="1" dirty="0" smtClean="0">
                  <a:solidFill>
                    <a:srgbClr val="101533"/>
                  </a:solidFill>
                </a:rPr>
                <a:t>Dorian’s </a:t>
              </a:r>
              <a:r>
                <a:rPr lang="en-US" sz="2800" b="1" dirty="0" smtClean="0">
                  <a:solidFill>
                    <a:srgbClr val="101533"/>
                  </a:solidFill>
                </a:rPr>
                <a:t>Features</a:t>
              </a:r>
            </a:p>
            <a:p>
              <a:pPr algn="just" defTabSz="3657600"/>
              <a:r>
                <a:rPr lang="en-US" sz="2800" b="1" dirty="0" smtClean="0">
                  <a:solidFill>
                    <a:srgbClr val="101533"/>
                  </a:solidFill>
                </a:rPr>
                <a:t>Grid Account </a:t>
              </a:r>
              <a:r>
                <a:rPr lang="en-US" sz="2800" b="1" dirty="0" smtClean="0">
                  <a:solidFill>
                    <a:srgbClr val="101533"/>
                  </a:solidFill>
                </a:rPr>
                <a:t>Management</a:t>
              </a:r>
              <a:endParaRPr lang="en-US" sz="2800" dirty="0" smtClean="0">
                <a:solidFill>
                  <a:srgbClr val="101533"/>
                </a:solidFill>
              </a:endParaRPr>
            </a:p>
            <a:p>
              <a:pPr marL="685800" lvl="1" indent="-228600" defTabSz="3657600">
                <a:buFontTx/>
                <a:buChar char="•"/>
              </a:pPr>
              <a:r>
                <a:rPr lang="en-US" sz="2800" dirty="0" smtClean="0">
                  <a:solidFill>
                    <a:srgbClr val="070709"/>
                  </a:solidFill>
                </a:rPr>
                <a:t>Built-in certificate authority.</a:t>
              </a:r>
            </a:p>
            <a:p>
              <a:pPr marL="685800" lvl="1" indent="-228600" defTabSz="3657600">
                <a:buFontTx/>
                <a:buChar char="•"/>
              </a:pPr>
              <a:r>
                <a:rPr lang="en-US" sz="2800" dirty="0" smtClean="0">
                  <a:solidFill>
                    <a:srgbClr val="070709"/>
                  </a:solidFill>
                </a:rPr>
                <a:t>Manages grid credentials for each user.</a:t>
              </a:r>
            </a:p>
            <a:p>
              <a:pPr marL="685800" lvl="1" indent="-228600" defTabSz="3657600">
                <a:buFontTx/>
                <a:buChar char="•"/>
              </a:pPr>
              <a:r>
                <a:rPr lang="en-US" sz="2800" dirty="0" smtClean="0">
                  <a:solidFill>
                    <a:srgbClr val="070709"/>
                  </a:solidFill>
                </a:rPr>
                <a:t>Enables users to authenticate and create grid proxies, which they may use to access the grid.</a:t>
              </a:r>
            </a:p>
            <a:p>
              <a:pPr marL="685800" lvl="1" indent="-228600" defTabSz="3657600">
                <a:buFontTx/>
                <a:buChar char="•"/>
              </a:pPr>
              <a:r>
                <a:rPr lang="en-US" sz="2800" dirty="0" smtClean="0">
                  <a:solidFill>
                    <a:srgbClr val="070709"/>
                  </a:solidFill>
                </a:rPr>
                <a:t>Local account creation and management.</a:t>
              </a:r>
            </a:p>
            <a:p>
              <a:pPr algn="just" defTabSz="3657600"/>
              <a:endParaRPr lang="en-US" sz="2800" b="1" dirty="0" smtClean="0">
                <a:solidFill>
                  <a:srgbClr val="101533"/>
                </a:solidFill>
              </a:endParaRPr>
            </a:p>
            <a:p>
              <a:pPr algn="just" defTabSz="3657600"/>
              <a:endParaRPr lang="en-US" sz="2800" dirty="0" smtClean="0"/>
            </a:p>
            <a:p>
              <a:pPr algn="just" defTabSz="3657600"/>
              <a:endParaRPr lang="en-US" sz="2800" dirty="0" smtClean="0"/>
            </a:p>
            <a:p>
              <a:pPr algn="just" defTabSz="3657600"/>
              <a:r>
                <a:rPr lang="en-US" sz="2800" dirty="0" smtClean="0"/>
                <a:t>  </a:t>
              </a:r>
              <a:endParaRPr lang="en-US" sz="2800" dirty="0" smtClean="0"/>
            </a:p>
            <a:p>
              <a:pPr algn="just" defTabSz="3657600"/>
              <a:endParaRPr lang="en-US" sz="9600" b="1" dirty="0">
                <a:solidFill>
                  <a:srgbClr val="CC0000"/>
                </a:solidFill>
                <a:latin typeface="Tahoma" pitchFamily="-112" charset="0"/>
              </a:endParaRPr>
            </a:p>
          </p:txBody>
        </p:sp>
      </p:grpSp>
      <p:sp>
        <p:nvSpPr>
          <p:cNvPr id="6" name="Rectangle 5"/>
          <p:cNvSpPr/>
          <p:nvPr/>
        </p:nvSpPr>
        <p:spPr>
          <a:xfrm>
            <a:off x="0" y="31242000"/>
            <a:ext cx="43891200" cy="1676400"/>
          </a:xfrm>
          <a:prstGeom prst="rect">
            <a:avLst/>
          </a:prstGeom>
          <a:solidFill>
            <a:srgbClr val="292A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5544800" y="31348741"/>
            <a:ext cx="13667775" cy="1569660"/>
          </a:xfrm>
          <a:prstGeom prst="rect">
            <a:avLst/>
          </a:prstGeom>
          <a:noFill/>
        </p:spPr>
        <p:txBody>
          <a:bodyPr wrap="none" rtlCol="0">
            <a:spAutoFit/>
          </a:bodyPr>
          <a:lstStyle/>
          <a:p>
            <a:pPr algn="ctr"/>
            <a:r>
              <a:rPr lang="en-US" sz="2400" b="1" dirty="0" smtClean="0">
                <a:solidFill>
                  <a:schemeClr val="bg1"/>
                </a:solidFill>
              </a:rPr>
              <a:t>Stephen Langella</a:t>
            </a:r>
            <a:r>
              <a:rPr lang="en-US" sz="2400" b="1" baseline="30000" dirty="0" smtClean="0">
                <a:solidFill>
                  <a:schemeClr val="bg1"/>
                </a:solidFill>
              </a:rPr>
              <a:t>1</a:t>
            </a:r>
            <a:r>
              <a:rPr lang="en-US" sz="2400" b="1" dirty="0" smtClean="0">
                <a:solidFill>
                  <a:schemeClr val="bg1"/>
                </a:solidFill>
              </a:rPr>
              <a:t>, Scott Oster</a:t>
            </a:r>
            <a:r>
              <a:rPr lang="en-US" sz="2400" b="1" baseline="30000" dirty="0" smtClean="0">
                <a:solidFill>
                  <a:schemeClr val="bg1"/>
                </a:solidFill>
              </a:rPr>
              <a:t>1</a:t>
            </a:r>
            <a:r>
              <a:rPr lang="en-US" sz="2400" b="1" dirty="0" smtClean="0">
                <a:solidFill>
                  <a:schemeClr val="bg1"/>
                </a:solidFill>
              </a:rPr>
              <a:t>, Shannon Hastings</a:t>
            </a:r>
            <a:r>
              <a:rPr lang="en-US" sz="2400" b="1" baseline="30000" dirty="0" smtClean="0">
                <a:solidFill>
                  <a:schemeClr val="bg1"/>
                </a:solidFill>
              </a:rPr>
              <a:t>1</a:t>
            </a:r>
            <a:r>
              <a:rPr lang="en-US" sz="2400" b="1" dirty="0" smtClean="0">
                <a:solidFill>
                  <a:schemeClr val="bg1"/>
                </a:solidFill>
              </a:rPr>
              <a:t>,  Joshua Phillips</a:t>
            </a:r>
            <a:r>
              <a:rPr lang="en-US" sz="2400" b="1" baseline="30000" dirty="0" smtClean="0">
                <a:solidFill>
                  <a:schemeClr val="bg1"/>
                </a:solidFill>
              </a:rPr>
              <a:t>3</a:t>
            </a:r>
            <a:r>
              <a:rPr lang="en-US" sz="2400" b="1" dirty="0" smtClean="0">
                <a:solidFill>
                  <a:schemeClr val="bg1"/>
                </a:solidFill>
              </a:rPr>
              <a:t>, </a:t>
            </a:r>
            <a:r>
              <a:rPr lang="en-US" sz="2400" b="1" dirty="0" err="1" smtClean="0">
                <a:solidFill>
                  <a:schemeClr val="bg1"/>
                </a:solidFill>
              </a:rPr>
              <a:t>Kunal</a:t>
            </a:r>
            <a:r>
              <a:rPr lang="en-US" sz="2400" b="1" dirty="0" smtClean="0">
                <a:solidFill>
                  <a:schemeClr val="bg1"/>
                </a:solidFill>
              </a:rPr>
              <a:t> Modi</a:t>
            </a:r>
            <a:r>
              <a:rPr lang="en-US" sz="2400" b="1" baseline="30000" dirty="0" smtClean="0">
                <a:solidFill>
                  <a:schemeClr val="bg1"/>
                </a:solidFill>
              </a:rPr>
              <a:t>2</a:t>
            </a:r>
            <a:r>
              <a:rPr lang="en-US" sz="2400" b="1" dirty="0" smtClean="0">
                <a:solidFill>
                  <a:schemeClr val="bg1"/>
                </a:solidFill>
              </a:rPr>
              <a:t>, </a:t>
            </a:r>
            <a:r>
              <a:rPr lang="en-US" sz="2400" b="1" dirty="0" err="1" smtClean="0">
                <a:solidFill>
                  <a:schemeClr val="bg1"/>
                </a:solidFill>
              </a:rPr>
              <a:t>Tahsin</a:t>
            </a:r>
            <a:r>
              <a:rPr lang="en-US" sz="2400" b="1" dirty="0" smtClean="0">
                <a:solidFill>
                  <a:schemeClr val="bg1"/>
                </a:solidFill>
              </a:rPr>
              <a:t> Kurc</a:t>
            </a:r>
            <a:r>
              <a:rPr lang="en-US" sz="2400" b="1" baseline="30000" dirty="0" smtClean="0">
                <a:solidFill>
                  <a:schemeClr val="bg1"/>
                </a:solidFill>
              </a:rPr>
              <a:t>1</a:t>
            </a:r>
            <a:r>
              <a:rPr lang="en-US" sz="2400" b="1" dirty="0" smtClean="0">
                <a:solidFill>
                  <a:schemeClr val="bg1"/>
                </a:solidFill>
              </a:rPr>
              <a:t>, Joel Saltz</a:t>
            </a:r>
            <a:r>
              <a:rPr lang="en-US" sz="2400" b="1" baseline="30000" dirty="0" smtClean="0">
                <a:solidFill>
                  <a:schemeClr val="bg1"/>
                </a:solidFill>
              </a:rPr>
              <a:t>1</a:t>
            </a:r>
            <a:r>
              <a:rPr lang="en-US" sz="2400" b="1" dirty="0" smtClean="0">
                <a:solidFill>
                  <a:schemeClr val="bg1"/>
                </a:solidFill>
              </a:rPr>
              <a:t> </a:t>
            </a:r>
          </a:p>
          <a:p>
            <a:pPr algn="ctr"/>
            <a:r>
              <a:rPr lang="en-US" sz="2400" b="1" baseline="30000" dirty="0" smtClean="0">
                <a:solidFill>
                  <a:schemeClr val="bg1"/>
                </a:solidFill>
              </a:rPr>
              <a:t>1</a:t>
            </a:r>
            <a:r>
              <a:rPr lang="en-US" sz="2400" b="1" dirty="0" smtClean="0">
                <a:solidFill>
                  <a:schemeClr val="bg1"/>
                </a:solidFill>
              </a:rPr>
              <a:t> </a:t>
            </a:r>
            <a:r>
              <a:rPr lang="en-US" sz="2400" dirty="0" smtClean="0">
                <a:solidFill>
                  <a:schemeClr val="bg1"/>
                </a:solidFill>
              </a:rPr>
              <a:t>Software </a:t>
            </a:r>
            <a:r>
              <a:rPr lang="en-US" sz="2400" dirty="0" smtClean="0">
                <a:solidFill>
                  <a:schemeClr val="bg1"/>
                </a:solidFill>
              </a:rPr>
              <a:t>Research </a:t>
            </a:r>
            <a:r>
              <a:rPr lang="en-US" sz="2400" dirty="0" smtClean="0">
                <a:solidFill>
                  <a:schemeClr val="bg1"/>
                </a:solidFill>
              </a:rPr>
              <a:t>Institute, Department of Biomedical Informatics, Ohio State University</a:t>
            </a:r>
          </a:p>
          <a:p>
            <a:pPr algn="ctr"/>
            <a:r>
              <a:rPr lang="en-US" sz="2400" baseline="30000" dirty="0" smtClean="0">
                <a:solidFill>
                  <a:schemeClr val="bg1"/>
                </a:solidFill>
              </a:rPr>
              <a:t>2 </a:t>
            </a:r>
            <a:r>
              <a:rPr lang="en-US" sz="2400" dirty="0" err="1" smtClean="0">
                <a:solidFill>
                  <a:schemeClr val="bg1"/>
                </a:solidFill>
              </a:rPr>
              <a:t>Ekagra</a:t>
            </a:r>
            <a:r>
              <a:rPr lang="en-US" sz="2400" dirty="0" smtClean="0">
                <a:solidFill>
                  <a:schemeClr val="bg1"/>
                </a:solidFill>
              </a:rPr>
              <a:t> Software </a:t>
            </a:r>
            <a:r>
              <a:rPr lang="en-US" sz="2400" dirty="0" err="1" smtClean="0">
                <a:solidFill>
                  <a:schemeClr val="bg1"/>
                </a:solidFill>
              </a:rPr>
              <a:t>Techhnologies</a:t>
            </a:r>
            <a:endParaRPr lang="en-US" sz="2400" dirty="0" smtClean="0">
              <a:solidFill>
                <a:schemeClr val="bg1"/>
              </a:solidFill>
            </a:endParaRPr>
          </a:p>
          <a:p>
            <a:pPr algn="ctr"/>
            <a:r>
              <a:rPr lang="en-US" sz="2400" baseline="30000" dirty="0" smtClean="0">
                <a:solidFill>
                  <a:schemeClr val="bg1"/>
                </a:solidFill>
              </a:rPr>
              <a:t>3</a:t>
            </a:r>
            <a:r>
              <a:rPr lang="en-US" sz="2400" baseline="30000" dirty="0" smtClean="0">
                <a:solidFill>
                  <a:schemeClr val="bg1"/>
                </a:solidFill>
              </a:rPr>
              <a:t> </a:t>
            </a:r>
            <a:r>
              <a:rPr lang="en-US" sz="2400" dirty="0" smtClean="0">
                <a:solidFill>
                  <a:schemeClr val="bg1"/>
                </a:solidFill>
              </a:rPr>
              <a:t>Semantic Bits, LLC</a:t>
            </a:r>
          </a:p>
        </p:txBody>
      </p:sp>
      <p:grpSp>
        <p:nvGrpSpPr>
          <p:cNvPr id="42" name="Group 41"/>
          <p:cNvGrpSpPr/>
          <p:nvPr/>
        </p:nvGrpSpPr>
        <p:grpSpPr>
          <a:xfrm>
            <a:off x="217948" y="5562600"/>
            <a:ext cx="22452238" cy="14782800"/>
            <a:chOff x="65548" y="5867400"/>
            <a:chExt cx="22184852" cy="14782800"/>
          </a:xfrm>
        </p:grpSpPr>
        <p:grpSp>
          <p:nvGrpSpPr>
            <p:cNvPr id="38" name="Group 37"/>
            <p:cNvGrpSpPr/>
            <p:nvPr/>
          </p:nvGrpSpPr>
          <p:grpSpPr>
            <a:xfrm>
              <a:off x="65548" y="5867400"/>
              <a:ext cx="22184852" cy="14782800"/>
              <a:chOff x="65548" y="5867400"/>
              <a:chExt cx="22184852" cy="14782800"/>
            </a:xfrm>
          </p:grpSpPr>
          <p:sp>
            <p:nvSpPr>
              <p:cNvPr id="36" name="Rounded Rectangle 35"/>
              <p:cNvSpPr/>
              <p:nvPr/>
            </p:nvSpPr>
            <p:spPr>
              <a:xfrm>
                <a:off x="65548" y="6324600"/>
                <a:ext cx="22184852" cy="14325600"/>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37" name="Text Box 121"/>
              <p:cNvSpPr txBox="1">
                <a:spLocks noChangeArrowheads="1"/>
              </p:cNvSpPr>
              <p:nvPr/>
            </p:nvSpPr>
            <p:spPr bwMode="auto">
              <a:xfrm>
                <a:off x="1066800" y="5867400"/>
                <a:ext cx="3200400" cy="830997"/>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a:solidFill>
                      <a:srgbClr val="101533"/>
                    </a:solidFill>
                  </a:rPr>
                  <a:t>OVERVIEW</a:t>
                </a:r>
              </a:p>
            </p:txBody>
          </p:sp>
        </p:grpSp>
        <p:pic>
          <p:nvPicPr>
            <p:cNvPr id="32" name="Picture 31" descr="gaards.pdf"/>
            <p:cNvPicPr>
              <a:picLocks noChangeAspect="1"/>
            </p:cNvPicPr>
            <p:nvPr/>
          </p:nvPicPr>
          <mc:AlternateContent>
            <mc:Choice xmlns:ma="http://schemas.microsoft.com/office/mac/drawingml/2008/main" Requires="ma">
              <p:blipFill>
                <a:blip r:embed="rId8"/>
                <a:stretch>
                  <a:fillRect/>
                </a:stretch>
              </p:blipFill>
            </mc:Choice>
            <mc:Fallback>
              <p:blipFill>
                <a:blip r:embed="rId9"/>
                <a:stretch>
                  <a:fillRect/>
                </a:stretch>
              </p:blipFill>
            </mc:Fallback>
          </mc:AlternateContent>
          <p:spPr>
            <a:xfrm>
              <a:off x="13639800" y="6654800"/>
              <a:ext cx="8394700" cy="7213600"/>
            </a:xfrm>
            <a:prstGeom prst="rect">
              <a:avLst/>
            </a:prstGeom>
          </p:spPr>
        </p:pic>
        <p:sp>
          <p:nvSpPr>
            <p:cNvPr id="34" name="Rectangle 33"/>
            <p:cNvSpPr/>
            <p:nvPr/>
          </p:nvSpPr>
          <p:spPr>
            <a:xfrm>
              <a:off x="230648" y="6629400"/>
              <a:ext cx="12725400" cy="9571850"/>
            </a:xfrm>
            <a:prstGeom prst="rect">
              <a:avLst/>
            </a:prstGeom>
          </p:spPr>
          <p:txBody>
            <a:bodyPr wrap="square">
              <a:spAutoFit/>
            </a:bodyPr>
            <a:lstStyle/>
            <a:p>
              <a:pPr algn="just"/>
              <a:r>
                <a:rPr lang="en-US" sz="2800" dirty="0" smtClean="0"/>
                <a:t>The Grid Authentication and Authorization with Reliably Distributed Services (GAARDS) provides services and tools for the administration and enforcement of security policy in an enterprise Grid. GAARDS was developed on top of the </a:t>
              </a:r>
              <a:r>
                <a:rPr lang="en-US" sz="2800" dirty="0" err="1" smtClean="0"/>
                <a:t>Globus</a:t>
              </a:r>
              <a:r>
                <a:rPr lang="en-US" sz="2800" dirty="0" smtClean="0"/>
                <a:t> Toolkit to provide enterprise services and administrative tools for: 1) Grid account management, 2) identity federation, 3) trust management, 4) credential delegation, 5) group/VO management, 6) access control policy management and enforcement, and 7) Integration between existing security domains and the grid security domain. GAARDS services can be used individually or grouped together to meet the authentication and authorization needs for Grids. Below is a list of some of the core services provided by GAARDS:</a:t>
              </a:r>
            </a:p>
            <a:p>
              <a:pPr algn="just"/>
              <a:endParaRPr lang="en-US" sz="2800" dirty="0" smtClean="0"/>
            </a:p>
            <a:p>
              <a:pPr algn="just"/>
              <a:r>
                <a:rPr lang="en-US" sz="2800" b="1" dirty="0" smtClean="0">
                  <a:solidFill>
                    <a:srgbClr val="101533"/>
                  </a:solidFill>
                </a:rPr>
                <a:t>Dorian –</a:t>
              </a:r>
              <a:r>
                <a:rPr lang="en-US" sz="2800" dirty="0" smtClean="0"/>
                <a:t> A grid service for the provisioning and management of grid users accounts. Dorian provides an integration point between external security domains and the grid, allowing accounts managed in external domains to be federated and managed in the grid. Dorian allows users to use their existing credentials (external to the grid) to authenticate to the grid.</a:t>
              </a:r>
            </a:p>
            <a:p>
              <a:pPr algn="just"/>
              <a:endParaRPr lang="en-US" sz="2800" dirty="0" smtClean="0"/>
            </a:p>
            <a:p>
              <a:pPr algn="just"/>
              <a:endParaRPr lang="en-US" sz="2800" dirty="0" smtClean="0"/>
            </a:p>
            <a:p>
              <a:pPr algn="just"/>
              <a:endParaRPr lang="en-US" sz="2800" dirty="0" smtClean="0"/>
            </a:p>
            <a:p>
              <a:pPr algn="just"/>
              <a:endParaRPr lang="en-US" sz="2800" dirty="0" smtClean="0"/>
            </a:p>
            <a:p>
              <a:pPr algn="just"/>
              <a:endParaRPr lang="en-US" sz="2800" dirty="0" smtClean="0"/>
            </a:p>
            <a:p>
              <a:pPr algn="just"/>
              <a:endParaRPr lang="en-US" sz="2800" dirty="0"/>
            </a:p>
          </p:txBody>
        </p:sp>
        <p:sp>
          <p:nvSpPr>
            <p:cNvPr id="35" name="Rectangle 34"/>
            <p:cNvSpPr/>
            <p:nvPr/>
          </p:nvSpPr>
          <p:spPr>
            <a:xfrm>
              <a:off x="217948" y="13258800"/>
              <a:ext cx="21803852" cy="7048084"/>
            </a:xfrm>
            <a:prstGeom prst="rect">
              <a:avLst/>
            </a:prstGeom>
          </p:spPr>
          <p:txBody>
            <a:bodyPr wrap="square">
              <a:spAutoFit/>
            </a:bodyPr>
            <a:lstStyle/>
            <a:p>
              <a:pPr algn="just"/>
              <a:endParaRPr lang="en-US" sz="3200" dirty="0" smtClean="0"/>
            </a:p>
            <a:p>
              <a:pPr algn="just"/>
              <a:r>
                <a:rPr lang="en-US" sz="2800" b="1" dirty="0" smtClean="0">
                  <a:solidFill>
                    <a:srgbClr val="101533"/>
                  </a:solidFill>
                </a:rPr>
                <a:t>Authentication Service –</a:t>
              </a:r>
              <a:r>
                <a:rPr lang="en-US" sz="2800" dirty="0" smtClean="0"/>
                <a:t> Provides a framework for integrating existing credential providers into the grid under a standardized grid service interface, providing applications with a unified approach to communicate with credential providers.</a:t>
              </a:r>
            </a:p>
            <a:p>
              <a:pPr algn="just"/>
              <a:endParaRPr lang="en-US" sz="2800" dirty="0" smtClean="0"/>
            </a:p>
            <a:p>
              <a:pPr algn="just"/>
              <a:r>
                <a:rPr lang="en-US" sz="2800" b="1" dirty="0" smtClean="0">
                  <a:solidFill>
                    <a:srgbClr val="101533"/>
                  </a:solidFill>
                </a:rPr>
                <a:t>Grid Trust Service (GTS) -</a:t>
              </a:r>
              <a:r>
                <a:rPr lang="en-US" sz="2800" dirty="0" smtClean="0"/>
                <a:t> The Grid Trust Service (GTS) is a grid-wide mechanism for maintaining and provisioning a federated trust fabric consisting of trusted certificate authorities, such that grid services may make authentication decisions against the most up to date information.</a:t>
              </a:r>
            </a:p>
            <a:p>
              <a:pPr algn="just"/>
              <a:endParaRPr lang="en-US" sz="2800" dirty="0" smtClean="0"/>
            </a:p>
            <a:p>
              <a:pPr algn="just"/>
              <a:r>
                <a:rPr lang="en-US" sz="2800" b="1" dirty="0" smtClean="0">
                  <a:solidFill>
                    <a:srgbClr val="101533"/>
                  </a:solidFill>
                </a:rPr>
                <a:t>Grid Grouper - </a:t>
              </a:r>
              <a:r>
                <a:rPr lang="en-US" sz="2800" dirty="0" smtClean="0"/>
                <a:t>Provides a group-based authorization solution for the Grid, wherein grid services and applications enforce authorization policy based on membership to groups defined and managed at the grid level.</a:t>
              </a:r>
            </a:p>
            <a:p>
              <a:pPr algn="just"/>
              <a:endParaRPr lang="en-US" sz="2800" dirty="0" smtClean="0"/>
            </a:p>
            <a:p>
              <a:pPr algn="just"/>
              <a:r>
                <a:rPr lang="en-US" sz="2800" b="1" dirty="0" smtClean="0">
                  <a:solidFill>
                    <a:srgbClr val="101533"/>
                  </a:solidFill>
                </a:rPr>
                <a:t>Credential Delegation Service (CDS) - </a:t>
              </a:r>
              <a:r>
                <a:rPr lang="en-US" sz="2800" dirty="0" smtClean="0"/>
                <a:t>A WSRF-compliant Grid service that enables users/services (delegator) to delegate their Grid credentials to other users/services (delegatee) such that the delegatee(s) may act on the delegator's behalf.</a:t>
              </a:r>
            </a:p>
            <a:p>
              <a:pPr algn="just"/>
              <a:endParaRPr lang="en-US" sz="2800" dirty="0" smtClean="0"/>
            </a:p>
            <a:p>
              <a:pPr algn="just"/>
              <a:r>
                <a:rPr lang="en-US" sz="2800" b="1" dirty="0" smtClean="0">
                  <a:solidFill>
                    <a:srgbClr val="101533"/>
                  </a:solidFill>
                </a:rPr>
                <a:t>Web Single </a:t>
              </a:r>
              <a:r>
                <a:rPr lang="en-US" sz="2800" b="1" dirty="0" smtClean="0">
                  <a:solidFill>
                    <a:srgbClr val="101533"/>
                  </a:solidFill>
                </a:rPr>
                <a:t>Sign-On </a:t>
              </a:r>
              <a:r>
                <a:rPr lang="en-US" sz="2800" b="1" dirty="0" smtClean="0">
                  <a:solidFill>
                    <a:srgbClr val="101533"/>
                  </a:solidFill>
                </a:rPr>
                <a:t>(WebSSO) -</a:t>
              </a:r>
              <a:r>
                <a:rPr lang="en-US" sz="2800" dirty="0" smtClean="0"/>
                <a:t> Provides a comprehensive, Single Sign On (SSO) solution for web applications using GAARDS.Authentication Service - Provides a framework for issuing SAML assertions for existing credential providers such that they may easily integrated with Dorian and other grid credential providers. The authentication service also provides a uniform authentication interface in which applications can be built on.</a:t>
              </a:r>
            </a:p>
          </p:txBody>
        </p:sp>
      </p:grpSp>
      <p:pic>
        <p:nvPicPr>
          <p:cNvPr id="4" name="Picture 3"/>
          <p:cNvPicPr>
            <a:picLocks noChangeAspect="1"/>
          </p:cNvPicPr>
          <p:nvPr/>
        </p:nvPicPr>
        <p:blipFill>
          <a:blip r:embed="rId10"/>
          <a:stretch>
            <a:fillRect/>
          </a:stretch>
        </p:blipFill>
        <p:spPr>
          <a:xfrm>
            <a:off x="0" y="0"/>
            <a:ext cx="33337500" cy="5715000"/>
          </a:xfrm>
          <a:prstGeom prst="rect">
            <a:avLst/>
          </a:prstGeom>
        </p:spPr>
      </p:pic>
      <p:grpSp>
        <p:nvGrpSpPr>
          <p:cNvPr id="172" name="Group 171"/>
          <p:cNvGrpSpPr/>
          <p:nvPr/>
        </p:nvGrpSpPr>
        <p:grpSpPr>
          <a:xfrm>
            <a:off x="23012400" y="18440399"/>
            <a:ext cx="9982200" cy="12649201"/>
            <a:chOff x="23012400" y="18440399"/>
            <a:chExt cx="9982200" cy="12649201"/>
          </a:xfrm>
        </p:grpSpPr>
        <p:grpSp>
          <p:nvGrpSpPr>
            <p:cNvPr id="148" name="Group 147"/>
            <p:cNvGrpSpPr/>
            <p:nvPr/>
          </p:nvGrpSpPr>
          <p:grpSpPr>
            <a:xfrm>
              <a:off x="23013773" y="18440399"/>
              <a:ext cx="9980827" cy="12649201"/>
              <a:chOff x="23089973" y="5562600"/>
              <a:chExt cx="9980827" cy="12954001"/>
            </a:xfrm>
          </p:grpSpPr>
          <p:sp>
            <p:nvSpPr>
              <p:cNvPr id="149" name="Rounded Rectangle 148"/>
              <p:cNvSpPr/>
              <p:nvPr/>
            </p:nvSpPr>
            <p:spPr>
              <a:xfrm>
                <a:off x="23089973" y="6019800"/>
                <a:ext cx="9980827" cy="12496801"/>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150" name="Text Box 121"/>
              <p:cNvSpPr txBox="1">
                <a:spLocks noChangeArrowheads="1"/>
              </p:cNvSpPr>
              <p:nvPr/>
            </p:nvSpPr>
            <p:spPr bwMode="auto">
              <a:xfrm>
                <a:off x="23670633" y="5562600"/>
                <a:ext cx="8942967" cy="851021"/>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CREDENTIAL DELEGATION SERVICE</a:t>
                </a:r>
                <a:endParaRPr lang="en-US" sz="4800" b="1" dirty="0">
                  <a:solidFill>
                    <a:srgbClr val="101533"/>
                  </a:solidFill>
                </a:endParaRPr>
              </a:p>
            </p:txBody>
          </p:sp>
        </p:grpSp>
        <p:sp>
          <p:nvSpPr>
            <p:cNvPr id="160" name="Rectangle 159"/>
            <p:cNvSpPr/>
            <p:nvPr/>
          </p:nvSpPr>
          <p:spPr>
            <a:xfrm>
              <a:off x="23012400" y="19205437"/>
              <a:ext cx="9753600" cy="5693867"/>
            </a:xfrm>
            <a:prstGeom prst="rect">
              <a:avLst/>
            </a:prstGeom>
          </p:spPr>
          <p:txBody>
            <a:bodyPr wrap="square">
              <a:spAutoFit/>
            </a:bodyPr>
            <a:lstStyle/>
            <a:p>
              <a:pPr algn="just"/>
              <a:r>
                <a:rPr lang="en-US" sz="2800" dirty="0" smtClean="0"/>
                <a:t>The Credential Delegation Service (CDS) is a WSRF-compliant Grid service that enables users/services (delegator) to delegate their Grid credentials to other users/services (</a:t>
              </a:r>
              <a:r>
                <a:rPr lang="en-US" sz="2800" dirty="0" err="1" smtClean="0"/>
                <a:t>delegatee</a:t>
              </a:r>
              <a:r>
                <a:rPr lang="en-US" sz="2800" dirty="0" smtClean="0"/>
                <a:t>) such that the </a:t>
              </a:r>
              <a:r>
                <a:rPr lang="en-US" sz="2800" dirty="0" err="1" smtClean="0"/>
                <a:t>delegatee(s</a:t>
              </a:r>
              <a:r>
                <a:rPr lang="en-US" sz="2800" dirty="0" smtClean="0"/>
                <a:t>) may act on the delegator's behalf</a:t>
              </a:r>
              <a:r>
                <a:rPr lang="en-US" sz="2800" dirty="0" smtClean="0"/>
                <a:t>.  The CDS enables secure workflow, distributed queries, web single sign on, and other secure distributed interactions in  the Grid. </a:t>
              </a:r>
            </a:p>
            <a:p>
              <a:pPr algn="just"/>
              <a:endParaRPr lang="en-US" sz="2800" dirty="0" smtClean="0"/>
            </a:p>
            <a:p>
              <a:pPr algn="just"/>
              <a:r>
                <a:rPr lang="en-US" sz="2800" dirty="0" smtClean="0"/>
                <a:t>When delegating their credential, delegators specify a delegation policy.  The delegation policy specifies to the CDS who may be issued the delegators credential.   Currently the CDS supports multiple delegation policies, these include a list base delegation policy and a Grid Grouper based delegation policy.   Additional delegation policies can easily be plugged into the CDS.</a:t>
              </a:r>
            </a:p>
          </p:txBody>
        </p:sp>
        <p:pic>
          <p:nvPicPr>
            <p:cNvPr id="165" name="Picture 164" descr="CDS1.2.jpg"/>
            <p:cNvPicPr>
              <a:picLocks noChangeAspect="1"/>
            </p:cNvPicPr>
            <p:nvPr/>
          </p:nvPicPr>
          <p:blipFill>
            <a:blip r:embed="rId11"/>
            <a:stretch>
              <a:fillRect/>
            </a:stretch>
          </p:blipFill>
          <p:spPr>
            <a:xfrm>
              <a:off x="24193500" y="24841200"/>
              <a:ext cx="7581900" cy="6172200"/>
            </a:xfrm>
            <a:prstGeom prst="rect">
              <a:avLst/>
            </a:prstGeom>
          </p:spPr>
        </p:pic>
      </p:grpSp>
      <p:grpSp>
        <p:nvGrpSpPr>
          <p:cNvPr id="184" name="Group 183"/>
          <p:cNvGrpSpPr/>
          <p:nvPr/>
        </p:nvGrpSpPr>
        <p:grpSpPr>
          <a:xfrm>
            <a:off x="33529373" y="23986272"/>
            <a:ext cx="9980827" cy="7103328"/>
            <a:chOff x="33529373" y="23910072"/>
            <a:chExt cx="9980827" cy="7103328"/>
          </a:xfrm>
        </p:grpSpPr>
        <p:grpSp>
          <p:nvGrpSpPr>
            <p:cNvPr id="174" name="Group 173"/>
            <p:cNvGrpSpPr/>
            <p:nvPr/>
          </p:nvGrpSpPr>
          <p:grpSpPr>
            <a:xfrm>
              <a:off x="33529373" y="23910072"/>
              <a:ext cx="9980827" cy="7103328"/>
              <a:chOff x="23089973" y="5159987"/>
              <a:chExt cx="9980827" cy="13356614"/>
            </a:xfrm>
          </p:grpSpPr>
          <p:sp>
            <p:nvSpPr>
              <p:cNvPr id="175" name="Rounded Rectangle 174"/>
              <p:cNvSpPr/>
              <p:nvPr/>
            </p:nvSpPr>
            <p:spPr>
              <a:xfrm>
                <a:off x="23089973" y="6019800"/>
                <a:ext cx="9980827" cy="12496801"/>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176" name="Text Box 121"/>
              <p:cNvSpPr txBox="1">
                <a:spLocks noChangeArrowheads="1"/>
              </p:cNvSpPr>
              <p:nvPr/>
            </p:nvSpPr>
            <p:spPr bwMode="auto">
              <a:xfrm>
                <a:off x="23899233" y="5159987"/>
                <a:ext cx="3151767" cy="1600661"/>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GAARDS UI</a:t>
                </a:r>
                <a:endParaRPr lang="en-US" sz="4800" b="1" dirty="0">
                  <a:solidFill>
                    <a:srgbClr val="101533"/>
                  </a:solidFill>
                </a:endParaRPr>
              </a:p>
            </p:txBody>
          </p:sp>
        </p:grpSp>
        <p:pic>
          <p:nvPicPr>
            <p:cNvPr id="182" name="Picture 181" descr="gaardsui.jpg"/>
            <p:cNvPicPr>
              <a:picLocks noChangeAspect="1"/>
            </p:cNvPicPr>
            <p:nvPr/>
          </p:nvPicPr>
          <p:blipFill>
            <a:blip r:embed="rId12"/>
            <a:stretch>
              <a:fillRect/>
            </a:stretch>
          </p:blipFill>
          <p:spPr>
            <a:xfrm>
              <a:off x="35128200" y="25652763"/>
              <a:ext cx="7029882" cy="5284437"/>
            </a:xfrm>
            <a:prstGeom prst="rect">
              <a:avLst/>
            </a:prstGeom>
          </p:spPr>
        </p:pic>
        <p:sp>
          <p:nvSpPr>
            <p:cNvPr id="183" name="Rectangle 182"/>
            <p:cNvSpPr/>
            <p:nvPr/>
          </p:nvSpPr>
          <p:spPr>
            <a:xfrm>
              <a:off x="33680400" y="24612600"/>
              <a:ext cx="9534081" cy="954107"/>
            </a:xfrm>
            <a:prstGeom prst="rect">
              <a:avLst/>
            </a:prstGeom>
          </p:spPr>
          <p:txBody>
            <a:bodyPr wrap="square">
              <a:spAutoFit/>
            </a:bodyPr>
            <a:lstStyle/>
            <a:p>
              <a:pPr algn="just"/>
              <a:r>
                <a:rPr lang="en-US" sz="2800" dirty="0" smtClean="0"/>
                <a:t>GAARDS provides a comprehensive UI for administering and using GAARDS services.</a:t>
              </a:r>
              <a:endParaRPr lang="en-US" sz="2800" dirty="0"/>
            </a:p>
          </p:txBody>
        </p:sp>
      </p:grpSp>
      <p:grpSp>
        <p:nvGrpSpPr>
          <p:cNvPr id="179" name="Group 178"/>
          <p:cNvGrpSpPr/>
          <p:nvPr/>
        </p:nvGrpSpPr>
        <p:grpSpPr>
          <a:xfrm>
            <a:off x="33528000" y="16419158"/>
            <a:ext cx="9980827" cy="7660042"/>
            <a:chOff x="33529373" y="18295203"/>
            <a:chExt cx="9980827" cy="7660042"/>
          </a:xfrm>
        </p:grpSpPr>
        <p:sp>
          <p:nvSpPr>
            <p:cNvPr id="158" name="Rounded Rectangle 157"/>
            <p:cNvSpPr/>
            <p:nvPr/>
          </p:nvSpPr>
          <p:spPr>
            <a:xfrm>
              <a:off x="33529373" y="18705631"/>
              <a:ext cx="9980827" cy="7249614"/>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159" name="Text Box 121"/>
            <p:cNvSpPr txBox="1">
              <a:spLocks noChangeArrowheads="1"/>
            </p:cNvSpPr>
            <p:nvPr/>
          </p:nvSpPr>
          <p:spPr bwMode="auto">
            <a:xfrm>
              <a:off x="34338633" y="18295203"/>
              <a:ext cx="5818767" cy="830997"/>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WEB SINGLE SIGN-ON</a:t>
              </a:r>
              <a:endParaRPr lang="en-US" sz="4800" b="1" dirty="0">
                <a:solidFill>
                  <a:srgbClr val="101533"/>
                </a:solidFill>
              </a:endParaRPr>
            </a:p>
          </p:txBody>
        </p:sp>
        <p:pic>
          <p:nvPicPr>
            <p:cNvPr id="166" name="Picture 165" descr="SSO_Design.JPG"/>
            <p:cNvPicPr>
              <a:picLocks noChangeAspect="1"/>
            </p:cNvPicPr>
            <p:nvPr/>
          </p:nvPicPr>
          <p:blipFill>
            <a:blip r:embed="rId13"/>
            <a:stretch>
              <a:fillRect/>
            </a:stretch>
          </p:blipFill>
          <p:spPr>
            <a:xfrm>
              <a:off x="35737800" y="22021800"/>
              <a:ext cx="5962650" cy="3800475"/>
            </a:xfrm>
            <a:prstGeom prst="rect">
              <a:avLst/>
            </a:prstGeom>
          </p:spPr>
        </p:pic>
        <p:sp>
          <p:nvSpPr>
            <p:cNvPr id="170" name="Rectangle 169"/>
            <p:cNvSpPr/>
            <p:nvPr/>
          </p:nvSpPr>
          <p:spPr>
            <a:xfrm>
              <a:off x="33529373" y="19215318"/>
              <a:ext cx="9783001" cy="2677656"/>
            </a:xfrm>
            <a:prstGeom prst="rect">
              <a:avLst/>
            </a:prstGeom>
          </p:spPr>
          <p:txBody>
            <a:bodyPr wrap="square">
              <a:spAutoFit/>
            </a:bodyPr>
            <a:lstStyle/>
            <a:p>
              <a:pPr algn="just"/>
              <a:r>
                <a:rPr lang="en-US" sz="2800" dirty="0" smtClean="0"/>
                <a:t>The </a:t>
              </a:r>
              <a:r>
                <a:rPr lang="en-US" sz="2800" dirty="0" err="1" smtClean="0"/>
                <a:t>WebSSO</a:t>
              </a:r>
              <a:r>
                <a:rPr lang="en-US" sz="2800" dirty="0" smtClean="0"/>
                <a:t> framework provides a comprehensive, Single Sign On solution for web </a:t>
              </a:r>
              <a:r>
                <a:rPr lang="en-US" sz="2800" dirty="0" smtClean="0"/>
                <a:t>applications.  </a:t>
              </a:r>
              <a:r>
                <a:rPr lang="en-US" sz="2800" dirty="0" err="1" smtClean="0"/>
                <a:t>WebSSO</a:t>
              </a:r>
              <a:r>
                <a:rPr lang="en-US" sz="2800" dirty="0" smtClean="0"/>
                <a:t> integrates with the GAARDS infrastructure allowing web applications to interact with secure Grid resources on behalf of the user that is logged on.  The </a:t>
              </a:r>
              <a:r>
                <a:rPr lang="en-US" sz="2800" dirty="0" err="1" smtClean="0"/>
                <a:t>WebSSO</a:t>
              </a:r>
              <a:r>
                <a:rPr lang="en-US" sz="2800" dirty="0" smtClean="0"/>
                <a:t> framework allows users to seamlessly cross web application and grid application boundaries using a single logon.</a:t>
              </a:r>
              <a:endParaRPr lang="en-US" sz="2800" dirty="0"/>
            </a:p>
          </p:txBody>
        </p:sp>
      </p:grpSp>
      <p:grpSp>
        <p:nvGrpSpPr>
          <p:cNvPr id="181" name="Group 180"/>
          <p:cNvGrpSpPr/>
          <p:nvPr/>
        </p:nvGrpSpPr>
        <p:grpSpPr>
          <a:xfrm>
            <a:off x="33529373" y="5575810"/>
            <a:ext cx="9980827" cy="10959590"/>
            <a:chOff x="33529373" y="5529833"/>
            <a:chExt cx="9980827" cy="10959590"/>
          </a:xfrm>
        </p:grpSpPr>
        <p:grpSp>
          <p:nvGrpSpPr>
            <p:cNvPr id="91" name="Group 90"/>
            <p:cNvGrpSpPr/>
            <p:nvPr/>
          </p:nvGrpSpPr>
          <p:grpSpPr>
            <a:xfrm>
              <a:off x="33529373" y="5529833"/>
              <a:ext cx="9980827" cy="10959590"/>
              <a:chOff x="23089973" y="5524704"/>
              <a:chExt cx="9980827" cy="12991896"/>
            </a:xfrm>
          </p:grpSpPr>
          <p:sp>
            <p:nvSpPr>
              <p:cNvPr id="92" name="Rounded Rectangle 91"/>
              <p:cNvSpPr/>
              <p:nvPr/>
            </p:nvSpPr>
            <p:spPr>
              <a:xfrm>
                <a:off x="23089973" y="6019800"/>
                <a:ext cx="9980827" cy="12496800"/>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93" name="Text Box 121"/>
              <p:cNvSpPr txBox="1">
                <a:spLocks noChangeArrowheads="1"/>
              </p:cNvSpPr>
              <p:nvPr/>
            </p:nvSpPr>
            <p:spPr bwMode="auto">
              <a:xfrm>
                <a:off x="23899234" y="5524704"/>
                <a:ext cx="4447166" cy="830997"/>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GRID GROUPER</a:t>
                </a:r>
                <a:endParaRPr lang="en-US" sz="4800" b="1" dirty="0">
                  <a:solidFill>
                    <a:srgbClr val="101533"/>
                  </a:solidFill>
                </a:endParaRPr>
              </a:p>
            </p:txBody>
          </p:sp>
        </p:grpSp>
        <p:sp>
          <p:nvSpPr>
            <p:cNvPr id="153" name="Rectangle 152"/>
            <p:cNvSpPr/>
            <p:nvPr/>
          </p:nvSpPr>
          <p:spPr>
            <a:xfrm>
              <a:off x="33832800" y="6248400"/>
              <a:ext cx="9479574" cy="7048084"/>
            </a:xfrm>
            <a:prstGeom prst="rect">
              <a:avLst/>
            </a:prstGeom>
          </p:spPr>
          <p:txBody>
            <a:bodyPr wrap="square">
              <a:spAutoFit/>
            </a:bodyPr>
            <a:lstStyle/>
            <a:p>
              <a:pPr algn="just" defTabSz="3657600"/>
              <a:r>
                <a:rPr lang="en-US" sz="2800" dirty="0" smtClean="0">
                  <a:solidFill>
                    <a:srgbClr val="000000"/>
                  </a:solidFill>
                </a:rPr>
                <a:t>Grid Grouper provides a group-based authorization solution for the Grid, wherein grid services and applications enforce authorization policy based on membership to groups defined and managed at the grid level.    Grid Grouper is built on top of Grouper,  an Internet2 initiative focused on providing tools for group management. </a:t>
              </a:r>
              <a:r>
                <a:rPr lang="en-US" sz="2800" dirty="0" smtClean="0">
                  <a:solidFill>
                    <a:srgbClr val="000000"/>
                  </a:solidFill>
                </a:rPr>
                <a:t> </a:t>
              </a:r>
            </a:p>
            <a:p>
              <a:pPr algn="just" defTabSz="3657600"/>
              <a:endParaRPr lang="en-US" sz="2800" dirty="0" smtClean="0">
                <a:solidFill>
                  <a:srgbClr val="000000"/>
                </a:solidFill>
              </a:endParaRPr>
            </a:p>
            <a:p>
              <a:pPr marL="228600" indent="-228600" algn="just" defTabSz="3657600"/>
              <a:r>
                <a:rPr lang="en-US" sz="2800" b="1" dirty="0" smtClean="0">
                  <a:solidFill>
                    <a:srgbClr val="101533"/>
                  </a:solidFill>
                </a:rPr>
                <a:t>Grid Grouper Features</a:t>
              </a:r>
            </a:p>
            <a:p>
              <a:pPr marL="228600" indent="-228600" algn="just" defTabSz="3657600">
                <a:buFontTx/>
                <a:buChar char="•"/>
              </a:pPr>
              <a:r>
                <a:rPr lang="en-US" sz="2800" dirty="0" smtClean="0"/>
                <a:t>Web/Grid service for managing/accessing groups.</a:t>
              </a:r>
            </a:p>
            <a:p>
              <a:pPr marL="228600" indent="-228600" algn="just" defTabSz="3657600">
                <a:buFontTx/>
                <a:buChar char="•"/>
              </a:pPr>
              <a:r>
                <a:rPr lang="en-US" sz="2800" dirty="0" smtClean="0"/>
                <a:t>Basic Group Management.</a:t>
              </a:r>
            </a:p>
            <a:p>
              <a:pPr marL="228600" indent="-228600" algn="just" defTabSz="3657600">
                <a:buFontTx/>
                <a:buChar char="•"/>
              </a:pPr>
              <a:r>
                <a:rPr lang="en-US" sz="2800" dirty="0" smtClean="0"/>
                <a:t>Support for subgroups.</a:t>
              </a:r>
            </a:p>
            <a:p>
              <a:pPr marL="228600" indent="-228600" algn="just" defTabSz="3657600">
                <a:buFontTx/>
                <a:buChar char="•"/>
              </a:pPr>
              <a:r>
                <a:rPr lang="en-US" sz="2800" dirty="0" smtClean="0"/>
                <a:t>Support for composite groups (set logic).</a:t>
              </a:r>
            </a:p>
            <a:p>
              <a:pPr marL="228600" indent="-228600" algn="just" defTabSz="3657600">
                <a:buFontTx/>
                <a:buChar char="•"/>
              </a:pPr>
              <a:r>
                <a:rPr lang="en-US" sz="2800" dirty="0" smtClean="0"/>
                <a:t>Set logic based membership queries.</a:t>
              </a:r>
            </a:p>
            <a:p>
              <a:pPr marL="228600" indent="-228600" algn="just" defTabSz="3657600">
                <a:buFontTx/>
                <a:buChar char="•"/>
              </a:pPr>
              <a:r>
                <a:rPr lang="en-US" sz="2800" dirty="0" smtClean="0"/>
                <a:t>UI for administering Grid Grouper.</a:t>
              </a:r>
              <a:endParaRPr lang="en-US" sz="2800" dirty="0" smtClean="0"/>
            </a:p>
            <a:p>
              <a:pPr algn="just" defTabSz="3657600"/>
              <a:endParaRPr lang="en-US" sz="2800" dirty="0" smtClean="0">
                <a:solidFill>
                  <a:srgbClr val="000000"/>
                </a:solidFill>
              </a:endParaRPr>
            </a:p>
            <a:p>
              <a:pPr algn="just" defTabSz="3657600"/>
              <a:endParaRPr lang="en-US" sz="2800" dirty="0">
                <a:solidFill>
                  <a:srgbClr val="000000"/>
                </a:solidFill>
              </a:endParaRPr>
            </a:p>
          </p:txBody>
        </p:sp>
        <p:pic>
          <p:nvPicPr>
            <p:cNvPr id="155" name="Picture 154" descr="manage-group-members-ui.jpg"/>
            <p:cNvPicPr>
              <a:picLocks noChangeAspect="1"/>
            </p:cNvPicPr>
            <p:nvPr/>
          </p:nvPicPr>
          <p:blipFill>
            <a:blip r:embed="rId14"/>
            <a:stretch>
              <a:fillRect/>
            </a:stretch>
          </p:blipFill>
          <p:spPr>
            <a:xfrm>
              <a:off x="35280600" y="12314178"/>
              <a:ext cx="6797166" cy="4068822"/>
            </a:xfrm>
            <a:prstGeom prst="rect">
              <a:avLst/>
            </a:prstGeom>
          </p:spPr>
        </p:pic>
      </p:grpSp>
      <p:sp>
        <p:nvSpPr>
          <p:cNvPr id="5" name="Rectangle 4"/>
          <p:cNvSpPr/>
          <p:nvPr/>
        </p:nvSpPr>
        <p:spPr>
          <a:xfrm>
            <a:off x="31851600" y="0"/>
            <a:ext cx="12039600" cy="5715000"/>
          </a:xfrm>
          <a:prstGeom prst="rect">
            <a:avLst/>
          </a:prstGeom>
          <a:solidFill>
            <a:srgbClr val="2223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8592800" y="1905000"/>
            <a:ext cx="24945801" cy="1938992"/>
          </a:xfrm>
          <a:prstGeom prst="rect">
            <a:avLst/>
          </a:prstGeom>
          <a:noFill/>
        </p:spPr>
        <p:txBody>
          <a:bodyPr wrap="none" rtlCol="0">
            <a:spAutoFit/>
          </a:bodyPr>
          <a:lstStyle/>
          <a:p>
            <a:pPr algn="ctr"/>
            <a:r>
              <a:rPr lang="en-US" sz="12000" b="1" dirty="0" smtClean="0">
                <a:solidFill>
                  <a:srgbClr val="FFFFFF"/>
                </a:solidFill>
                <a:effectLst/>
                <a:latin typeface="Tahoma"/>
                <a:cs typeface="Tahoma"/>
              </a:rPr>
              <a:t>GAARDS</a:t>
            </a:r>
            <a:r>
              <a:rPr lang="en-US" sz="12000" b="1" dirty="0" smtClean="0">
                <a:solidFill>
                  <a:srgbClr val="FFFFFF"/>
                </a:solidFill>
                <a:effectLst>
                  <a:reflection stA="77000" endPos="75000" dir="5400000" sy="-100000" algn="bl" rotWithShape="0"/>
                </a:effectLst>
                <a:latin typeface="Tahoma"/>
                <a:cs typeface="Tahoma"/>
              </a:rPr>
              <a:t> </a:t>
            </a:r>
            <a:r>
              <a:rPr lang="en-US" sz="12000" b="1" dirty="0" smtClean="0">
                <a:solidFill>
                  <a:srgbClr val="FFFFFF"/>
                </a:solidFill>
                <a:effectLst/>
                <a:latin typeface="Tahoma"/>
                <a:cs typeface="Tahoma"/>
              </a:rPr>
              <a:t>Security Infrastructure</a:t>
            </a:r>
            <a:endParaRPr lang="en-US" sz="12000" b="1" dirty="0" smtClean="0">
              <a:solidFill>
                <a:srgbClr val="FFFFFF"/>
              </a:solidFill>
              <a:effectLst/>
              <a:latin typeface="Tahoma"/>
              <a:cs typeface="Tahoma"/>
            </a:endParaRPr>
          </a:p>
        </p:txBody>
      </p:sp>
      <p:grpSp>
        <p:nvGrpSpPr>
          <p:cNvPr id="194" name="Group 193"/>
          <p:cNvGrpSpPr/>
          <p:nvPr/>
        </p:nvGrpSpPr>
        <p:grpSpPr>
          <a:xfrm>
            <a:off x="33680400" y="31242000"/>
            <a:ext cx="8897658" cy="1676400"/>
            <a:chOff x="33680400" y="31242002"/>
            <a:chExt cx="8897658" cy="1678125"/>
          </a:xfrm>
          <a:effectLst>
            <a:outerShdw blurRad="50800" dist="38100" dir="2700000">
              <a:srgbClr val="000000">
                <a:alpha val="43000"/>
              </a:srgbClr>
            </a:outerShdw>
          </a:effectLst>
        </p:grpSpPr>
        <p:sp>
          <p:nvSpPr>
            <p:cNvPr id="192" name="Wave 191"/>
            <p:cNvSpPr/>
            <p:nvPr/>
          </p:nvSpPr>
          <p:spPr>
            <a:xfrm rot="5400000">
              <a:off x="40860014" y="31202083"/>
              <a:ext cx="1678125" cy="1757963"/>
            </a:xfrm>
            <a:prstGeom prst="wav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8" name="Wave 187"/>
            <p:cNvSpPr/>
            <p:nvPr/>
          </p:nvSpPr>
          <p:spPr>
            <a:xfrm rot="5400000">
              <a:off x="33720319" y="31202083"/>
              <a:ext cx="1678125" cy="1757963"/>
            </a:xfrm>
            <a:prstGeom prst="wav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3" name="Rectangle 192"/>
            <p:cNvSpPr/>
            <p:nvPr/>
          </p:nvSpPr>
          <p:spPr>
            <a:xfrm>
              <a:off x="34823400" y="31242002"/>
              <a:ext cx="7240373" cy="16763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grpSp>
      <p:pic>
        <p:nvPicPr>
          <p:cNvPr id="191" name="Picture 190" descr="4color_medcenter_logo.eps"/>
          <p:cNvPicPr>
            <a:picLocks noChangeAspect="1"/>
          </p:cNvPicPr>
          <p:nvPr/>
        </p:nvPicPr>
        <mc:AlternateContent>
          <mc:Choice xmlns:ma="http://schemas.microsoft.com/office/mac/drawingml/2008/main" Requires="ma">
            <p:blipFill>
              <a:blip r:embed="rId15"/>
              <a:stretch>
                <a:fillRect/>
              </a:stretch>
            </p:blipFill>
          </mc:Choice>
          <mc:Fallback>
            <p:blipFill>
              <a:blip r:embed="rId16"/>
              <a:stretch>
                <a:fillRect/>
              </a:stretch>
            </p:blipFill>
          </mc:Fallback>
        </mc:AlternateContent>
        <p:spPr>
          <a:xfrm>
            <a:off x="34338634" y="31242000"/>
            <a:ext cx="3277973" cy="1588486"/>
          </a:xfrm>
          <a:prstGeom prst="rect">
            <a:avLst/>
          </a:prstGeom>
        </p:spPr>
      </p:pic>
      <p:pic>
        <p:nvPicPr>
          <p:cNvPr id="189" name="Picture 188" descr="SRIgraphic.eps"/>
          <p:cNvPicPr>
            <a:picLocks noChangeAspect="1"/>
          </p:cNvPicPr>
          <p:nvPr/>
        </p:nvPicPr>
        <mc:AlternateContent>
          <mc:Choice xmlns:ma="http://schemas.microsoft.com/office/mac/drawingml/2008/main" Requires="ma">
            <p:blipFill>
              <a:blip r:embed="rId17"/>
              <a:stretch>
                <a:fillRect/>
              </a:stretch>
            </p:blipFill>
          </mc:Choice>
          <mc:Fallback>
            <p:blipFill>
              <a:blip r:embed="rId18"/>
              <a:stretch>
                <a:fillRect/>
              </a:stretch>
            </p:blipFill>
          </mc:Fallback>
        </mc:AlternateContent>
        <p:spPr>
          <a:xfrm>
            <a:off x="37864985" y="31623000"/>
            <a:ext cx="3892615" cy="932793"/>
          </a:xfrm>
          <a:prstGeom prst="rect">
            <a:avLst/>
          </a:prstGeom>
        </p:spPr>
      </p:pic>
      <p:sp>
        <p:nvSpPr>
          <p:cNvPr id="195" name="TextBox 194"/>
          <p:cNvSpPr txBox="1"/>
          <p:nvPr/>
        </p:nvSpPr>
        <p:spPr>
          <a:xfrm>
            <a:off x="0" y="31623000"/>
            <a:ext cx="7394272" cy="830997"/>
          </a:xfrm>
          <a:prstGeom prst="rect">
            <a:avLst/>
          </a:prstGeom>
          <a:noFill/>
        </p:spPr>
        <p:txBody>
          <a:bodyPr wrap="none" rtlCol="0">
            <a:spAutoFit/>
          </a:bodyPr>
          <a:lstStyle/>
          <a:p>
            <a:pPr algn="ctr"/>
            <a:r>
              <a:rPr lang="en-US" sz="4800" b="1" dirty="0" smtClean="0">
                <a:solidFill>
                  <a:srgbClr val="FFFFFF"/>
                </a:solidFill>
                <a:effectLst/>
                <a:latin typeface="Tahoma"/>
                <a:cs typeface="Tahoma"/>
              </a:rPr>
              <a:t>http://</a:t>
            </a:r>
            <a:r>
              <a:rPr lang="en-US" sz="4800" b="1" dirty="0" err="1" smtClean="0">
                <a:solidFill>
                  <a:srgbClr val="FFFFFF"/>
                </a:solidFill>
                <a:effectLst/>
                <a:latin typeface="Tahoma"/>
                <a:cs typeface="Tahoma"/>
              </a:rPr>
              <a:t>www.cagrid.org</a:t>
            </a:r>
            <a:endParaRPr lang="en-US" sz="4800" b="1" dirty="0" smtClean="0">
              <a:solidFill>
                <a:srgbClr val="FFFFFF"/>
              </a:solidFill>
              <a:effectLst/>
              <a:latin typeface="Tahoma"/>
              <a:cs typeface="Tahom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1518</TotalTime>
  <Words>1281</Words>
  <Application>Microsoft Macintosh PowerPoint</Application>
  <PresentationFormat>Custom</PresentationFormat>
  <Paragraphs>83</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Company>OSU</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Shannon Hastings</dc:creator>
  <cp:lastModifiedBy>Stephen Langella</cp:lastModifiedBy>
  <cp:revision>56</cp:revision>
  <cp:lastPrinted>2008-06-09T12:43:48Z</cp:lastPrinted>
  <dcterms:created xsi:type="dcterms:W3CDTF">2008-06-11T14:15:13Z</dcterms:created>
  <dcterms:modified xsi:type="dcterms:W3CDTF">2008-06-11T21:05:22Z</dcterms:modified>
</cp:coreProperties>
</file>