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varScale="1">
        <p:scale>
          <a:sx n="33" d="100"/>
          <a:sy n="33" d="100"/>
        </p:scale>
        <p:origin x="-1248" y="-144"/>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6/8/08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6/8/08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6/8/08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6/8/08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5" Type="http://schemas.openxmlformats.org/officeDocument/2006/relationships/image" Target="../media/image4.gif"/><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ng"/><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973800" y="927824"/>
            <a:ext cx="24268182" cy="3339376"/>
          </a:xfrm>
          <a:prstGeom prst="rect">
            <a:avLst/>
          </a:prstGeom>
          <a:noFill/>
        </p:spPr>
        <p:txBody>
          <a:bodyPr wrap="none" rtlCol="0">
            <a:spAutoFit/>
          </a:bodyPr>
          <a:lstStyle/>
          <a:p>
            <a:pPr algn="ctr"/>
            <a:r>
              <a:rPr lang="en-US" sz="11500" dirty="0" smtClean="0">
                <a:solidFill>
                  <a:schemeClr val="bg1"/>
                </a:solidFill>
                <a:effectLst>
                  <a:reflection stA="77000" endPos="75000" dir="5400000" sy="-100000" algn="bl" rotWithShape="0"/>
                </a:effectLst>
                <a:latin typeface="Arial Black"/>
                <a:cs typeface="Arial Black"/>
              </a:rPr>
              <a:t>caGrid Transfer:</a:t>
            </a:r>
          </a:p>
          <a:p>
            <a:r>
              <a:rPr lang="en-US" sz="9600" dirty="0" smtClean="0">
                <a:solidFill>
                  <a:schemeClr val="bg1"/>
                </a:solidFill>
                <a:effectLst>
                  <a:reflection stA="77000" endPos="75000" dir="5400000" sy="-100000" algn="bl" rotWithShape="0"/>
                </a:effectLst>
                <a:latin typeface="Arial Black"/>
                <a:cs typeface="Arial Black"/>
              </a:rPr>
              <a:t>High Throughput Grid Data Transfer</a:t>
            </a:r>
            <a:endParaRPr lang="en-US" sz="9600" dirty="0">
              <a:solidFill>
                <a:schemeClr val="bg1"/>
              </a:solidFill>
              <a:effectLst>
                <a:reflection stA="77000" endPos="75000" dir="5400000" sy="-100000" algn="bl" rotWithShape="0"/>
              </a:effectLst>
              <a:latin typeface="Arial Black"/>
              <a:cs typeface="Arial Black"/>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sp>
        <p:nvSpPr>
          <p:cNvPr id="30" name="Rectangle 29"/>
          <p:cNvSpPr/>
          <p:nvPr/>
        </p:nvSpPr>
        <p:spPr>
          <a:xfrm>
            <a:off x="21031200" y="31546800"/>
            <a:ext cx="14020800" cy="111097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pic>
        <p:nvPicPr>
          <p:cNvPr id="15" name="Picture 14" descr="CaGridTransfer-GridTransferService.jpg"/>
          <p:cNvPicPr>
            <a:picLocks noChangeAspect="1"/>
          </p:cNvPicPr>
          <p:nvPr/>
        </p:nvPicPr>
        <p:blipFill>
          <a:blip r:embed="rId7"/>
          <a:stretch>
            <a:fillRect/>
          </a:stretch>
        </p:blipFill>
        <p:spPr>
          <a:xfrm>
            <a:off x="15114728" y="6324600"/>
            <a:ext cx="14831872" cy="17281581"/>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a:t>
            </a:r>
            <a:r>
              <a:rPr lang="en-US" sz="4000" dirty="0" smtClean="0"/>
              <a:t>user groups in caGrid have expressed the need to transfer large data files in the grid without paying the penalty of serialization or deserialization or having to have the entire data in core memory.</a:t>
            </a:r>
            <a:r>
              <a:rPr lang="en-US" sz="4000" dirty="0" smtClean="0"/>
              <a:t>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a:t>
            </a:r>
            <a:r>
              <a:rPr lang="en-US" sz="4000" dirty="0" smtClean="0"/>
              <a:t>BDT uses GridFTP as the underlying 3rd party transfer mechanism</a:t>
            </a:r>
            <a:r>
              <a:rPr lang="en-US" sz="4000" dirty="0" smtClean="0"/>
              <a:t>.</a:t>
            </a:r>
          </a:p>
          <a:p>
            <a:pPr marL="742950" indent="-742950">
              <a:buFont typeface="Arial"/>
              <a:buChar char="•"/>
            </a:pPr>
            <a:r>
              <a:rPr lang="en-US" sz="4000" dirty="0" smtClean="0"/>
              <a:t>GridFTP </a:t>
            </a:r>
            <a:r>
              <a:rPr lang="en-US" sz="4000" dirty="0" smtClean="0"/>
              <a:t>server is not cross platform (currently on on C platform builds of globus)</a:t>
            </a:r>
            <a:r>
              <a:rPr lang="en-US" sz="4000" dirty="0" smtClean="0"/>
              <a:t>.</a:t>
            </a:r>
          </a:p>
          <a:p>
            <a:pPr marL="742950" indent="-742950">
              <a:buFont typeface="Arial"/>
              <a:buChar char="•"/>
            </a:pPr>
            <a:r>
              <a:rPr lang="en-US" sz="4000" dirty="0" smtClean="0"/>
              <a:t>GridFTP </a:t>
            </a:r>
            <a:r>
              <a:rPr lang="en-US" sz="4000" dirty="0" smtClean="0"/>
              <a:t>requires a seperate globus-C installation as caGrid uses the JavaWS Core installation of globus</a:t>
            </a:r>
            <a:r>
              <a:rPr lang="en-US" sz="4000" dirty="0" smtClean="0"/>
              <a:t>.</a:t>
            </a:r>
          </a:p>
          <a:p>
            <a:pPr marL="742950" indent="-742950">
              <a:buFont typeface="Arial"/>
              <a:buChar char="•"/>
            </a:pPr>
            <a:r>
              <a:rPr lang="en-US" sz="4000" dirty="0" smtClean="0"/>
              <a:t>GridFTP </a:t>
            </a:r>
            <a:r>
              <a:rPr lang="en-US" sz="4000" dirty="0" smtClean="0"/>
              <a:t>has to be extended to be able to make authorization callouts to a java based middleware such as caGrid</a:t>
            </a:r>
            <a:r>
              <a:rPr lang="en-US" sz="4000" dirty="0" smtClean="0"/>
              <a:t>.</a:t>
            </a:r>
          </a:p>
          <a:p>
            <a:pPr marL="742950" indent="-742950">
              <a:buFont typeface="Arial"/>
              <a:buChar char="•"/>
            </a:pPr>
            <a:r>
              <a:rPr lang="en-US" sz="4000" dirty="0" smtClean="0"/>
              <a:t>GridFTP </a:t>
            </a:r>
            <a:r>
              <a:rPr lang="en-US" sz="4000" dirty="0" smtClean="0"/>
              <a:t>installation and configuration is quite advanced for our user community</a:t>
            </a:r>
            <a:r>
              <a:rPr lang="en-US" sz="4000" dirty="0" smtClean="0"/>
              <a:t>.</a:t>
            </a:r>
          </a:p>
          <a:p>
            <a:pPr marL="742950" indent="-742950">
              <a:buFont typeface="Arial"/>
              <a:buChar char="•"/>
            </a:pPr>
            <a:r>
              <a:rPr lang="en-US" sz="4000" dirty="0" smtClean="0"/>
              <a:t>Globus </a:t>
            </a:r>
            <a:r>
              <a:rPr lang="en-US" sz="4000" dirty="0" smtClean="0"/>
              <a:t>does not currently support SOAP </a:t>
            </a:r>
            <a:r>
              <a:rPr lang="en-US" sz="4000" dirty="0" smtClean="0"/>
              <a:t>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a:t>
            </a:r>
            <a:r>
              <a:rPr lang="en-US" sz="4000" dirty="0" smtClean="0"/>
              <a:t>order to better serve our user group we have come up with the following requirements for an alternative non-grid high performance delivery mechanism</a:t>
            </a:r>
            <a:r>
              <a:rPr lang="en-US" sz="4000" dirty="0" smtClean="0"/>
              <a:t>:</a:t>
            </a:r>
          </a:p>
          <a:p>
            <a:pPr marL="742950" indent="-742950">
              <a:buFont typeface="Arial"/>
              <a:buChar char="•"/>
            </a:pPr>
            <a:r>
              <a:rPr lang="en-US" sz="4000" dirty="0" smtClean="0"/>
              <a:t>Cross </a:t>
            </a:r>
            <a:r>
              <a:rPr lang="en-US" sz="4000" dirty="0" smtClean="0"/>
              <a:t>platform (utilize the container that will be hosting JavaWS Core Globus)</a:t>
            </a:r>
            <a:r>
              <a:rPr lang="en-US" sz="4000" dirty="0" smtClean="0"/>
              <a:t>.</a:t>
            </a:r>
          </a:p>
          <a:p>
            <a:pPr marL="742950" indent="-742950">
              <a:buFont typeface="Arial"/>
              <a:buChar char="•"/>
            </a:pPr>
            <a:r>
              <a:rPr lang="en-US" sz="4000" dirty="0" smtClean="0"/>
              <a:t>One </a:t>
            </a:r>
            <a:r>
              <a:rPr lang="en-US" sz="4000" dirty="0" smtClean="0"/>
              <a:t>click/command install with no required configuration</a:t>
            </a:r>
            <a:r>
              <a:rPr lang="en-US" sz="4000" dirty="0" smtClean="0"/>
              <a:t>.</a:t>
            </a:r>
          </a:p>
          <a:p>
            <a:pPr marL="742950" indent="-742950">
              <a:buFont typeface="Arial"/>
              <a:buChar char="•"/>
            </a:pPr>
            <a:r>
              <a:rPr lang="en-US" sz="4000" dirty="0" smtClean="0"/>
              <a:t>Work </a:t>
            </a:r>
            <a:r>
              <a:rPr lang="en-US" sz="4000" dirty="0" smtClean="0"/>
              <a:t>within the same web application container as caGrid is deployed.Utilize GSI sockets for securely transporting the data using the same proxy certificates issued in </a:t>
            </a:r>
            <a:r>
              <a:rPr lang="en-US" sz="4000" dirty="0" smtClean="0"/>
              <a:t>caGrid.</a:t>
            </a:r>
          </a:p>
          <a:p>
            <a:pPr marL="742950" indent="-742950">
              <a:buFont typeface="Arial"/>
              <a:buChar char="•"/>
            </a:pPr>
            <a:r>
              <a:rPr lang="en-US" sz="4000" dirty="0" smtClean="0"/>
              <a:t>No </a:t>
            </a:r>
            <a:r>
              <a:rPr lang="en-US" sz="4000" dirty="0" smtClean="0"/>
              <a:t>deserialization or serialization required on server or client.No minimum requirement for core memory.Support upload and download of data.</a:t>
            </a:r>
            <a:endParaRPr lang="en-US" sz="4000" dirty="0"/>
          </a:p>
        </p:txBody>
      </p:sp>
      <p:sp>
        <p:nvSpPr>
          <p:cNvPr id="20" name="Rectangle 19"/>
          <p:cNvSpPr/>
          <p:nvPr/>
        </p:nvSpPr>
        <p:spPr>
          <a:xfrm>
            <a:off x="2514600" y="6248400"/>
            <a:ext cx="12192000"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endParaRPr lang="en-US" sz="4400" i="1" dirty="0" smtClean="0">
              <a:solidFill>
                <a:prstClr val="black"/>
              </a:solidFill>
            </a:endParaRPr>
          </a:p>
        </p:txBody>
      </p:sp>
      <p:pic>
        <p:nvPicPr>
          <p:cNvPr id="21" name="Picture 20" descr="CaGridTransfer.png"/>
          <p:cNvPicPr>
            <a:picLocks noChangeAspect="1"/>
          </p:cNvPicPr>
          <p:nvPr/>
        </p:nvPicPr>
        <p:blipFill>
          <a:blip r:embed="rId8"/>
          <a:stretch>
            <a:fillRect/>
          </a:stretch>
        </p:blipFill>
        <p:spPr>
          <a:xfrm>
            <a:off x="383592" y="6221052"/>
            <a:ext cx="1877872" cy="234734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a:t>
            </a:r>
            <a:r>
              <a:rPr lang="en-US" sz="4000" dirty="0" smtClean="0"/>
              <a:t>Tide system is designed to be a </a:t>
            </a:r>
            <a:r>
              <a:rPr lang="en-US" sz="4000" dirty="0" err="1" smtClean="0"/>
              <a:t>bittorrent</a:t>
            </a:r>
            <a:r>
              <a:rPr lang="en-US" sz="4000" dirty="0" smtClean="0"/>
              <a:t> like grid based parallel data transfer </a:t>
            </a:r>
            <a:r>
              <a:rPr lang="en-US" sz="4000" dirty="0" smtClean="0"/>
              <a:t>solution utilizing the caGrid Transfer mechanisms. </a:t>
            </a:r>
            <a:r>
              <a:rPr lang="en-US" sz="4000" dirty="0" smtClean="0"/>
              <a:t>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a:t>
            </a:r>
            <a:r>
              <a:rPr lang="en-US" sz="4000" dirty="0" smtClean="0"/>
              <a:t>transferring</a:t>
            </a:r>
            <a:r>
              <a:rPr lang="en-US" sz="4000" dirty="0" smtClean="0"/>
              <a:t> </a:t>
            </a:r>
            <a:r>
              <a:rPr lang="en-US" sz="4000" dirty="0" smtClean="0"/>
              <a:t>may </a:t>
            </a:r>
            <a:r>
              <a:rPr lang="en-US" sz="4000" dirty="0" smtClean="0"/>
              <a:t>only be read by certain people from a certain group or with certain credentials. By limiting the potential data </a:t>
            </a:r>
            <a:r>
              <a:rPr lang="en-US" sz="4000" dirty="0" smtClean="0"/>
              <a:t>consumers there </a:t>
            </a:r>
            <a:r>
              <a:rPr lang="en-US" sz="4000" dirty="0" smtClean="0"/>
              <a:t>will not be much use, at least </a:t>
            </a:r>
            <a:r>
              <a:rPr lang="en-US" sz="4000" dirty="0" smtClean="0"/>
              <a:t>early </a:t>
            </a:r>
            <a:r>
              <a:rPr lang="en-US" sz="4000" dirty="0" smtClean="0"/>
              <a:t>on, for supporting swarms style data transfer. That is, data that is being peer to peer</a:t>
            </a:r>
            <a:r>
              <a:rPr lang="en-US" sz="4000" dirty="0" smtClean="0"/>
              <a:t> transferred </a:t>
            </a:r>
            <a:r>
              <a:rPr lang="en-US" sz="4000" dirty="0" smtClean="0"/>
              <a:t>to consumers who are</a:t>
            </a:r>
            <a:r>
              <a:rPr lang="en-US" sz="4000" dirty="0" smtClean="0"/>
              <a:t> reading the </a:t>
            </a:r>
            <a:r>
              <a:rPr lang="en-US" sz="4000" dirty="0" smtClean="0"/>
              <a:t>same data at the same time. This scenario will be unlikely to occur judging from our use cases. So Tide attempts to be very simple in the way that it stores, publishes, and advertises data </a:t>
            </a:r>
            <a:r>
              <a:rPr lang="en-US" sz="4000" dirty="0" smtClean="0"/>
              <a:t>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9"/>
          <a:stretch>
            <a:fillRect/>
          </a:stretch>
        </p:blipFill>
        <p:spPr>
          <a:xfrm>
            <a:off x="30818068" y="18417242"/>
            <a:ext cx="11701532" cy="12493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1275</TotalTime>
  <Words>552</Words>
  <Application>Microsoft Macintosh PowerPoint</Application>
  <PresentationFormat>Custom</PresentationFormat>
  <Paragraphs>24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26</cp:revision>
  <cp:lastPrinted>2008-06-09T12:43:28Z</cp:lastPrinted>
  <dcterms:created xsi:type="dcterms:W3CDTF">2008-06-09T00:54:20Z</dcterms:created>
  <dcterms:modified xsi:type="dcterms:W3CDTF">2008-06-09T12:55:11Z</dcterms:modified>
</cp:coreProperties>
</file>