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471" autoAdjust="0"/>
  </p:normalViewPr>
  <p:slideViewPr>
    <p:cSldViewPr>
      <p:cViewPr>
        <p:scale>
          <a:sx n="100" d="100"/>
          <a:sy n="100" d="100"/>
        </p:scale>
        <p:origin x="-1020" y="1596"/>
      </p:cViewPr>
      <p:guideLst>
        <p:guide orient="horz" pos="3168"/>
        <p:guide pos="244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11/6/2007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11/6/2007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11/6/2007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11/6/2007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98F5AA-1CF3-462C-963B-BA66B68436C5}" type="datetimeFigureOut">
              <a:rPr lang="en-US" smtClean="0"/>
              <a:pPr/>
              <a:t>11/6/2007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98F5AA-1CF3-462C-963B-BA66B68436C5}" type="datetimeFigureOut">
              <a:rPr lang="en-US" smtClean="0"/>
              <a:pPr/>
              <a:t>11/6/2007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98F5AA-1CF3-462C-963B-BA66B68436C5}" type="datetimeFigureOut">
              <a:rPr lang="en-US" smtClean="0"/>
              <a:pPr/>
              <a:t>11/6/2007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98F5AA-1CF3-462C-963B-BA66B68436C5}" type="datetimeFigureOut">
              <a:rPr lang="en-US" smtClean="0"/>
              <a:pPr/>
              <a:t>11/6/2007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8F5AA-1CF3-462C-963B-BA66B68436C5}" type="datetimeFigureOut">
              <a:rPr lang="en-US" smtClean="0"/>
              <a:pPr/>
              <a:t>11/6/2007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8F5AA-1CF3-462C-963B-BA66B68436C5}" type="datetimeFigureOut">
              <a:rPr lang="en-US" smtClean="0"/>
              <a:pPr/>
              <a:t>11/6/2007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8F5AA-1CF3-462C-963B-BA66B68436C5}" type="datetimeFigureOut">
              <a:rPr lang="en-US" smtClean="0"/>
              <a:pPr/>
              <a:t>11/6/2007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402802"/>
            <a:ext cx="6995160" cy="1676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88620" y="2346961"/>
            <a:ext cx="6995160" cy="66380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2998F5AA-1CF3-462C-963B-BA66B68436C5}" type="datetimeFigureOut">
              <a:rPr lang="en-US" smtClean="0"/>
              <a:pPr/>
              <a:t>11/6/2007</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570220" y="9322647"/>
            <a:ext cx="1813560" cy="535517"/>
          </a:xfrm>
          <a:prstGeom prst="rect">
            <a:avLst/>
          </a:prstGeom>
        </p:spPr>
        <p:txBody>
          <a:bodyPr vert="horz" lIns="91440" tIns="45720" rIns="91440" bIns="45720" rtlCol="0" anchor="ctr"/>
          <a:lstStyle>
            <a:lvl1pPr algn="r">
              <a:defRPr sz="1200">
                <a:solidFill>
                  <a:schemeClr val="tx1">
                    <a:tint val="75000"/>
                  </a:schemeClr>
                </a:solidFill>
              </a:defRPr>
            </a:lvl1pPr>
          </a:lstStyle>
          <a:p>
            <a:fld id="{B7079F3B-9FC5-4653-A707-C82B17BBBF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7772400" cy="974725"/>
          </a:xfrm>
          <a:prstGeom prst="rect">
            <a:avLst/>
          </a:prstGeom>
          <a:noFill/>
          <a:ln w="9525">
            <a:noFill/>
            <a:miter lim="800000"/>
            <a:headEnd/>
            <a:tailEnd/>
          </a:ln>
          <a:effectLst/>
        </p:spPr>
      </p:pic>
      <p:sp>
        <p:nvSpPr>
          <p:cNvPr id="5" name="TextBox 4"/>
          <p:cNvSpPr txBox="1"/>
          <p:nvPr/>
        </p:nvSpPr>
        <p:spPr>
          <a:xfrm>
            <a:off x="3276600" y="76200"/>
            <a:ext cx="4495800" cy="800219"/>
          </a:xfrm>
          <a:prstGeom prst="rect">
            <a:avLst/>
          </a:prstGeom>
          <a:noFill/>
        </p:spPr>
        <p:txBody>
          <a:bodyPr wrap="square" rtlCol="0">
            <a:spAutoFit/>
          </a:bodyPr>
          <a:lstStyle/>
          <a:p>
            <a:pPr algn="r"/>
            <a:r>
              <a:rPr lang="en-US" sz="2800" b="1" dirty="0" smtClean="0">
                <a:solidFill>
                  <a:schemeClr val="bg1"/>
                </a:solidFill>
                <a:latin typeface="Tahoma" pitchFamily="34" charset="0"/>
                <a:ea typeface="Tahoma" pitchFamily="34" charset="0"/>
                <a:cs typeface="Tahoma" pitchFamily="34" charset="0"/>
              </a:rPr>
              <a:t>Enterprise Grid Security</a:t>
            </a:r>
          </a:p>
          <a:p>
            <a:pPr algn="r"/>
            <a:r>
              <a:rPr lang="en-US" b="1" dirty="0" smtClean="0">
                <a:solidFill>
                  <a:schemeClr val="bg1"/>
                </a:solidFill>
                <a:latin typeface="Tahoma" pitchFamily="34" charset="0"/>
                <a:ea typeface="Tahoma" pitchFamily="34" charset="0"/>
                <a:cs typeface="Tahoma" pitchFamily="34" charset="0"/>
              </a:rPr>
              <a:t>http://www.gaards.org</a:t>
            </a:r>
            <a:endParaRPr lang="en-US" b="1" dirty="0">
              <a:solidFill>
                <a:schemeClr val="bg1"/>
              </a:solidFill>
              <a:latin typeface="Tahoma" pitchFamily="34" charset="0"/>
              <a:ea typeface="Tahoma" pitchFamily="34" charset="0"/>
              <a:cs typeface="Tahoma" pitchFamily="34" charset="0"/>
            </a:endParaRPr>
          </a:p>
        </p:txBody>
      </p:sp>
      <p:sp>
        <p:nvSpPr>
          <p:cNvPr id="6" name="TextBox 5"/>
          <p:cNvSpPr txBox="1"/>
          <p:nvPr/>
        </p:nvSpPr>
        <p:spPr>
          <a:xfrm>
            <a:off x="0" y="972979"/>
            <a:ext cx="7630615" cy="276999"/>
          </a:xfrm>
          <a:prstGeom prst="rect">
            <a:avLst/>
          </a:prstGeom>
          <a:noFill/>
        </p:spPr>
        <p:txBody>
          <a:bodyPr wrap="square" rtlCol="0">
            <a:spAutoFit/>
          </a:bodyPr>
          <a:lstStyle/>
          <a:p>
            <a:r>
              <a:rPr lang="en-US" sz="1200" b="1" dirty="0" smtClean="0">
                <a:solidFill>
                  <a:srgbClr val="C00000"/>
                </a:solidFill>
                <a:latin typeface="Calibri" pitchFamily="34" charset="0"/>
              </a:rPr>
              <a:t>Stephen Langella, Scott Oster, Shannon Hastings, David Ervin, Joshua Phillips, Justin Permar, Tahsin Kurc, Joel Saltz.</a:t>
            </a:r>
          </a:p>
        </p:txBody>
      </p:sp>
      <p:pic>
        <p:nvPicPr>
          <p:cNvPr id="7" name="Picture 6" descr="gaards.jpg"/>
          <p:cNvPicPr>
            <a:picLocks noChangeAspect="1"/>
          </p:cNvPicPr>
          <p:nvPr/>
        </p:nvPicPr>
        <p:blipFill>
          <a:blip r:embed="rId3"/>
          <a:stretch>
            <a:fillRect/>
          </a:stretch>
        </p:blipFill>
        <p:spPr>
          <a:xfrm>
            <a:off x="0" y="4267200"/>
            <a:ext cx="3810000" cy="2698082"/>
          </a:xfrm>
          <a:prstGeom prst="rect">
            <a:avLst/>
          </a:prstGeom>
        </p:spPr>
      </p:pic>
      <p:pic>
        <p:nvPicPr>
          <p:cNvPr id="9" name="Picture 2"/>
          <p:cNvPicPr>
            <a:picLocks noChangeAspect="1" noChangeArrowheads="1"/>
          </p:cNvPicPr>
          <p:nvPr/>
        </p:nvPicPr>
        <p:blipFill>
          <a:blip r:embed="rId4" cstate="print"/>
          <a:srcRect/>
          <a:stretch>
            <a:fillRect/>
          </a:stretch>
        </p:blipFill>
        <p:spPr bwMode="auto">
          <a:xfrm>
            <a:off x="0" y="9574213"/>
            <a:ext cx="7772400" cy="484187"/>
          </a:xfrm>
          <a:prstGeom prst="rect">
            <a:avLst/>
          </a:prstGeom>
          <a:noFill/>
          <a:ln w="9525">
            <a:noFill/>
            <a:miter lim="800000"/>
            <a:headEnd/>
            <a:tailEnd/>
          </a:ln>
          <a:effectLst/>
        </p:spPr>
      </p:pic>
      <p:sp>
        <p:nvSpPr>
          <p:cNvPr id="22" name="TextBox 21"/>
          <p:cNvSpPr txBox="1"/>
          <p:nvPr/>
        </p:nvSpPr>
        <p:spPr>
          <a:xfrm>
            <a:off x="0" y="1295401"/>
            <a:ext cx="7772400" cy="8309967"/>
          </a:xfrm>
          <a:prstGeom prst="rect">
            <a:avLst/>
          </a:prstGeom>
          <a:noFill/>
        </p:spPr>
        <p:txBody>
          <a:bodyPr wrap="square" numCol="2" spcCol="182880" rtlCol="0">
            <a:spAutoFit/>
          </a:bodyPr>
          <a:lstStyle/>
          <a:p>
            <a:pPr algn="just"/>
            <a:r>
              <a:rPr lang="en-US" sz="1200" dirty="0" smtClean="0">
                <a:solidFill>
                  <a:srgbClr val="000000"/>
                </a:solidFill>
              </a:rPr>
              <a:t>The GAARDS Security Infrastructure provides services and tools for the administration and enforcement of security policy in an enterprise Grid.  GAARDS was developed on top of the </a:t>
            </a:r>
            <a:r>
              <a:rPr lang="en-US" sz="1200" dirty="0" err="1" smtClean="0">
                <a:solidFill>
                  <a:srgbClr val="000000"/>
                </a:solidFill>
              </a:rPr>
              <a:t>Globus</a:t>
            </a:r>
            <a:r>
              <a:rPr lang="en-US" sz="1200" dirty="0" smtClean="0">
                <a:solidFill>
                  <a:srgbClr val="000000"/>
                </a:solidFill>
              </a:rPr>
              <a:t> Toolkit and extends it to provide enterprise services and administrative tools for: 1) grid user management, 2) identity federation, 3) trust management, 4) group/VO management 5) Access Control Policy management and enforcement, and </a:t>
            </a:r>
            <a:r>
              <a:rPr lang="en-US" sz="1200" dirty="0" smtClean="0">
                <a:solidFill>
                  <a:srgbClr val="000000"/>
                </a:solidFill>
              </a:rPr>
              <a:t>6) </a:t>
            </a:r>
            <a:r>
              <a:rPr lang="en-US" sz="1200" dirty="0" smtClean="0">
                <a:solidFill>
                  <a:srgbClr val="000000"/>
                </a:solidFill>
              </a:rPr>
              <a:t>Integration between existing security domains and the grid security domain.  GAARDS services can be used individually or grouped together to meet the authentication and authorization needs for Grids. </a:t>
            </a:r>
            <a:r>
              <a:rPr lang="en-US" sz="1200" dirty="0" smtClean="0"/>
              <a:t>GAARDS comprises </a:t>
            </a:r>
            <a:r>
              <a:rPr lang="en-US" sz="1200" dirty="0" smtClean="0"/>
              <a:t>several</a:t>
            </a:r>
            <a:r>
              <a:rPr lang="en-US" sz="1200" dirty="0" smtClean="0"/>
              <a:t> </a:t>
            </a:r>
            <a:r>
              <a:rPr lang="en-US" sz="1200" dirty="0" smtClean="0"/>
              <a:t>principal components: Dorian, Grid Trust Service, </a:t>
            </a:r>
            <a:r>
              <a:rPr lang="en-US" sz="1200" dirty="0" smtClean="0"/>
              <a:t>Grid Grouper, Authentication Service, Common Security Module, and the GAARDS graphical user interface.</a:t>
            </a:r>
            <a:endParaRPr lang="en-US" sz="1200" dirty="0" smtClean="0"/>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r>
              <a:rPr lang="en-US" sz="1400" b="1" dirty="0" smtClean="0">
                <a:solidFill>
                  <a:srgbClr val="C00000"/>
                </a:solidFill>
              </a:rPr>
              <a:t>Dorian</a:t>
            </a:r>
          </a:p>
          <a:p>
            <a:pPr algn="ctr"/>
            <a:endParaRPr lang="en-US" sz="1200" dirty="0" smtClean="0"/>
          </a:p>
          <a:p>
            <a:pPr algn="just"/>
            <a:r>
              <a:rPr lang="en-US" sz="1200" dirty="0" smtClean="0"/>
              <a:t>Identity management and federation is becoming an ever-present problem in large multi-institutional Grid environments. One underlying problem is to enable participating institutions to manage the identities of their own members by leveraging existing institutional identity management systems, while at the same time facilitating  the participation in larger Grids through the deployment of Grid-wide user credentials.   Dorian is a Grid service for the provisioning and management of Grid user accounts. Dorian provides an integration point between external security domains and the Grid. </a:t>
            </a:r>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marL="228600" indent="-228600" defTabSz="3657600">
              <a:buClr>
                <a:srgbClr val="C00000"/>
              </a:buClr>
            </a:pPr>
            <a:endParaRPr lang="en-US" sz="1200" b="1" dirty="0" smtClean="0">
              <a:solidFill>
                <a:srgbClr val="C00000"/>
              </a:solidFill>
              <a:latin typeface="Calibri" pitchFamily="34" charset="0"/>
            </a:endParaRPr>
          </a:p>
          <a:p>
            <a:pPr marL="228600" indent="-228600" defTabSz="3657600">
              <a:buClr>
                <a:srgbClr val="C00000"/>
              </a:buClr>
            </a:pPr>
            <a:endParaRPr lang="en-US" sz="1200" b="1" dirty="0" smtClean="0">
              <a:solidFill>
                <a:srgbClr val="C00000"/>
              </a:solidFill>
              <a:latin typeface="Calibri" pitchFamily="34" charset="0"/>
            </a:endParaRPr>
          </a:p>
          <a:p>
            <a:pPr marL="228600" indent="-228600" defTabSz="3657600">
              <a:buClr>
                <a:srgbClr val="C00000"/>
              </a:buClr>
            </a:pPr>
            <a:r>
              <a:rPr lang="en-US" sz="1200" b="1" dirty="0" smtClean="0">
                <a:solidFill>
                  <a:srgbClr val="C00000"/>
                </a:solidFill>
                <a:latin typeface="Calibri" pitchFamily="34" charset="0"/>
              </a:rPr>
              <a:t>Dorian </a:t>
            </a:r>
            <a:r>
              <a:rPr lang="en-US" sz="1200" b="1" dirty="0" smtClean="0">
                <a:solidFill>
                  <a:srgbClr val="C00000"/>
                </a:solidFill>
                <a:latin typeface="Calibri" pitchFamily="34" charset="0"/>
              </a:rPr>
              <a:t>Features</a:t>
            </a:r>
            <a:endParaRPr lang="en-US" sz="1200" dirty="0" smtClean="0">
              <a:solidFill>
                <a:srgbClr val="C00000"/>
              </a:solidFill>
              <a:latin typeface="Calibri" pitchFamily="34" charset="0"/>
            </a:endParaRPr>
          </a:p>
          <a:p>
            <a:pPr marL="228600" indent="-228600" defTabSz="3657600">
              <a:buClr>
                <a:srgbClr val="C00000"/>
              </a:buClr>
              <a:buFontTx/>
              <a:buChar char="•"/>
            </a:pPr>
            <a:r>
              <a:rPr lang="en-US" sz="1200" dirty="0" smtClean="0">
                <a:solidFill>
                  <a:srgbClr val="070709"/>
                </a:solidFill>
                <a:latin typeface="Calibri" pitchFamily="34" charset="0"/>
              </a:rPr>
              <a:t>Administrative UI for account administration.</a:t>
            </a:r>
          </a:p>
          <a:p>
            <a:pPr marL="228600" indent="-228600" defTabSz="3657600">
              <a:buClr>
                <a:srgbClr val="C00000"/>
              </a:buClr>
              <a:buFontTx/>
              <a:buChar char="•"/>
            </a:pPr>
            <a:r>
              <a:rPr lang="en-US" sz="1200" dirty="0" smtClean="0">
                <a:solidFill>
                  <a:srgbClr val="070709"/>
                </a:solidFill>
                <a:latin typeface="Calibri" pitchFamily="34" charset="0"/>
              </a:rPr>
              <a:t>Manages </a:t>
            </a:r>
            <a:r>
              <a:rPr lang="en-US" sz="1200" dirty="0" smtClean="0">
                <a:solidFill>
                  <a:srgbClr val="070709"/>
                </a:solidFill>
                <a:latin typeface="Calibri" pitchFamily="34" charset="0"/>
              </a:rPr>
              <a:t>grid credentials for each user.</a:t>
            </a:r>
          </a:p>
          <a:p>
            <a:pPr marL="228600" indent="-228600" defTabSz="3657600">
              <a:buClr>
                <a:srgbClr val="C00000"/>
              </a:buClr>
              <a:buFontTx/>
              <a:buChar char="•"/>
            </a:pPr>
            <a:r>
              <a:rPr lang="en-US" sz="1200" dirty="0" smtClean="0">
                <a:solidFill>
                  <a:srgbClr val="070709"/>
                </a:solidFill>
                <a:latin typeface="Calibri" pitchFamily="34" charset="0"/>
              </a:rPr>
              <a:t>Enables users to authenticate and create grid proxies, which they may use to access the grid.</a:t>
            </a:r>
          </a:p>
          <a:p>
            <a:pPr marL="228600" indent="-228600" defTabSz="3657600">
              <a:buClr>
                <a:srgbClr val="C00000"/>
              </a:buClr>
              <a:buFontTx/>
              <a:buChar char="•"/>
            </a:pPr>
            <a:r>
              <a:rPr lang="en-US" sz="1200" dirty="0" smtClean="0">
                <a:solidFill>
                  <a:srgbClr val="070709"/>
                </a:solidFill>
                <a:latin typeface="Calibri" pitchFamily="34" charset="0"/>
              </a:rPr>
              <a:t>Local account creation and management.</a:t>
            </a:r>
          </a:p>
          <a:p>
            <a:pPr marL="228600" indent="-228600" defTabSz="3657600">
              <a:buClr>
                <a:srgbClr val="C00000"/>
              </a:buClr>
              <a:buFontTx/>
              <a:buChar char="•"/>
            </a:pPr>
            <a:r>
              <a:rPr lang="en-US" sz="1200" dirty="0" smtClean="0">
                <a:solidFill>
                  <a:srgbClr val="070709"/>
                </a:solidFill>
                <a:latin typeface="Calibri" pitchFamily="34" charset="0"/>
              </a:rPr>
              <a:t>Integration point between external security domains and the grid security domain.</a:t>
            </a:r>
          </a:p>
          <a:p>
            <a:pPr marL="228600" indent="-228600" defTabSz="3657600">
              <a:buClr>
                <a:srgbClr val="C00000"/>
              </a:buClr>
              <a:buFontTx/>
              <a:buChar char="•"/>
            </a:pPr>
            <a:r>
              <a:rPr lang="en-US" sz="1200" dirty="0" smtClean="0">
                <a:solidFill>
                  <a:srgbClr val="070709"/>
                </a:solidFill>
                <a:latin typeface="Calibri" pitchFamily="34" charset="0"/>
              </a:rPr>
              <a:t>Existing user credentials can be used to access the grid.</a:t>
            </a:r>
          </a:p>
          <a:p>
            <a:pPr marL="228600" indent="-228600" defTabSz="3657600">
              <a:buClr>
                <a:srgbClr val="C00000"/>
              </a:buClr>
              <a:buFontTx/>
              <a:buChar char="•"/>
            </a:pPr>
            <a:r>
              <a:rPr lang="en-US" sz="1200" dirty="0" smtClean="0">
                <a:solidFill>
                  <a:srgbClr val="070709"/>
                </a:solidFill>
                <a:latin typeface="Calibri" pitchFamily="34" charset="0"/>
              </a:rPr>
              <a:t>Automated account creation and provisioning</a:t>
            </a:r>
            <a:r>
              <a:rPr lang="en-US" sz="1200" dirty="0" smtClean="0">
                <a:solidFill>
                  <a:srgbClr val="070709"/>
                </a:solidFill>
                <a:latin typeface="Calibri" pitchFamily="34" charset="0"/>
              </a:rPr>
              <a:t>.</a:t>
            </a:r>
          </a:p>
          <a:p>
            <a:pPr marL="228600" indent="-228600" defTabSz="3657600">
              <a:buClr>
                <a:srgbClr val="C00000"/>
              </a:buClr>
              <a:buFontTx/>
              <a:buChar char="•"/>
            </a:pPr>
            <a:r>
              <a:rPr lang="en-US" sz="1200" dirty="0" smtClean="0">
                <a:solidFill>
                  <a:srgbClr val="070709"/>
                </a:solidFill>
                <a:latin typeface="Calibri" pitchFamily="34" charset="0"/>
              </a:rPr>
              <a:t>Leverages Hardware Security Module (HSM) for key management.</a:t>
            </a:r>
            <a:endParaRPr lang="en-US" sz="1400" dirty="0" smtClean="0">
              <a:solidFill>
                <a:srgbClr val="C00000"/>
              </a:solidFill>
            </a:endParaRPr>
          </a:p>
          <a:p>
            <a:pPr indent="-228600" algn="ctr" defTabSz="3657600">
              <a:buClr>
                <a:srgbClr val="C00000"/>
              </a:buClr>
            </a:pPr>
            <a:endParaRPr lang="en-US" sz="1400" b="1" dirty="0" smtClean="0">
              <a:solidFill>
                <a:srgbClr val="C00000"/>
              </a:solidFill>
            </a:endParaRPr>
          </a:p>
          <a:p>
            <a:pPr indent="-228600" algn="ctr" defTabSz="3657600">
              <a:buClr>
                <a:srgbClr val="C00000"/>
              </a:buClr>
            </a:pPr>
            <a:r>
              <a:rPr lang="en-US" sz="1400" b="1" dirty="0" smtClean="0">
                <a:solidFill>
                  <a:srgbClr val="C00000"/>
                </a:solidFill>
              </a:rPr>
              <a:t>Grid Trust Service (GTS)</a:t>
            </a:r>
            <a:endParaRPr lang="en-US" sz="1400" dirty="0" smtClean="0">
              <a:solidFill>
                <a:srgbClr val="070709"/>
              </a:solidFill>
            </a:endParaRPr>
          </a:p>
          <a:p>
            <a:pPr indent="-228600" defTabSz="3657600">
              <a:buClr>
                <a:srgbClr val="C00000"/>
              </a:buClr>
            </a:pPr>
            <a:endParaRPr lang="en-US" sz="1200" dirty="0" smtClean="0">
              <a:solidFill>
                <a:srgbClr val="070709"/>
              </a:solidFill>
              <a:latin typeface="Calibri" pitchFamily="34" charset="0"/>
            </a:endParaRPr>
          </a:p>
          <a:p>
            <a:pPr indent="-228600" algn="just" defTabSz="3657600">
              <a:buClr>
                <a:srgbClr val="C00000"/>
              </a:buClr>
            </a:pPr>
            <a:r>
              <a:rPr lang="en-US" sz="1200" dirty="0" smtClean="0">
                <a:solidFill>
                  <a:srgbClr val="070709"/>
                </a:solidFill>
                <a:latin typeface="Calibri" pitchFamily="34" charset="0"/>
              </a:rPr>
              <a:t>In order to authenticate and authorize users and other services, Grid services must maintain a list of certificate authorities they trust as a source for issuing credentials. Provisioning trusted certificate authorities and certificate revocation lists to both clients and servers in the Grid is a complicated task. The GTS is a federated Grid infrastructure enabling the provisioning and management of a Grid trust fabric.</a:t>
            </a:r>
          </a:p>
          <a:p>
            <a:pPr indent="-228600" defTabSz="3657600">
              <a:buClr>
                <a:srgbClr val="C00000"/>
              </a:buClr>
            </a:pPr>
            <a:endParaRPr lang="en-US" sz="1200" dirty="0" smtClean="0">
              <a:solidFill>
                <a:srgbClr val="070709"/>
              </a:solidFill>
              <a:latin typeface="Calibri" pitchFamily="34" charset="0"/>
            </a:endParaRPr>
          </a:p>
          <a:p>
            <a:pPr marL="228600" indent="-228600" algn="just" defTabSz="3657600"/>
            <a:r>
              <a:rPr lang="en-US" sz="1200" b="1" dirty="0" smtClean="0">
                <a:solidFill>
                  <a:srgbClr val="C00000"/>
                </a:solidFill>
                <a:latin typeface="Calibri" pitchFamily="34" charset="0"/>
              </a:rPr>
              <a:t>GTS Features</a:t>
            </a:r>
            <a:endParaRPr lang="en-US" sz="1200" dirty="0" smtClean="0">
              <a:solidFill>
                <a:srgbClr val="C00000"/>
              </a:solidFill>
              <a:latin typeface="Calibri" pitchFamily="34" charset="0"/>
            </a:endParaRPr>
          </a:p>
          <a:p>
            <a:pPr marL="228600" indent="-228600" algn="just" defTabSz="3657600">
              <a:buClr>
                <a:srgbClr val="C00000"/>
              </a:buClr>
              <a:buFontTx/>
              <a:buChar char="•"/>
            </a:pPr>
            <a:r>
              <a:rPr lang="en-US" sz="1200" dirty="0" smtClean="0">
                <a:latin typeface="Calibri" pitchFamily="34" charset="0"/>
              </a:rPr>
              <a:t>Grid-enabled federated solution for registering, managing, and distributing certificate authority certificates and CRLs, facilitating the enforcement of trust agreements against the latest trusted roots. </a:t>
            </a:r>
          </a:p>
        </p:txBody>
      </p:sp>
      <p:pic>
        <p:nvPicPr>
          <p:cNvPr id="25" name="Picture 24" descr="dorian.jpg"/>
          <p:cNvPicPr>
            <a:picLocks noChangeAspect="1"/>
          </p:cNvPicPr>
          <p:nvPr/>
        </p:nvPicPr>
        <p:blipFill>
          <a:blip r:embed="rId5" cstate="print"/>
          <a:stretch>
            <a:fillRect/>
          </a:stretch>
        </p:blipFill>
        <p:spPr>
          <a:xfrm>
            <a:off x="3962400" y="1447800"/>
            <a:ext cx="3703848" cy="2514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cstate="print"/>
          <a:srcRect/>
          <a:stretch>
            <a:fillRect/>
          </a:stretch>
        </p:blipFill>
        <p:spPr bwMode="auto">
          <a:xfrm>
            <a:off x="0" y="9574213"/>
            <a:ext cx="7772400" cy="484187"/>
          </a:xfrm>
          <a:prstGeom prst="rect">
            <a:avLst/>
          </a:prstGeom>
          <a:noFill/>
          <a:ln w="9525">
            <a:noFill/>
            <a:miter lim="800000"/>
            <a:headEnd/>
            <a:tailEnd/>
          </a:ln>
          <a:effectLst/>
        </p:spPr>
      </p:pic>
      <p:pic>
        <p:nvPicPr>
          <p:cNvPr id="10" name="Picture 2"/>
          <p:cNvPicPr>
            <a:picLocks noChangeAspect="1" noChangeArrowheads="1"/>
          </p:cNvPicPr>
          <p:nvPr/>
        </p:nvPicPr>
        <p:blipFill>
          <a:blip r:embed="rId3" cstate="print"/>
          <a:srcRect/>
          <a:stretch>
            <a:fillRect/>
          </a:stretch>
        </p:blipFill>
        <p:spPr bwMode="auto">
          <a:xfrm>
            <a:off x="0" y="0"/>
            <a:ext cx="7772400" cy="974725"/>
          </a:xfrm>
          <a:prstGeom prst="rect">
            <a:avLst/>
          </a:prstGeom>
          <a:noFill/>
          <a:ln w="9525">
            <a:noFill/>
            <a:miter lim="800000"/>
            <a:headEnd/>
            <a:tailEnd/>
          </a:ln>
          <a:effectLst/>
        </p:spPr>
      </p:pic>
      <p:sp>
        <p:nvSpPr>
          <p:cNvPr id="12" name="TextBox 11"/>
          <p:cNvSpPr txBox="1"/>
          <p:nvPr/>
        </p:nvSpPr>
        <p:spPr>
          <a:xfrm>
            <a:off x="0" y="990600"/>
            <a:ext cx="7772400" cy="8534400"/>
          </a:xfrm>
          <a:prstGeom prst="rect">
            <a:avLst/>
          </a:prstGeom>
          <a:noFill/>
        </p:spPr>
        <p:txBody>
          <a:bodyPr wrap="square" numCol="2" spcCol="182880" rtlCol="0">
            <a:spAutoFit/>
          </a:bodyPr>
          <a:lstStyle/>
          <a:p>
            <a:pPr marL="228600" indent="-228600" algn="just" defTabSz="3657600">
              <a:buClr>
                <a:srgbClr val="C00000"/>
              </a:buClr>
              <a:buFontTx/>
              <a:buChar char="•"/>
            </a:pPr>
            <a:r>
              <a:rPr lang="en-US" sz="1200" dirty="0" smtClean="0">
                <a:latin typeface="Calibri" pitchFamily="34" charset="0"/>
              </a:rPr>
              <a:t>Allows the definition and management of trust levels, such that CAs may be grouped and discovered by the level of trust that is acceptable to the consumer. </a:t>
            </a:r>
          </a:p>
          <a:p>
            <a:pPr marL="228600" indent="-228600" algn="just" defTabSz="3657600">
              <a:buClr>
                <a:srgbClr val="C00000"/>
              </a:buClr>
              <a:buFontTx/>
              <a:buChar char="•"/>
            </a:pPr>
            <a:r>
              <a:rPr lang="en-US" sz="1200" dirty="0" smtClean="0">
                <a:latin typeface="Calibri" pitchFamily="34" charset="0"/>
              </a:rPr>
              <a:t>Facilitates the </a:t>
            </a:r>
            <a:r>
              <a:rPr lang="en-US" sz="1200" dirty="0" err="1" smtClean="0">
                <a:latin typeface="Calibri" pitchFamily="34" charset="0"/>
              </a:rPr>
              <a:t>curation</a:t>
            </a:r>
            <a:r>
              <a:rPr lang="en-US" sz="1200" dirty="0" smtClean="0">
                <a:latin typeface="Calibri" pitchFamily="34" charset="0"/>
              </a:rPr>
              <a:t> of numerous independent trust overlays across the same physical Grid.</a:t>
            </a:r>
          </a:p>
          <a:p>
            <a:pPr marL="228600" indent="-228600" algn="just" defTabSz="3657600">
              <a:buClr>
                <a:srgbClr val="C00000"/>
              </a:buClr>
              <a:buFontTx/>
              <a:buChar char="•"/>
            </a:pPr>
            <a:r>
              <a:rPr lang="en-US" sz="1200" dirty="0" smtClean="0">
                <a:latin typeface="Calibri" pitchFamily="34" charset="0"/>
              </a:rPr>
              <a:t>Validation Service, which allows for the centralized enforcement of certificate verification and validation policies. </a:t>
            </a:r>
          </a:p>
          <a:p>
            <a:pPr marL="228600" indent="-228600" algn="just" defTabSz="3657600">
              <a:buClr>
                <a:srgbClr val="C00000"/>
              </a:buClr>
              <a:buFontTx/>
              <a:buChar char="•"/>
            </a:pPr>
            <a:r>
              <a:rPr lang="en-US" sz="1200" dirty="0" smtClean="0">
                <a:latin typeface="Calibri" pitchFamily="34" charset="0"/>
              </a:rPr>
              <a:t>Administrative UI for administrating the trust fabric.</a:t>
            </a:r>
          </a:p>
          <a:p>
            <a:pPr marL="228600" indent="-228600" algn="ctr" defTabSz="3657600">
              <a:buClr>
                <a:srgbClr val="C00000"/>
              </a:buClr>
            </a:pPr>
            <a:endParaRPr lang="en-US" sz="1400" b="1" dirty="0" smtClean="0">
              <a:solidFill>
                <a:srgbClr val="C00000"/>
              </a:solidFill>
            </a:endParaRPr>
          </a:p>
          <a:p>
            <a:pPr marL="228600" indent="-228600" algn="ctr" defTabSz="3657600">
              <a:buClr>
                <a:srgbClr val="C00000"/>
              </a:buClr>
            </a:pPr>
            <a:r>
              <a:rPr lang="en-US" sz="1400" b="1" dirty="0" smtClean="0">
                <a:solidFill>
                  <a:srgbClr val="C00000"/>
                </a:solidFill>
              </a:rPr>
              <a:t>Grid Grouper</a:t>
            </a:r>
            <a:endParaRPr lang="en-US" sz="1400" dirty="0" smtClean="0">
              <a:solidFill>
                <a:srgbClr val="070709"/>
              </a:solidFill>
            </a:endParaRPr>
          </a:p>
          <a:p>
            <a:pPr marL="228600" indent="-228600" algn="just" defTabSz="3657600">
              <a:buClr>
                <a:srgbClr val="C00000"/>
              </a:buClr>
            </a:pPr>
            <a:endParaRPr lang="en-US" sz="1200" dirty="0" smtClean="0">
              <a:latin typeface="Calibri" pitchFamily="34" charset="0"/>
            </a:endParaRPr>
          </a:p>
          <a:p>
            <a:pPr algn="just" defTabSz="3657600">
              <a:defRPr/>
            </a:pPr>
            <a:r>
              <a:rPr lang="en-US" sz="1200" dirty="0" smtClean="0">
                <a:solidFill>
                  <a:srgbClr val="000000"/>
                </a:solidFill>
                <a:latin typeface="Calibri" pitchFamily="34" charset="0"/>
              </a:rPr>
              <a:t>Grid Grouper provides a group-based authorization solution for the Grid, wherein grid services and applications enforce authorization policy based on membership to groups defined and managed at the grid level.    Grid Grouper is built on top of Grouper,  an Internet2 initiative focused on providing tools for group management.  </a:t>
            </a:r>
          </a:p>
          <a:p>
            <a:pPr algn="just" defTabSz="3657600">
              <a:defRPr/>
            </a:pPr>
            <a:endParaRPr lang="en-US" sz="1200" dirty="0" smtClean="0">
              <a:solidFill>
                <a:srgbClr val="000000"/>
              </a:solidFill>
              <a:latin typeface="Calibri" pitchFamily="34" charset="0"/>
            </a:endParaRPr>
          </a:p>
          <a:p>
            <a:pPr marL="228600" indent="-228600" defTabSz="3657600">
              <a:defRPr/>
            </a:pPr>
            <a:r>
              <a:rPr lang="en-US" sz="1200" b="1" dirty="0" smtClean="0">
                <a:solidFill>
                  <a:srgbClr val="C00000"/>
                </a:solidFill>
                <a:latin typeface="Calibri" pitchFamily="34" charset="0"/>
              </a:rPr>
              <a:t>Grid Grouper Features</a:t>
            </a:r>
          </a:p>
          <a:p>
            <a:pPr marL="228600" indent="-228600" defTabSz="3657600">
              <a:buClr>
                <a:srgbClr val="C00000"/>
              </a:buClr>
              <a:buFontTx/>
              <a:buChar char="•"/>
              <a:defRPr/>
            </a:pPr>
            <a:r>
              <a:rPr lang="en-US" sz="1200" dirty="0" smtClean="0">
                <a:latin typeface="Calibri" pitchFamily="34" charset="0"/>
              </a:rPr>
              <a:t>Web/Grid service for managing/accessing groups.</a:t>
            </a:r>
          </a:p>
          <a:p>
            <a:pPr marL="228600" indent="-228600" defTabSz="3657600">
              <a:buClr>
                <a:srgbClr val="C00000"/>
              </a:buClr>
              <a:buFontTx/>
              <a:buChar char="•"/>
              <a:defRPr/>
            </a:pPr>
            <a:r>
              <a:rPr lang="en-US" sz="1200" dirty="0" smtClean="0">
                <a:latin typeface="Calibri" pitchFamily="34" charset="0"/>
              </a:rPr>
              <a:t>Basic Group Management.</a:t>
            </a:r>
          </a:p>
          <a:p>
            <a:pPr marL="228600" indent="-228600" defTabSz="3657600">
              <a:buClr>
                <a:srgbClr val="C00000"/>
              </a:buClr>
              <a:buFontTx/>
              <a:buChar char="•"/>
              <a:defRPr/>
            </a:pPr>
            <a:r>
              <a:rPr lang="en-US" sz="1200" dirty="0" smtClean="0">
                <a:latin typeface="Calibri" pitchFamily="34" charset="0"/>
              </a:rPr>
              <a:t>Support for subgroups.</a:t>
            </a:r>
          </a:p>
          <a:p>
            <a:pPr marL="228600" indent="-228600" defTabSz="3657600">
              <a:buClr>
                <a:srgbClr val="C00000"/>
              </a:buClr>
              <a:buFontTx/>
              <a:buChar char="•"/>
              <a:defRPr/>
            </a:pPr>
            <a:r>
              <a:rPr lang="en-US" sz="1200" dirty="0" smtClean="0">
                <a:latin typeface="Calibri" pitchFamily="34" charset="0"/>
              </a:rPr>
              <a:t>Support for composite groups (set logic).</a:t>
            </a:r>
          </a:p>
          <a:p>
            <a:pPr marL="228600" indent="-228600" defTabSz="3657600">
              <a:buClr>
                <a:srgbClr val="C00000"/>
              </a:buClr>
              <a:buFontTx/>
              <a:buChar char="•"/>
              <a:defRPr/>
            </a:pPr>
            <a:r>
              <a:rPr lang="en-US" sz="1200" dirty="0" smtClean="0">
                <a:latin typeface="Calibri" pitchFamily="34" charset="0"/>
              </a:rPr>
              <a:t>Set logic based membership queries.</a:t>
            </a:r>
          </a:p>
          <a:p>
            <a:pPr marL="228600" indent="-228600" defTabSz="3657600">
              <a:buClr>
                <a:srgbClr val="C00000"/>
              </a:buClr>
              <a:buFontTx/>
              <a:buChar char="•"/>
              <a:defRPr/>
            </a:pPr>
            <a:r>
              <a:rPr lang="en-US" sz="1200" dirty="0" smtClean="0">
                <a:latin typeface="Calibri" pitchFamily="34" charset="0"/>
              </a:rPr>
              <a:t>UI for administering Grid Grouper.</a:t>
            </a:r>
          </a:p>
          <a:p>
            <a:pPr marL="228600" indent="-228600" defTabSz="3657600">
              <a:buClr>
                <a:srgbClr val="C00000"/>
              </a:buClr>
              <a:buFontTx/>
              <a:buChar char="•"/>
              <a:defRPr/>
            </a:pPr>
            <a:endParaRPr lang="en-US" sz="1200" dirty="0" smtClean="0">
              <a:latin typeface="Calibri" pitchFamily="34" charset="0"/>
            </a:endParaRPr>
          </a:p>
          <a:p>
            <a:pPr marL="228600" indent="-228600" defTabSz="3657600">
              <a:buClr>
                <a:srgbClr val="C00000"/>
              </a:buClr>
              <a:buFontTx/>
              <a:buChar char="•"/>
              <a:defRPr/>
            </a:pPr>
            <a:endParaRPr lang="en-US" sz="1200" dirty="0" smtClean="0">
              <a:latin typeface="Calibri" pitchFamily="34" charset="0"/>
            </a:endParaRPr>
          </a:p>
          <a:p>
            <a:pPr marL="228600" indent="-228600" defTabSz="3657600">
              <a:buClr>
                <a:srgbClr val="C00000"/>
              </a:buClr>
              <a:buFontTx/>
              <a:buChar char="•"/>
              <a:defRPr/>
            </a:pPr>
            <a:endParaRPr lang="en-US" sz="1200" dirty="0" smtClean="0">
              <a:latin typeface="Calibri" pitchFamily="34" charset="0"/>
            </a:endParaRPr>
          </a:p>
          <a:p>
            <a:pPr marL="228600" indent="-228600" defTabSz="3657600">
              <a:buClr>
                <a:srgbClr val="C00000"/>
              </a:buClr>
              <a:defRPr/>
            </a:pPr>
            <a:endParaRPr lang="en-US" sz="1200" dirty="0" smtClean="0">
              <a:latin typeface="Calibri" pitchFamily="34" charset="0"/>
            </a:endParaRPr>
          </a:p>
          <a:p>
            <a:pPr marL="228600" indent="-228600" defTabSz="3657600">
              <a:buClr>
                <a:srgbClr val="C00000"/>
              </a:buClr>
              <a:defRPr/>
            </a:pPr>
            <a:endParaRPr lang="en-US" sz="1200" dirty="0" smtClean="0">
              <a:latin typeface="Calibri" pitchFamily="34" charset="0"/>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r>
              <a:rPr lang="en-US" sz="1400" b="1" dirty="0" smtClean="0">
                <a:solidFill>
                  <a:srgbClr val="C00000"/>
                </a:solidFill>
              </a:rPr>
              <a:t>Authentication Service</a:t>
            </a:r>
          </a:p>
          <a:p>
            <a:pPr marL="228600" indent="-228600" algn="just" defTabSz="3657600">
              <a:buClr>
                <a:srgbClr val="C00000"/>
              </a:buClr>
              <a:defRPr/>
            </a:pPr>
            <a:endParaRPr lang="en-US" sz="1200" b="1" dirty="0" smtClean="0">
              <a:solidFill>
                <a:srgbClr val="C00000"/>
              </a:solidFill>
            </a:endParaRPr>
          </a:p>
          <a:p>
            <a:pPr marL="0" lvl="1" indent="0" algn="just"/>
            <a:r>
              <a:rPr lang="en-US" sz="1200" dirty="0" smtClean="0"/>
              <a:t>The role of the Authentication Service is to provide a uniform grid interface for authenticating to existing credential providers.  The Authentication Service serves as a </a:t>
            </a:r>
            <a:r>
              <a:rPr lang="en-US" sz="1200" dirty="0" smtClean="0"/>
              <a:t>integration </a:t>
            </a:r>
            <a:r>
              <a:rPr lang="en-US" sz="1200" dirty="0" smtClean="0"/>
              <a:t>point between local </a:t>
            </a:r>
            <a:r>
              <a:rPr lang="en-US" sz="1200" dirty="0" smtClean="0"/>
              <a:t>credential providers and the Grid.  </a:t>
            </a:r>
            <a:r>
              <a:rPr lang="en-US" sz="1200" dirty="0" smtClean="0"/>
              <a:t>The Authentication Service provides a framework for issuing SAML assertions for existing credential providers such that they may easily integrated with Dorian and other grid credential providers. </a:t>
            </a:r>
          </a:p>
          <a:p>
            <a:pPr marL="0" lvl="1" indent="0" algn="just"/>
            <a:endParaRPr lang="en-US" sz="1200" dirty="0" smtClean="0"/>
          </a:p>
          <a:p>
            <a:pPr marL="0" lvl="1" indent="0" algn="ctr"/>
            <a:r>
              <a:rPr lang="en-US" sz="1400" b="1" dirty="0" smtClean="0">
                <a:solidFill>
                  <a:srgbClr val="C00000"/>
                </a:solidFill>
              </a:rPr>
              <a:t>Common Security Module (CSM)</a:t>
            </a:r>
          </a:p>
          <a:p>
            <a:pPr marL="0" lvl="1" indent="0" algn="ctr"/>
            <a:endParaRPr lang="en-US" sz="1400" b="1" dirty="0" smtClean="0">
              <a:solidFill>
                <a:srgbClr val="C00000"/>
              </a:solidFill>
            </a:endParaRPr>
          </a:p>
          <a:p>
            <a:pPr marL="0" lvl="1" indent="0" algn="just"/>
            <a:r>
              <a:rPr lang="en-US" sz="1200" dirty="0" smtClean="0"/>
              <a:t>The Common Security Module (CSM) provides a centralized approach to managing and enforcing access control policy.  CSM can be leveraged by grid services to authorize clients attempting to access their resources.   CSM has been integrated with Grid Grouper such that access control policy managed by CSM may be based on groups managed by Grid Grouper.</a:t>
            </a:r>
            <a:endParaRPr lang="en-US" sz="1200" dirty="0" smtClean="0">
              <a:solidFill>
                <a:srgbClr val="070709"/>
              </a:solidFill>
            </a:endParaRPr>
          </a:p>
          <a:p>
            <a:pPr marL="0" lvl="1" indent="0" algn="ctr"/>
            <a:r>
              <a:rPr lang="en-US" sz="1400" b="1" dirty="0" smtClean="0">
                <a:solidFill>
                  <a:srgbClr val="C00000"/>
                </a:solidFill>
              </a:rPr>
              <a:t>Graphical UI</a:t>
            </a:r>
          </a:p>
          <a:p>
            <a:pPr marL="0" lvl="1" indent="0" algn="ctr"/>
            <a:endParaRPr lang="en-US" sz="1400" b="1" dirty="0" smtClean="0">
              <a:solidFill>
                <a:srgbClr val="C00000"/>
              </a:solidFill>
            </a:endParaRPr>
          </a:p>
          <a:p>
            <a:pPr marL="0" lvl="1" algn="just"/>
            <a:r>
              <a:rPr lang="en-US" sz="1200" dirty="0" smtClean="0">
                <a:solidFill>
                  <a:srgbClr val="000000"/>
                </a:solidFill>
              </a:rPr>
              <a:t>GAARDS provides a fully functional graphical user interface for using and administrating GAARDS services.</a:t>
            </a: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ctr"/>
            <a:r>
              <a:rPr lang="en-US" sz="1400" b="1" dirty="0" smtClean="0">
                <a:solidFill>
                  <a:srgbClr val="C00000"/>
                </a:solidFill>
              </a:rPr>
              <a:t>Future Work</a:t>
            </a:r>
          </a:p>
          <a:p>
            <a:pPr marL="0" lvl="1" algn="ctr"/>
            <a:endParaRPr lang="en-US" sz="1400" b="1" dirty="0" smtClean="0">
              <a:solidFill>
                <a:srgbClr val="C00000"/>
              </a:solidFill>
            </a:endParaRPr>
          </a:p>
          <a:p>
            <a:pPr marL="0" lvl="1" algn="just"/>
            <a:r>
              <a:rPr lang="en-US" sz="1200" dirty="0" smtClean="0"/>
              <a:t>In the future GAARDS will provide a Credential Delegation Service, enabling clients and services to remotely access delegated credentials.   GAARDS will also provide a </a:t>
            </a:r>
            <a:r>
              <a:rPr lang="en-US" sz="1200" dirty="0" err="1" smtClean="0"/>
              <a:t>WebSSO</a:t>
            </a:r>
            <a:r>
              <a:rPr lang="en-US" sz="1200" dirty="0" smtClean="0"/>
              <a:t> framework allowing web applications to be integrated with the Grid.</a:t>
            </a:r>
            <a:endParaRPr lang="en-US" sz="1200" b="1" dirty="0" smtClean="0">
              <a:solidFill>
                <a:srgbClr val="C00000"/>
              </a:solidFill>
            </a:endParaRPr>
          </a:p>
          <a:p>
            <a:pPr marL="0" lvl="1" algn="ctr"/>
            <a:r>
              <a:rPr lang="en-US" sz="1400" b="1" dirty="0" smtClean="0">
                <a:solidFill>
                  <a:srgbClr val="C00000"/>
                </a:solidFill>
              </a:rPr>
              <a:t>Question of Comments?</a:t>
            </a:r>
          </a:p>
          <a:p>
            <a:pPr marL="0" lvl="1" algn="ctr"/>
            <a:r>
              <a:rPr lang="en-US" sz="1200" b="1" dirty="0" smtClean="0"/>
              <a:t>Please send mail to Stephen Langella: langella@bmi.osu.edu </a:t>
            </a:r>
          </a:p>
        </p:txBody>
      </p:sp>
      <p:pic>
        <p:nvPicPr>
          <p:cNvPr id="13" name="Picture 12" descr="gridgrouper.jpg"/>
          <p:cNvPicPr>
            <a:picLocks noChangeAspect="1"/>
          </p:cNvPicPr>
          <p:nvPr/>
        </p:nvPicPr>
        <p:blipFill>
          <a:blip r:embed="rId4" cstate="print"/>
          <a:stretch>
            <a:fillRect/>
          </a:stretch>
        </p:blipFill>
        <p:spPr>
          <a:xfrm>
            <a:off x="304800" y="5867400"/>
            <a:ext cx="3048000" cy="2519487"/>
          </a:xfrm>
          <a:prstGeom prst="rect">
            <a:avLst/>
          </a:prstGeom>
        </p:spPr>
      </p:pic>
      <p:pic>
        <p:nvPicPr>
          <p:cNvPr id="14" name="Picture 13" descr="gaardsui.jpg"/>
          <p:cNvPicPr>
            <a:picLocks noChangeAspect="1"/>
          </p:cNvPicPr>
          <p:nvPr/>
        </p:nvPicPr>
        <p:blipFill>
          <a:blip r:embed="rId5" cstate="print"/>
          <a:stretch>
            <a:fillRect/>
          </a:stretch>
        </p:blipFill>
        <p:spPr>
          <a:xfrm>
            <a:off x="4198630" y="4724400"/>
            <a:ext cx="3345170" cy="2514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792</Words>
  <Application>Microsoft Office PowerPoint</Application>
  <PresentationFormat>Custom</PresentationFormat>
  <Paragraphs>111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langella</dc:creator>
  <cp:lastModifiedBy>langella</cp:lastModifiedBy>
  <cp:revision>62</cp:revision>
  <dcterms:created xsi:type="dcterms:W3CDTF">2007-11-05T15:14:45Z</dcterms:created>
  <dcterms:modified xsi:type="dcterms:W3CDTF">2007-11-06T19:23:04Z</dcterms:modified>
</cp:coreProperties>
</file>