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2"/>
  </p:notesMasterIdLst>
  <p:sldIdLst>
    <p:sldId id="276" r:id="rId2"/>
    <p:sldId id="27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1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9D77A"/>
    <a:srgbClr val="E17B7C"/>
    <a:srgbClr val="21BAFF"/>
    <a:srgbClr val="1C2674"/>
    <a:srgbClr val="DDDDDD"/>
    <a:srgbClr val="990000"/>
    <a:srgbClr val="00AAF6"/>
    <a:srgbClr val="9FE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24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A9407DB8-485A-3447-91B5-7E284FF31FD4}" type="slidenum">
              <a:rPr lang="en-US"/>
              <a:pPr defTabSz="911225"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0C504C-16AA-9A43-A55E-C385EB0CFD05}" type="slidenum">
              <a:rPr lang="en-US"/>
              <a:pPr/>
              <a:t>30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6810E60-DFBE-FA42-A8E6-CFC7AAFA1B22}" type="slidenum">
              <a:rPr lang="en-US"/>
              <a:pPr defTabSz="911225"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BCC0F-CAA5-0C48-AF4F-DC810741AF02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6916A-6321-B941-92D6-AABA4771445E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DF868-5C40-E342-881B-F7F244CCD1AF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43124332-9424-A44E-A440-DAD187390C6E}" type="slidenum">
              <a:rPr lang="en-US"/>
              <a:pPr defTabSz="911225"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43124332-9424-A44E-A440-DAD187390C6E}" type="slidenum">
              <a:rPr lang="en-US"/>
              <a:pPr defTabSz="911225"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2" descr="SRI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4color_horz_medcenter_lrgfrmt-zm.gif"/>
          <p:cNvPicPr>
            <a:picLocks noChangeAspect="1"/>
          </p:cNvPicPr>
          <p:nvPr userDrawn="1"/>
        </p:nvPicPr>
        <p:blipFill>
          <a:blip r:embed="rId4"/>
          <a:srcRect t="7217" b="-1053"/>
          <a:stretch>
            <a:fillRect/>
          </a:stretch>
        </p:blipFill>
        <p:spPr bwMode="auto">
          <a:xfrm>
            <a:off x="79057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2" descr="SRI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0863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29" descr="4color_horz_medcenter_lrgfrmt-zm.gif"/>
          <p:cNvPicPr>
            <a:picLocks noChangeAspect="1"/>
          </p:cNvPicPr>
          <p:nvPr userDrawn="1"/>
        </p:nvPicPr>
        <p:blipFill>
          <a:blip r:embed="rId16"/>
          <a:srcRect t="7217" b="-1053"/>
          <a:stretch>
            <a:fillRect/>
          </a:stretch>
        </p:blipFill>
        <p:spPr bwMode="auto">
          <a:xfrm>
            <a:off x="64579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io.gov/eauthentica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d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d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hyperlink" Target="mailto:cagrid_users-l@list.nih.gov" TargetMode="External"/><Relationship Id="rId4" Type="http://schemas.openxmlformats.org/officeDocument/2006/relationships/hyperlink" Target="http://knowledge.cagrid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agrid.org/wiki/Dorian:1.2:Programmers_Guide:Integrate_an_Identity_Provider_with_Dorian" TargetMode="External"/><Relationship Id="rId5" Type="http://schemas.openxmlformats.org/officeDocument/2006/relationships/hyperlink" Target="https://list.nih.gov/archives/cagrid_users-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Integrating </a:t>
            </a: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an </a:t>
            </a: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Identity Provider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41910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Stephen Langella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</a:rPr>
              <a:t>Stephen.Langella@osumc.edu</a:t>
            </a: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October 29, 2008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http://</a:t>
            </a:r>
            <a:r>
              <a:rPr lang="en-US" sz="1800" b="0" dirty="0" err="1" smtClean="0">
                <a:ea typeface="ＭＳ Ｐゴシック" charset="-128"/>
                <a:cs typeface="ＭＳ Ｐゴシック" charset="-128"/>
              </a:rPr>
              <a:t>www.cagrid.org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Service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046663"/>
          </a:xfrm>
        </p:spPr>
        <p:txBody>
          <a:bodyPr/>
          <a:lstStyle/>
          <a:p>
            <a:endParaRPr lang="en-US" sz="2000" b="0" dirty="0" smtClean="0"/>
          </a:p>
          <a:p>
            <a:r>
              <a:rPr lang="en-US" sz="2000" b="0" dirty="0" smtClean="0"/>
              <a:t>Provides a uniform web service interface providing applications with a single approach for authenticating users across a federation. </a:t>
            </a:r>
          </a:p>
          <a:p>
            <a:r>
              <a:rPr lang="en-US" sz="2000" b="0" dirty="0" smtClean="0"/>
              <a:t>Allows existing identity providers to be seamlessly integrated into a production Grid environment.</a:t>
            </a:r>
          </a:p>
          <a:p>
            <a:r>
              <a:rPr lang="en-US" sz="2000" dirty="0" smtClean="0"/>
              <a:t> </a:t>
            </a:r>
            <a:r>
              <a:rPr lang="en-US" sz="2000" b="0" dirty="0" smtClean="0"/>
              <a:t>Users that are registered with an identity provider may use their existing credentials to access resources on the Grid.</a:t>
            </a:r>
          </a:p>
          <a:p>
            <a:r>
              <a:rPr lang="en-US" sz="2000" b="0" dirty="0" smtClean="0"/>
              <a:t>Together the Authentication Service and Dorian provide a solution for federating identity in a grid environment, allowing users to use their existing credentials to access secure grid resources.</a:t>
            </a:r>
          </a:p>
          <a:p>
            <a:pPr>
              <a:buFontTx/>
              <a:buNone/>
            </a:pPr>
            <a:r>
              <a:rPr lang="en-US" sz="2000" b="0" dirty="0" smtClean="0"/>
              <a:t> </a:t>
            </a:r>
          </a:p>
        </p:txBody>
      </p:sp>
      <p:pic>
        <p:nvPicPr>
          <p:cNvPr id="50180" name="Picture 3" descr="authentication-service-overview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11638"/>
            <a:ext cx="5486400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(Other Components)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Grid Trust Service (GTS)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Creation and Management of a federated trust fabric.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Supports applications and services in deciding whether or not signers of digital credentials can be trusted.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Supports the provisioning of trusted certificate authorities and corresponding CRLS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Credential Delegation Service (CDS)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Service that enables users/services (delegator) to delegate their Grid credentials to other users/services (</a:t>
            </a:r>
            <a:r>
              <a:rPr lang="en-US" sz="2000" b="0" dirty="0" err="1" smtClean="0">
                <a:ea typeface="ＭＳ Ｐゴシック" pitchFamily="-65" charset="-128"/>
                <a:cs typeface="ＭＳ Ｐゴシック" pitchFamily="-65" charset="-128"/>
              </a:rPr>
              <a:t>delegatee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) such that the </a:t>
            </a:r>
            <a:r>
              <a:rPr lang="en-US" sz="2000" b="0" dirty="0" err="1" smtClean="0">
                <a:ea typeface="ＭＳ Ｐゴシック" pitchFamily="-65" charset="-128"/>
                <a:cs typeface="ＭＳ Ｐゴシック" pitchFamily="-65" charset="-128"/>
              </a:rPr>
              <a:t>delegatee(s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) may act on the delegator's behalf.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Grid Grouper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Group management service for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Provides a group-based authorization solution for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Enforce authorization policy based on membership to groups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(Other Components)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Security Module (CSM)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Centralize approach to managing and enforcing access control policy authorization.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Single Sign On (</a:t>
            </a:r>
            <a:r>
              <a:rPr lang="en-US" sz="2400" dirty="0" err="1" smtClean="0"/>
              <a:t>WebSSO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Effort to provide the Single Sign On capabilities for the web applications as well the grid services using a single solution.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Integrates web technologies with GAARDS and Grid technologies.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GAARDS UI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Comprehensive user interface for administrating the GAARDS security infrastructure.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03910"/>
              <a:gd name="adj2" fmla="val 11805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access secure Grid resources, a user needs to obtain a Grid credential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44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44000"/>
              </a:blip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pic>
        <p:nvPicPr>
          <p:cNvPr id="8" name="Picture 7" descr="login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663700"/>
            <a:ext cx="67564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6031"/>
              <a:gd name="adj2" fmla="val 126389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Authenticate with local institution and obtain proof of  authentication (SAML Assertion)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5852160"/>
            <a:ext cx="10515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5526"/>
              <a:gd name="adj2" fmla="val 115025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Obtain Grid Credential from Dorian using SAML Assertion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1051560" cy="7467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1991"/>
              <a:gd name="adj2" fmla="val 7411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Invoke Secure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Grid Service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Using Credential Provided by Dorian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10100" y="4899660"/>
            <a:ext cx="5181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76132"/>
              <a:gd name="adj2" fmla="val 820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Validate that the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provided by the user is issued by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trusted 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505200"/>
            <a:ext cx="914400" cy="6705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0980"/>
              <a:gd name="adj2" fmla="val -1830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Determine if user is authorized to access requested resources.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503420" y="3345180"/>
            <a:ext cx="746760" cy="1588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Grid Authentication Overview</a:t>
            </a: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GAARDS Overview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Implementing an Authentication Service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Project </a:t>
            </a:r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Integrating an Identity Provider into the Grid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Integrating an Identity Provider into the Grid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Ensure that your organization meets </a:t>
            </a:r>
            <a:r>
              <a:rPr lang="en-US" sz="2000" dirty="0" err="1" smtClean="0">
                <a:ea typeface="+mn-ea"/>
                <a:cs typeface="+mn-cs"/>
              </a:rPr>
              <a:t>caBIG</a:t>
            </a:r>
            <a:r>
              <a:rPr lang="en-US" sz="2000" baseline="30000" dirty="0" err="1" smtClean="0">
                <a:ea typeface="+mn-ea"/>
                <a:cs typeface="+mn-cs"/>
              </a:rPr>
              <a:t>TM</a:t>
            </a:r>
            <a:r>
              <a:rPr lang="en-US" sz="2000" dirty="0" smtClean="0">
                <a:ea typeface="+mn-ea"/>
                <a:cs typeface="+mn-cs"/>
              </a:rPr>
              <a:t> Security Policies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Implement and operate an Authentication Service for you organization.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err="1" smtClean="0"/>
              <a:t>caBIG</a:t>
            </a:r>
            <a:r>
              <a:rPr lang="en-US" sz="2400" baseline="30000" dirty="0" err="1" smtClean="0"/>
              <a:t>TM</a:t>
            </a:r>
            <a:r>
              <a:rPr lang="en-US" sz="2400" dirty="0" smtClean="0"/>
              <a:t> Security Policies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Security Working Group (SWG)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Works with </a:t>
            </a:r>
            <a:r>
              <a:rPr lang="en-US" sz="2000" dirty="0" smtClean="0"/>
              <a:t>National Cancer Institute Center for Biomedical Informatics and Information Technology (CBIIT) to </a:t>
            </a:r>
            <a:r>
              <a:rPr lang="en-US" sz="2000" dirty="0" smtClean="0">
                <a:ea typeface="+mn-ea"/>
                <a:cs typeface="+mn-cs"/>
              </a:rPr>
              <a:t>establish, review, update, and distribute security policy.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Federal E-Authentication Initiative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Adopted as authentication guidelines for </a:t>
            </a:r>
            <a:r>
              <a:rPr lang="en-US" sz="2000" dirty="0" err="1" smtClean="0">
                <a:ea typeface="+mn-ea"/>
                <a:cs typeface="+mn-cs"/>
              </a:rPr>
              <a:t>caBIGTM</a:t>
            </a:r>
            <a:endParaRPr lang="en-US" sz="2000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Guidelines specify four levels of assurance for evaluating identity providers.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1 –  e.g., no identity vetting (LOA1)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2 –  e.g., specific identity vetting requirements (LOA2)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3 –  e.g., cryptographic tokens required (LOA3)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4 –  e.g., cryptographic hard tokens required (LOA4)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Currently we are expecting organization to meet LOA1 or LOA2 (preferably)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http://www.cio.gov/eauthentication/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cs typeface="ＭＳ Ｐゴシック" charset="-128"/>
            </a:endParaRPr>
          </a:p>
          <a:p>
            <a:pPr lvl="1"/>
            <a:endParaRPr lang="en-US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err="1" smtClean="0"/>
              <a:t>caBIG</a:t>
            </a:r>
            <a:r>
              <a:rPr lang="en-US" sz="2400" baseline="30000" dirty="0" err="1" smtClean="0"/>
              <a:t>TM</a:t>
            </a:r>
            <a:r>
              <a:rPr lang="en-US" sz="2400" dirty="0" smtClean="0"/>
              <a:t> Security Policies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/>
              <a:t>Federal E-Authentication Level 1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No identity vetting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Provides some assurance that claimant has not changed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Allows a wide range of authentication technologies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Passwords (Most Often Used)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 Strict password value requirements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 Strict requirements on transport and storage of passwords.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Federal E-Authentication Level 2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Identity Proofing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Allows a wide range of authentication technologies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Passwords (Most Often Used)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Stricter (than LOA1) password value requirements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Strict requirements on transport and storage of passwords.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lvl="1"/>
            <a:endParaRPr lang="en-US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 smtClean="0"/>
              <a:t>Authentication (The Big Picture)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2400" y="1295400"/>
            <a:ext cx="8915400" cy="5105400"/>
            <a:chOff x="152400" y="1295400"/>
            <a:chExt cx="8915400" cy="5105400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685800" y="2286000"/>
              <a:ext cx="1452563" cy="1371600"/>
              <a:chOff x="1899920" y="2667000"/>
              <a:chExt cx="1452880" cy="13716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899920" y="2692400"/>
                <a:ext cx="1452880" cy="1346200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Level of Assurance 1</a:t>
                </a:r>
              </a:p>
            </p:txBody>
          </p:sp>
          <p:pic>
            <p:nvPicPr>
              <p:cNvPr id="71760" name="Picture 11" descr="dorian-logo.gi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06600" y="2667000"/>
                <a:ext cx="118872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Rounded Rectangle 17"/>
            <p:cNvSpPr/>
            <p:nvPr/>
          </p:nvSpPr>
          <p:spPr>
            <a:xfrm>
              <a:off x="685800" y="4495800"/>
              <a:ext cx="7848600" cy="609600"/>
            </a:xfrm>
            <a:prstGeom prst="roundRect">
              <a:avLst/>
            </a:prstGeom>
            <a:solidFill>
              <a:srgbClr val="29297B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Grid Trust Service Federation (Trust Fabric)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3886200" y="2286000"/>
              <a:ext cx="1452563" cy="1371600"/>
              <a:chOff x="3657600" y="2641600"/>
              <a:chExt cx="1452880" cy="1371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657600" y="2667000"/>
                <a:ext cx="1452880" cy="1346200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Level of Assurance 2</a:t>
                </a:r>
              </a:p>
            </p:txBody>
          </p:sp>
          <p:pic>
            <p:nvPicPr>
              <p:cNvPr id="71756" name="Picture 20" descr="dorian-logo.gi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9360" y="2641600"/>
                <a:ext cx="118872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7081838" y="2286000"/>
              <a:ext cx="1452562" cy="1371600"/>
              <a:chOff x="5392420" y="2667000"/>
              <a:chExt cx="1452880" cy="1371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392420" y="2692400"/>
                <a:ext cx="1452880" cy="1346200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Level of Assurance 3</a:t>
                </a:r>
              </a:p>
            </p:txBody>
          </p:sp>
          <p:pic>
            <p:nvPicPr>
              <p:cNvPr id="71752" name="Picture 22" descr="dorian-logo.gi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504180" y="2667000"/>
                <a:ext cx="118872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Rounded Rectangle 23"/>
            <p:cNvSpPr/>
            <p:nvPr/>
          </p:nvSpPr>
          <p:spPr>
            <a:xfrm>
              <a:off x="16002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2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24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248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71652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86000" y="2311400"/>
              <a:ext cx="1452880" cy="13462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6"/>
                  </a:solidFill>
                </a:rPr>
                <a:t>Grid Credential Provider ABC</a:t>
              </a:r>
            </a:p>
            <a:p>
              <a:pPr algn="ctr">
                <a:defRPr/>
              </a:pPr>
              <a:endParaRPr lang="en-US" sz="12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Level of Assurance 3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486400" y="2311400"/>
              <a:ext cx="1452880" cy="13462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6"/>
                  </a:solidFill>
                </a:rPr>
                <a:t>Grid Credential Provider XYZ</a:t>
              </a:r>
            </a:p>
            <a:p>
              <a:pPr algn="ctr">
                <a:defRPr/>
              </a:pPr>
              <a:endParaRPr lang="en-US" sz="12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Level of Assurance 4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85800" y="5791200"/>
              <a:ext cx="7772400" cy="60960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Secure Grid Resources</a:t>
              </a:r>
            </a:p>
          </p:txBody>
        </p:sp>
        <p:cxnSp>
          <p:nvCxnSpPr>
            <p:cNvPr id="38" name="Straight Connector 37"/>
            <p:cNvCxnSpPr>
              <a:stCxn id="0" idx="2"/>
              <a:endCxn id="12" idx="0"/>
            </p:cNvCxnSpPr>
            <p:nvPr/>
          </p:nvCxnSpPr>
          <p:spPr>
            <a:xfrm rot="16200000" flipH="1">
              <a:off x="818356" y="1716882"/>
              <a:ext cx="579437" cy="55880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0" idx="2"/>
            </p:cNvCxnSpPr>
            <p:nvPr/>
          </p:nvCxnSpPr>
          <p:spPr>
            <a:xfrm rot="5400000">
              <a:off x="1648619" y="1658144"/>
              <a:ext cx="579437" cy="67627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0" idx="2"/>
            </p:cNvCxnSpPr>
            <p:nvPr/>
          </p:nvCxnSpPr>
          <p:spPr>
            <a:xfrm rot="16200000" flipH="1">
              <a:off x="3858419" y="1724819"/>
              <a:ext cx="579437" cy="5429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0" idx="2"/>
            </p:cNvCxnSpPr>
            <p:nvPr/>
          </p:nvCxnSpPr>
          <p:spPr>
            <a:xfrm rot="5400000">
              <a:off x="4772819" y="1658144"/>
              <a:ext cx="579437" cy="67627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934200" y="1706563"/>
              <a:ext cx="685800" cy="57943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7924800" y="1828800"/>
              <a:ext cx="533400" cy="38100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own Arrow 66"/>
            <p:cNvSpPr/>
            <p:nvPr/>
          </p:nvSpPr>
          <p:spPr>
            <a:xfrm>
              <a:off x="12344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68" name="Down Arrow 67"/>
            <p:cNvSpPr/>
            <p:nvPr/>
          </p:nvSpPr>
          <p:spPr>
            <a:xfrm>
              <a:off x="281940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69" name="Down Arrow 68"/>
            <p:cNvSpPr/>
            <p:nvPr/>
          </p:nvSpPr>
          <p:spPr>
            <a:xfrm>
              <a:off x="44348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0" name="Down Arrow 69"/>
            <p:cNvSpPr/>
            <p:nvPr/>
          </p:nvSpPr>
          <p:spPr>
            <a:xfrm>
              <a:off x="60350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Down Arrow 70"/>
            <p:cNvSpPr/>
            <p:nvPr/>
          </p:nvSpPr>
          <p:spPr>
            <a:xfrm>
              <a:off x="76352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2" name="Down Arrow 71"/>
            <p:cNvSpPr/>
            <p:nvPr/>
          </p:nvSpPr>
          <p:spPr>
            <a:xfrm>
              <a:off x="1920240" y="5105400"/>
              <a:ext cx="365760" cy="6858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3" name="Down Arrow 72"/>
            <p:cNvSpPr/>
            <p:nvPr/>
          </p:nvSpPr>
          <p:spPr>
            <a:xfrm>
              <a:off x="4419600" y="5105400"/>
              <a:ext cx="365760" cy="6858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4" name="Down Arrow 73"/>
            <p:cNvSpPr/>
            <p:nvPr/>
          </p:nvSpPr>
          <p:spPr>
            <a:xfrm>
              <a:off x="6934200" y="5105400"/>
              <a:ext cx="365760" cy="6858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pic>
          <p:nvPicPr>
            <p:cNvPr id="71747" name="Picture 38" descr="lockoverlay-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0600" y="55626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8" name="Picture 39" descr="lockoverlay-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55626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Implementing an Authentication Service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58674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Authentication Service Architecture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ea typeface="+mn-ea"/>
                <a:cs typeface="+mn-cs"/>
              </a:rPr>
              <a:t>  Authentication Provider - </a:t>
            </a:r>
            <a:r>
              <a:rPr lang="en-US" dirty="0" smtClean="0">
                <a:cs typeface="+mn-cs"/>
              </a:rPr>
              <a:t>R</a:t>
            </a:r>
            <a:r>
              <a:rPr lang="en-US" dirty="0" smtClean="0"/>
              <a:t>esponsible for validating the credential provided and for creating and signing the SAML Assertion that proves that the authentication was successful. 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ＭＳ Ｐゴシック" charset="-128"/>
              </a:rPr>
              <a:t> </a:t>
            </a:r>
            <a:r>
              <a:rPr lang="en-US" b="1" dirty="0" smtClean="0"/>
              <a:t>Subject Provider</a:t>
            </a:r>
            <a:r>
              <a:rPr lang="en-US" i="1" dirty="0" smtClean="0"/>
              <a:t> </a:t>
            </a:r>
            <a:r>
              <a:rPr lang="en-US" dirty="0" smtClean="0"/>
              <a:t>-</a:t>
            </a:r>
            <a:r>
              <a:rPr lang="en-US" i="1" dirty="0" smtClean="0"/>
              <a:t> </a:t>
            </a:r>
            <a:r>
              <a:rPr lang="en-US" dirty="0" smtClean="0"/>
              <a:t>validates the provided credential with organization’s identity provider and obtains the user attributes that are required to be in the SAML Assertion.</a:t>
            </a:r>
            <a:endParaRPr lang="en-US" b="1" dirty="0" smtClean="0"/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SAML Provider - </a:t>
            </a:r>
            <a:r>
              <a:rPr lang="en-US" dirty="0" smtClean="0"/>
              <a:t>Is responsible for encoding the user attributes provided by the </a:t>
            </a:r>
            <a:r>
              <a:rPr lang="en-US" i="1" dirty="0" smtClean="0"/>
              <a:t>AuthenticationProvider</a:t>
            </a:r>
            <a:r>
              <a:rPr lang="en-US" dirty="0" smtClean="0"/>
              <a:t> into a SAML Assertion.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</a:t>
            </a:r>
            <a:r>
              <a:rPr lang="en-US" b="0" dirty="0" smtClean="0"/>
              <a:t>Each AuthenticationService component can be replaced with a custom implementation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0" dirty="0" smtClean="0"/>
              <a:t> Authentication Service provides default implementations for all components allowing out of the box integration with some identity providers.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b="1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  <p:pic>
        <p:nvPicPr>
          <p:cNvPr id="4" name="Picture 3" descr="authentication-service-architecture.pdf"/>
          <p:cNvPicPr/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715000" y="1587500"/>
            <a:ext cx="3403600" cy="44323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Implementing an Authentication Service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58674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Default Implementations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ea typeface="+mn-ea"/>
                <a:cs typeface="+mn-cs"/>
              </a:rPr>
              <a:t>   Default Authentication Provider - </a:t>
            </a:r>
            <a:r>
              <a:rPr lang="en-US" dirty="0" smtClean="0"/>
              <a:t>Delegates the authentication of users to a SubjectProvider (</a:t>
            </a:r>
            <a:r>
              <a:rPr lang="en-US" i="1" dirty="0" smtClean="0"/>
              <a:t>see </a:t>
            </a:r>
            <a:r>
              <a:rPr lang="en-US" dirty="0" smtClean="0"/>
              <a:t>Subject Provider</a:t>
            </a:r>
            <a:r>
              <a:rPr lang="en-US" i="1" dirty="0" smtClean="0"/>
              <a:t>)</a:t>
            </a:r>
            <a:r>
              <a:rPr lang="en-US" dirty="0" smtClean="0"/>
              <a:t>.  Upon successfully authenticating a user, the SubjectProvider provides the Default AuthenticationProvider with the attribute required to issue the assertion, which it in turns passes to a SAMLProvider (</a:t>
            </a:r>
            <a:r>
              <a:rPr lang="en-US" i="1" dirty="0" smtClean="0"/>
              <a:t>see </a:t>
            </a:r>
            <a:r>
              <a:rPr lang="en-US" dirty="0" smtClean="0"/>
              <a:t>SAML Provider) who in turn issues the </a:t>
            </a:r>
            <a:r>
              <a:rPr lang="en-US" dirty="0" err="1" smtClean="0"/>
              <a:t>SAMLAssertion</a:t>
            </a:r>
            <a:r>
              <a:rPr lang="en-US" dirty="0" smtClean="0"/>
              <a:t> and signs it.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ＭＳ Ｐゴシック" charset="-128"/>
              </a:rPr>
              <a:t> Default </a:t>
            </a:r>
            <a:r>
              <a:rPr lang="en-US" b="1" dirty="0" smtClean="0"/>
              <a:t>Subject Provider</a:t>
            </a:r>
            <a:r>
              <a:rPr lang="en-US" i="1" dirty="0" smtClean="0"/>
              <a:t> </a:t>
            </a:r>
            <a:r>
              <a:rPr lang="en-US" dirty="0" smtClean="0"/>
              <a:t>- Provides out of the box capability for authenticating users and obtaining user attributes with LDAP based identity providers. </a:t>
            </a:r>
            <a:endParaRPr lang="en-US" b="1" dirty="0" smtClean="0"/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Default SAML Provider -</a:t>
            </a:r>
            <a:r>
              <a:rPr lang="en-US" dirty="0" smtClean="0"/>
              <a:t>Provides an out of the box solution for issuing the required SAML Assertions.   The Default SAML Provider uses a user configured certificate and private key for issuing and signing SAML assertions.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b="1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  <p:pic>
        <p:nvPicPr>
          <p:cNvPr id="4" name="Picture 3" descr="authentication-service-architecture.pdf"/>
          <p:cNvPicPr/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715000" y="1587500"/>
            <a:ext cx="3403600" cy="44323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Implementation Approaches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/>
              <a:t>1: Implement the Authentication Provider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/>
              <a:t>This option should used in the case where the Identity Provider being integrated has the ability to authenticate users and issue Dorian-compliant SAML Assertion.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2: LDAP Based Identity Providers (Default Authentication Provider and Default Subject Provider)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This option should be used in the case where your Identity Provider is LDAP based system and is not capable of issuing SAML Assertions.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3: Default Authentication Provider and Custom Subject Provider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This option should be used in the case where your Identity Provider is NOT and LDAP based system and is NOT capable of issuing SAML Assertions. </a:t>
            </a:r>
            <a:r>
              <a:rPr lang="en-US" sz="2000" dirty="0" smtClean="0"/>
              <a:t>(ex Kerberos/LDAP)</a:t>
            </a:r>
            <a:endParaRPr lang="en-US" sz="2000" dirty="0" smtClean="0"/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48942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</a:rPr>
              <a:t>This option should used in the case where the Identity Provider being integrated has the ability to authenticate users and issue Dorian-compliant SAML Assertion (i.e. Shibboleth)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b="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400" b="0" dirty="0" smtClean="0"/>
              <a:t>Requires implementation of the AuthenticationProvider interface</a:t>
            </a:r>
            <a:r>
              <a:rPr lang="en-US" sz="2400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400" dirty="0" smtClean="0"/>
              <a:t> </a:t>
            </a:r>
            <a:r>
              <a:rPr lang="en-US" sz="2400" b="0" dirty="0" smtClean="0"/>
              <a:t>Implement a Single Method (authenticate)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400" dirty="0" smtClean="0"/>
              <a:t> </a:t>
            </a:r>
            <a:r>
              <a:rPr lang="en-US" sz="2000" dirty="0" smtClean="0"/>
              <a:t>Validates a provide credential.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Returns a signed SAML Assertion specifying information about the user and that they successfully authenticated.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SAMLAssertion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authenticate(Credential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credential)</a:t>
            </a:r>
            <a:endParaRPr lang="en-US" sz="2000" b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0"/>
            <a:ext cx="8686800" cy="114300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dirty="0" smtClean="0"/>
              <a:t>Approach 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Implement the Authentication Provider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48942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</a:rPr>
              <a:t>This option should used for LDAP Based Identity Providers.  It uses the Authentication Service’s default implementations,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b="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400" b="0" dirty="0" smtClean="0"/>
              <a:t>No implementation required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400" b="0" dirty="0" smtClean="0"/>
              <a:t> Configuration Only (.</a:t>
            </a:r>
            <a:r>
              <a:rPr lang="en-US" sz="2400" b="0" dirty="0" err="1" smtClean="0"/>
              <a:t>java.login.config</a:t>
            </a:r>
            <a:r>
              <a:rPr lang="en-US" sz="2400" b="0" dirty="0" smtClean="0"/>
              <a:t>)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400" b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err="1" smtClean="0"/>
              <a:t>myapp</a:t>
            </a:r>
            <a:r>
              <a:rPr lang="en-US" sz="1600" b="0" dirty="0" smtClean="0"/>
              <a:t>{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</a:t>
            </a:r>
            <a:r>
              <a:rPr lang="en-US" sz="1600" b="0" dirty="0" err="1" smtClean="0"/>
              <a:t>gov.nih.nci.security.authentication.loginmodules.LDAPLoginModule</a:t>
            </a:r>
            <a:r>
              <a:rPr lang="en-US" sz="1600" b="0" dirty="0" smtClean="0"/>
              <a:t> required 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</a:t>
            </a:r>
            <a:r>
              <a:rPr lang="en-US" sz="1600" b="0" dirty="0" err="1" smtClean="0"/>
              <a:t>ldapHost</a:t>
            </a:r>
            <a:r>
              <a:rPr lang="en-US" sz="1600" b="0" dirty="0" smtClean="0"/>
              <a:t>="ldaps://ldap.example.edu:636"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</a:t>
            </a:r>
            <a:r>
              <a:rPr lang="en-US" sz="1600" b="0" dirty="0" err="1" smtClean="0"/>
              <a:t>ldapSearchableBase</a:t>
            </a:r>
            <a:r>
              <a:rPr lang="en-US" sz="1600" b="0" dirty="0" smtClean="0"/>
              <a:t>="DC=</a:t>
            </a:r>
            <a:r>
              <a:rPr lang="en-US" sz="1600" b="0" dirty="0" err="1" smtClean="0"/>
              <a:t>xyz,DC</a:t>
            </a:r>
            <a:r>
              <a:rPr lang="en-US" sz="1600" b="0" dirty="0" smtClean="0"/>
              <a:t>=</a:t>
            </a:r>
            <a:r>
              <a:rPr lang="en-US" sz="1600" b="0" dirty="0" err="1" smtClean="0"/>
              <a:t>abc</a:t>
            </a:r>
            <a:r>
              <a:rPr lang="en-US" sz="1600" b="0" dirty="0" smtClean="0"/>
              <a:t>"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</a:t>
            </a:r>
            <a:r>
              <a:rPr lang="en-US" sz="1600" b="0" dirty="0" err="1" smtClean="0"/>
              <a:t>ldapUserIdLabel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sAMAccountName</a:t>
            </a:r>
            <a:r>
              <a:rPr lang="en-US" sz="1600" b="0" dirty="0" smtClean="0"/>
              <a:t>"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</a:t>
            </a:r>
            <a:r>
              <a:rPr lang="en-US" sz="1600" b="0" dirty="0" err="1" smtClean="0"/>
              <a:t>ldapAdminUserName</a:t>
            </a:r>
            <a:r>
              <a:rPr lang="en-US" sz="1600" b="0" dirty="0" smtClean="0"/>
              <a:t>="CN=CABIG,OU=Authentication </a:t>
            </a:r>
            <a:r>
              <a:rPr lang="en-US" sz="1600" b="0" dirty="0" err="1" smtClean="0"/>
              <a:t>Accounts,DC</a:t>
            </a:r>
            <a:r>
              <a:rPr lang="en-US" sz="1600" b="0" dirty="0" smtClean="0"/>
              <a:t>=</a:t>
            </a:r>
            <a:r>
              <a:rPr lang="en-US" sz="1600" b="0" dirty="0" err="1" smtClean="0"/>
              <a:t>xyz,DC</a:t>
            </a:r>
            <a:r>
              <a:rPr lang="en-US" sz="1600" b="0" dirty="0" smtClean="0"/>
              <a:t>=</a:t>
            </a:r>
            <a:r>
              <a:rPr lang="en-US" sz="1600" b="0" dirty="0" err="1" smtClean="0"/>
              <a:t>abc</a:t>
            </a:r>
            <a:r>
              <a:rPr lang="en-US" sz="1600" b="0" dirty="0" smtClean="0"/>
              <a:t>"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</a:t>
            </a:r>
            <a:r>
              <a:rPr lang="en-US" sz="1600" b="0" dirty="0" err="1" smtClean="0"/>
              <a:t>ldapAdminPassword</a:t>
            </a:r>
            <a:r>
              <a:rPr lang="en-US" sz="1600" b="0" dirty="0" smtClean="0"/>
              <a:t>=“password”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USER_FIRST_NAME="</a:t>
            </a:r>
            <a:r>
              <a:rPr lang="en-US" sz="1600" b="0" dirty="0" err="1" smtClean="0"/>
              <a:t>givenName</a:t>
            </a:r>
            <a:r>
              <a:rPr lang="en-US" sz="1600" b="0" dirty="0" smtClean="0"/>
              <a:t>"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USER_LAST_NAME="</a:t>
            </a:r>
            <a:r>
              <a:rPr lang="en-US" sz="1600" b="0" dirty="0" err="1" smtClean="0"/>
              <a:t>sn</a:t>
            </a:r>
            <a:r>
              <a:rPr lang="en-US" sz="1600" b="0" dirty="0" smtClean="0"/>
              <a:t>"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    USER_EMAIL_ID="mail";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1600" b="0" dirty="0" smtClean="0"/>
              <a:t>};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0"/>
            <a:ext cx="8686800" cy="91440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dirty="0" smtClean="0"/>
              <a:t>Approach 2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LDAP Based Identity Providers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48942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</a:rPr>
              <a:t>This option should be used in the case where your Identity Provider is NOT and LDAP based system and is NOT capable of issuing SAML Assertions. </a:t>
            </a:r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</a:rPr>
              <a:t>(i.e. </a:t>
            </a:r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</a:rPr>
              <a:t>Kerberos/LDAP)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b="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400" b="0" dirty="0" smtClean="0"/>
              <a:t>Requires implementation of the</a:t>
            </a:r>
            <a:r>
              <a:rPr lang="en-US" sz="2400" b="0" dirty="0" smtClean="0"/>
              <a:t> </a:t>
            </a:r>
            <a:r>
              <a:rPr lang="en-US" sz="2400" b="0" dirty="0" smtClean="0"/>
              <a:t>Subject</a:t>
            </a:r>
            <a:r>
              <a:rPr lang="en-US" sz="2400" b="0" dirty="0" smtClean="0"/>
              <a:t>Provider </a:t>
            </a:r>
            <a:r>
              <a:rPr lang="en-US" sz="2400" b="0" dirty="0" smtClean="0"/>
              <a:t>interface</a:t>
            </a:r>
            <a:r>
              <a:rPr lang="en-US" sz="2400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400" dirty="0" smtClean="0"/>
              <a:t> </a:t>
            </a:r>
            <a:r>
              <a:rPr lang="en-US" sz="2400" b="0" dirty="0" smtClean="0"/>
              <a:t>Implement a Single Method (authenticate)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400" dirty="0" smtClean="0"/>
              <a:t> </a:t>
            </a:r>
            <a:r>
              <a:rPr lang="en-US" sz="2000" dirty="0" smtClean="0"/>
              <a:t>Validates a provide credential.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</a:t>
            </a:r>
            <a:r>
              <a:rPr lang="en-US" sz="2000" dirty="0" smtClean="0"/>
              <a:t>If the credential is valid, as JASS Subject is returned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User Id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First Name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Last Name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Email Address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222268"/>
                </a:solidFill>
              </a:rPr>
              <a:t>Subject </a:t>
            </a:r>
            <a:r>
              <a:rPr lang="en-US" sz="2000" dirty="0" err="1" smtClean="0">
                <a:solidFill>
                  <a:srgbClr val="222268"/>
                </a:solidFill>
              </a:rPr>
              <a:t>getSubject(Credential</a:t>
            </a:r>
            <a:r>
              <a:rPr lang="en-US" sz="2000" dirty="0" smtClean="0">
                <a:solidFill>
                  <a:srgbClr val="222268"/>
                </a:solidFill>
              </a:rPr>
              <a:t> </a:t>
            </a:r>
            <a:r>
              <a:rPr lang="en-US" sz="2000" dirty="0" smtClean="0">
                <a:solidFill>
                  <a:srgbClr val="222268"/>
                </a:solidFill>
              </a:rPr>
              <a:t>credential)</a:t>
            </a:r>
            <a:endParaRPr lang="en-US" sz="2000" b="0" dirty="0" smtClean="0">
              <a:solidFill>
                <a:srgbClr val="222268"/>
              </a:solidFill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0"/>
            <a:ext cx="8686800" cy="114300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dirty="0" smtClean="0"/>
              <a:t>Approach</a:t>
            </a:r>
            <a:r>
              <a:rPr lang="en-US" dirty="0" smtClean="0"/>
              <a:t> 3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Implement the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Subject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Provider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 Authentication Overview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5046662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Authentication</a:t>
            </a:r>
            <a:r>
              <a:rPr lang="en-US" sz="2000" b="0" dirty="0" smtClean="0">
                <a:ea typeface="+mn-ea"/>
                <a:cs typeface="+mn-cs"/>
              </a:rPr>
              <a:t> – The process of proving </a:t>
            </a:r>
            <a:r>
              <a:rPr lang="en-US" sz="2000" i="1" dirty="0" smtClean="0">
                <a:ea typeface="+mn-ea"/>
                <a:cs typeface="+mn-cs"/>
              </a:rPr>
              <a:t>you are who you say you are </a:t>
            </a:r>
            <a:r>
              <a:rPr lang="en-US" sz="2000" b="0" dirty="0" smtClean="0">
                <a:ea typeface="+mn-ea"/>
                <a:cs typeface="+mn-cs"/>
              </a:rPr>
              <a:t>or </a:t>
            </a:r>
            <a:r>
              <a:rPr lang="en-US" sz="2000" i="1" dirty="0" smtClean="0">
                <a:ea typeface="+mn-ea"/>
                <a:cs typeface="+mn-cs"/>
              </a:rPr>
              <a:t>your identity </a:t>
            </a:r>
            <a:r>
              <a:rPr lang="en-US" sz="2000" b="0" dirty="0" smtClean="0">
                <a:ea typeface="+mn-ea"/>
                <a:cs typeface="+mn-cs"/>
              </a:rPr>
              <a:t>to another party.</a:t>
            </a:r>
          </a:p>
          <a:p>
            <a:pPr>
              <a:defRPr/>
            </a:pPr>
            <a:r>
              <a:rPr lang="en-US" sz="2000" b="0" dirty="0" smtClean="0">
                <a:ea typeface="+mn-ea"/>
                <a:cs typeface="+mn-cs"/>
              </a:rPr>
              <a:t>The Grid uses </a:t>
            </a:r>
            <a:r>
              <a:rPr lang="en-US" sz="2000" i="1" dirty="0" smtClean="0">
                <a:ea typeface="+mn-ea"/>
                <a:cs typeface="+mn-cs"/>
              </a:rPr>
              <a:t>Public Key Infrastructure (PKI)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b="0" dirty="0" smtClean="0">
                <a:ea typeface="+mn-ea"/>
                <a:cs typeface="+mn-cs"/>
              </a:rPr>
              <a:t>for authentication.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Public Key Infrastructure (PKI)</a:t>
            </a:r>
          </a:p>
          <a:p>
            <a:pPr lvl="1">
              <a:defRPr/>
            </a:pPr>
            <a:r>
              <a:rPr lang="en-US" dirty="0" smtClean="0"/>
              <a:t>Comprehensive security technology and policies using cryptography and standards to enable users to:</a:t>
            </a:r>
          </a:p>
          <a:p>
            <a:pPr lvl="2">
              <a:defRPr/>
            </a:pPr>
            <a:r>
              <a:rPr lang="en-US" dirty="0" smtClean="0"/>
              <a:t>Identify (authenticate) themselves to network services.</a:t>
            </a:r>
          </a:p>
          <a:p>
            <a:pPr lvl="2">
              <a:defRPr/>
            </a:pPr>
            <a:r>
              <a:rPr lang="en-US" dirty="0" smtClean="0"/>
              <a:t>Digitally sign email and other electronic docs and services.</a:t>
            </a:r>
          </a:p>
          <a:p>
            <a:pPr lvl="2">
              <a:defRPr/>
            </a:pPr>
            <a:r>
              <a:rPr lang="en-US" dirty="0" smtClean="0"/>
              <a:t>Encrypt email and other documents to prevent unauthorized access.</a:t>
            </a:r>
          </a:p>
          <a:p>
            <a:pPr>
              <a:defRPr/>
            </a:pPr>
            <a:r>
              <a:rPr lang="en-US" sz="2000" b="0" dirty="0" smtClean="0">
                <a:ea typeface="+mn-ea"/>
                <a:cs typeface="+mn-cs"/>
              </a:rPr>
              <a:t>Using PKI, each party has a private key and certificate which they use to authenticate with one another.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rgbClr val="222268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rgbClr val="222268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pitchFamily="-65" charset="0"/>
              </a:rPr>
              <a:t>Additional</a:t>
            </a:r>
            <a:r>
              <a:rPr lang="en-US" dirty="0" smtClean="0">
                <a:latin typeface="Tahoma" pitchFamily="-65" charset="0"/>
              </a:rPr>
              <a:t> </a:t>
            </a:r>
            <a:r>
              <a:rPr lang="en-US" dirty="0" smtClean="0">
                <a:latin typeface="Tahoma" pitchFamily="-65" charset="0"/>
              </a:rPr>
              <a:t>Information</a:t>
            </a:r>
            <a:endParaRPr lang="en-US" dirty="0">
              <a:latin typeface="Tahoma" pitchFamily="-65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Online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Guide to Integrating an Identity Provider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http://www.cagrid.org/wiki/Dorian:1.2: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Programmers_Guide:Integrate_an_Identity_Provider_with_Dorian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caGrid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Website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http://www.cagrid.org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Download Software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Documentation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Tutorials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Technical Paper and </a:t>
            </a:r>
            <a:r>
              <a:rPr lang="en-US" sz="1800" dirty="0" smtClean="0"/>
              <a:t>Presentations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caGrid Knowledge Center (http://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knowledge.cagrid.org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dirty="0" smtClean="0"/>
              <a:t>Technical Support and Guidance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2000" dirty="0">
                <a:solidFill>
                  <a:srgbClr val="222268"/>
                </a:solidFill>
              </a:rPr>
              <a:t>caGrid Users Mailing List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>
                <a:hlinkClick r:id="rId5"/>
              </a:rPr>
              <a:t>https://list.nih.gov/archives/cagrid_users-l.html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>
                <a:hlinkClick r:id="rId6"/>
              </a:rPr>
              <a:t>cagrid_users-l@list.nih.gov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endParaRPr lang="en-US" sz="1600" dirty="0"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 Authentication Overview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046663"/>
          </a:xfrm>
        </p:spPr>
        <p:txBody>
          <a:bodyPr/>
          <a:lstStyle/>
          <a:p>
            <a:endParaRPr lang="en-US" sz="2000" b="0" smtClean="0"/>
          </a:p>
          <a:p>
            <a:r>
              <a:rPr lang="en-US" sz="2000" smtClean="0"/>
              <a:t>Private Key </a:t>
            </a:r>
          </a:p>
          <a:p>
            <a:pPr lvl="1"/>
            <a:r>
              <a:rPr lang="en-US" smtClean="0"/>
              <a:t>A cryptographic key known only to the user, employed in public key cryptography in decrypting or signing information.</a:t>
            </a:r>
          </a:p>
          <a:p>
            <a:r>
              <a:rPr lang="en-US" sz="2000" smtClean="0"/>
              <a:t>Certificate</a:t>
            </a:r>
          </a:p>
          <a:p>
            <a:pPr lvl="1"/>
            <a:r>
              <a:rPr lang="en-US" smtClean="0"/>
              <a:t>Data structure (X.509 standard), signed by a Certificate Authority.</a:t>
            </a:r>
          </a:p>
          <a:p>
            <a:pPr lvl="1"/>
            <a:r>
              <a:rPr lang="en-US" smtClean="0"/>
              <a:t>Contains the parties public key which is bound to their private key.</a:t>
            </a:r>
          </a:p>
          <a:p>
            <a:pPr lvl="1"/>
            <a:r>
              <a:rPr lang="en-US" smtClean="0"/>
              <a:t>Contains information regarding the identity of the party, for example personal identity of server name.</a:t>
            </a:r>
          </a:p>
          <a:p>
            <a:pPr lvl="1"/>
            <a:r>
              <a:rPr lang="en-US" smtClean="0"/>
              <a:t>Certificate Authority or asserting party, asserts the identity of the party issued the certificate.</a:t>
            </a:r>
          </a:p>
          <a:p>
            <a:pPr lvl="1"/>
            <a:r>
              <a:rPr lang="en-US" smtClean="0"/>
              <a:t>A digital ID Card.</a:t>
            </a:r>
          </a:p>
          <a:p>
            <a:pPr lvl="1"/>
            <a:r>
              <a:rPr lang="en-US" smtClean="0"/>
              <a:t>Public</a:t>
            </a:r>
          </a:p>
          <a:p>
            <a:r>
              <a:rPr lang="en-US" sz="2000" b="0" smtClean="0"/>
              <a:t>Parties prove their identity to one another by presenting their certificates to one another.   </a:t>
            </a:r>
          </a:p>
          <a:p>
            <a:r>
              <a:rPr lang="en-US" sz="2000" b="0" smtClean="0"/>
              <a:t>Parties prove that they are the owner of their certificate using their private key.</a:t>
            </a:r>
          </a:p>
          <a:p>
            <a:pPr lvl="1"/>
            <a:endParaRPr lang="en-US" sz="20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791200" cy="914400"/>
          </a:xfrm>
        </p:spPr>
        <p:txBody>
          <a:bodyPr/>
          <a:lstStyle/>
          <a:p>
            <a:pPr eaLnBrk="1" hangingPunct="1"/>
            <a:r>
              <a:rPr lang="en-US" smtClean="0">
                <a:ea typeface="Arial" charset="0"/>
                <a:cs typeface="Arial" charset="0"/>
              </a:rPr>
              <a:t>Grid Authentication</a:t>
            </a:r>
          </a:p>
        </p:txBody>
      </p:sp>
      <p:pic>
        <p:nvPicPr>
          <p:cNvPr id="26627" name="Picture 3" descr="authenticati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738" y="1714500"/>
            <a:ext cx="62325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PKI Complexities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0466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0" dirty="0" smtClean="0">
                <a:ea typeface="+mn-ea"/>
                <a:cs typeface="+mn-cs"/>
              </a:rPr>
              <a:t> User required to manage long term certificate and private key.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</a:t>
            </a:r>
            <a:r>
              <a:rPr lang="en-US" dirty="0" smtClean="0"/>
              <a:t>How are they obtained?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Traditionally user generate a key pair and certificate request locally, then contact (email) a CA administrator to get a signed certificate.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</a:t>
            </a:r>
            <a:r>
              <a:rPr lang="en-US" dirty="0" smtClean="0"/>
              <a:t>Mobility Issues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sz="1800" dirty="0" smtClean="0"/>
              <a:t> </a:t>
            </a:r>
            <a:r>
              <a:rPr lang="en-US" dirty="0" smtClean="0"/>
              <a:t>User generally work on more that one computer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Certificate and private key need to be available to users on each machine.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Traditionally users need to copy around certificate and private key.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Hassle for the users, some of which don’t have the expertise to accomplish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Security Concerns.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000" b="0" dirty="0" smtClean="0">
                <a:ea typeface="+mn-ea"/>
                <a:cs typeface="+mn-cs"/>
              </a:rPr>
              <a:t>Identity Vetting is difficult in large federations such as </a:t>
            </a:r>
            <a:r>
              <a:rPr lang="en-US" sz="2000" b="0" dirty="0" err="1" smtClean="0">
                <a:ea typeface="+mn-ea"/>
                <a:cs typeface="+mn-cs"/>
              </a:rPr>
              <a:t>caBIG</a:t>
            </a:r>
            <a:r>
              <a:rPr lang="en-US" sz="2000" b="0" dirty="0" smtClean="0">
                <a:ea typeface="+mn-ea"/>
                <a:cs typeface="+mn-cs"/>
              </a:rPr>
              <a:t>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err="1" smtClean="0"/>
              <a:t>caBIG</a:t>
            </a:r>
            <a:r>
              <a:rPr lang="en-US" dirty="0" smtClean="0"/>
              <a:t> policies require in person identity vetting.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smtClean="0"/>
              <a:t>How do you coordinate in person identity vetting across the federation.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000" b="0" dirty="0" smtClean="0">
                <a:ea typeface="+mn-ea"/>
                <a:cs typeface="+mn-cs"/>
              </a:rPr>
              <a:t>Why cant they leverage their existing accounts to access the grid?</a:t>
            </a: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2590800" cy="914400"/>
          </a:xfrm>
        </p:spPr>
        <p:txBody>
          <a:bodyPr/>
          <a:lstStyle/>
          <a:p>
            <a:pPr eaLnBrk="1" hangingPunct="1"/>
            <a:r>
              <a:rPr lang="en-US">
                <a:ea typeface="Arial" charset="0"/>
                <a:cs typeface="Arial" charset="0"/>
              </a:rPr>
              <a:t>Dorian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219200"/>
            <a:ext cx="5638800" cy="4953000"/>
          </a:xfrm>
        </p:spPr>
        <p:txBody>
          <a:bodyPr/>
          <a:lstStyle/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Grid Account Management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Administrative interface for account provisioning and management.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Built in Certificate Authority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Manages Grid Credentials for each user.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Enables users to authenticate and create grid proxies, which they may use to access the grid.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Users may request service/host credentials for the Grid services they administer.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Identity Management and Federation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Integration point between external security domains and the grid.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User may use their existing credentials to authenticate to the Grid.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Automated Account Creation and Provisioning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Built in Identity Provider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Comprehensive Administrative UI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sz="1400" b="1" dirty="0">
              <a:latin typeface="Tahoma" charset="0"/>
            </a:endParaRPr>
          </a:p>
        </p:txBody>
      </p:sp>
      <p:pic>
        <p:nvPicPr>
          <p:cNvPr id="30724" name="Picture 4" descr="dorianSpla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2098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791200" cy="914400"/>
          </a:xfrm>
        </p:spPr>
        <p:txBody>
          <a:bodyPr/>
          <a:lstStyle/>
          <a:p>
            <a:pPr eaLnBrk="1" hangingPunct="1"/>
            <a:r>
              <a:rPr lang="en-US">
                <a:ea typeface="Arial" charset="0"/>
                <a:cs typeface="Arial" charset="0"/>
              </a:rPr>
              <a:t>Dorian</a:t>
            </a:r>
          </a:p>
        </p:txBody>
      </p:sp>
      <p:pic>
        <p:nvPicPr>
          <p:cNvPr id="32771" name="Picture 4" descr="doria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863" y="1600200"/>
            <a:ext cx="6815137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Identity Providers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648200" cy="50466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0" dirty="0" smtClean="0"/>
              <a:t> </a:t>
            </a:r>
          </a:p>
        </p:txBody>
      </p:sp>
      <p:sp>
        <p:nvSpPr>
          <p:cNvPr id="10" name="Can 9"/>
          <p:cNvSpPr/>
          <p:nvPr/>
        </p:nvSpPr>
        <p:spPr>
          <a:xfrm>
            <a:off x="5943600" y="4495800"/>
            <a:ext cx="914400" cy="1066800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OSU</a:t>
            </a:r>
          </a:p>
          <a:p>
            <a:pPr algn="ctr"/>
            <a:r>
              <a:rPr lang="en-US" sz="1400" dirty="0" smtClean="0"/>
              <a:t>Active</a:t>
            </a:r>
          </a:p>
          <a:p>
            <a:pPr algn="ctr"/>
            <a:r>
              <a:rPr lang="en-US" sz="1400" dirty="0" smtClean="0"/>
              <a:t>Directory</a:t>
            </a:r>
            <a:endParaRPr lang="en-US" sz="1400" dirty="0"/>
          </a:p>
        </p:txBody>
      </p:sp>
      <p:sp>
        <p:nvSpPr>
          <p:cNvPr id="6" name="Can 5"/>
          <p:cNvSpPr/>
          <p:nvPr/>
        </p:nvSpPr>
        <p:spPr>
          <a:xfrm>
            <a:off x="7848600" y="4495800"/>
            <a:ext cx="914400" cy="1066800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UT</a:t>
            </a:r>
          </a:p>
          <a:p>
            <a:pPr algn="ctr"/>
            <a:r>
              <a:rPr lang="en-US" sz="1400" dirty="0" smtClean="0"/>
              <a:t>LDAP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10" idx="1"/>
          </p:cNvCxnSpPr>
          <p:nvPr/>
        </p:nvCxnSpPr>
        <p:spPr>
          <a:xfrm rot="5400000">
            <a:off x="6096000" y="3505200"/>
            <a:ext cx="1295400" cy="685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7315203" y="3505200"/>
            <a:ext cx="1295396" cy="6857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295400"/>
            <a:ext cx="3181350" cy="1939925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6200" y="1219200"/>
            <a:ext cx="5562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Institutions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leverage varying technologies for Identity </a:t>
            </a:r>
            <a:r>
              <a:rPr lang="en-US" b="1" kern="0" dirty="0" smtClean="0">
                <a:latin typeface="+mn-lt"/>
              </a:rPr>
              <a:t>Management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  <a:p>
            <a:pPr lvl="1"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b="1" kern="0" baseline="0" dirty="0" smtClean="0">
                <a:latin typeface="+mn-lt"/>
              </a:rPr>
              <a:t> </a:t>
            </a:r>
            <a:r>
              <a:rPr lang="en-US" kern="0" baseline="0" dirty="0" smtClean="0">
                <a:latin typeface="+mn-lt"/>
              </a:rPr>
              <a:t>Active</a:t>
            </a:r>
            <a:r>
              <a:rPr lang="en-US" kern="0" dirty="0" smtClean="0">
                <a:latin typeface="+mn-lt"/>
              </a:rPr>
              <a:t> Directory</a:t>
            </a:r>
          </a:p>
          <a:p>
            <a:pPr lvl="1"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b="1" kern="0" dirty="0" smtClean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LDAP</a:t>
            </a:r>
          </a:p>
          <a:p>
            <a:pPr lvl="1"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Custom / Proprietary / Home Grown</a:t>
            </a:r>
          </a:p>
          <a:p>
            <a:pPr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kern="0" noProof="0" dirty="0" smtClean="0">
                <a:latin typeface="+mn-lt"/>
              </a:rPr>
              <a:t> Grid applications cannot be expected to know how to authenticate</a:t>
            </a:r>
            <a:r>
              <a:rPr lang="en-US" kern="0" dirty="0" smtClean="0">
                <a:latin typeface="+mn-lt"/>
              </a:rPr>
              <a:t> users with every possible identity management technology.</a:t>
            </a:r>
          </a:p>
          <a:p>
            <a:pPr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 A standard interface / API is needed such that applications can authenticate users against any identity management technology</a:t>
            </a:r>
          </a:p>
          <a:p>
            <a:pPr>
              <a:spcBef>
                <a:spcPct val="20000"/>
              </a:spcBef>
              <a:buClr>
                <a:srgbClr val="2D2D8A"/>
              </a:buClr>
            </a:pPr>
            <a:endParaRPr lang="en-US" b="1" kern="0" dirty="0" smtClean="0">
              <a:latin typeface="+mn-lt"/>
            </a:endParaRPr>
          </a:p>
          <a:p>
            <a:pPr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2073</Words>
  <PresentationFormat>On-screen Show (4:3)</PresentationFormat>
  <Paragraphs>308</Paragraphs>
  <Slides>30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Integrating an Identity Provider</vt:lpstr>
      <vt:lpstr>Outline</vt:lpstr>
      <vt:lpstr>Grid Authentication Overview</vt:lpstr>
      <vt:lpstr>Grid Authentication Overview</vt:lpstr>
      <vt:lpstr>Grid Authentication</vt:lpstr>
      <vt:lpstr>PKI Complexities</vt:lpstr>
      <vt:lpstr>Dorian</vt:lpstr>
      <vt:lpstr>Dorian</vt:lpstr>
      <vt:lpstr>Organizational Identity Providers</vt:lpstr>
      <vt:lpstr>Authentication Service</vt:lpstr>
      <vt:lpstr>GAARDS (Other Components)</vt:lpstr>
      <vt:lpstr>GAARDS (Other Components)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Integrating an Identity Provider into the Grid</vt:lpstr>
      <vt:lpstr>caBIGTM Security Policies</vt:lpstr>
      <vt:lpstr>caBIGTM Security Policies</vt:lpstr>
      <vt:lpstr>Authentication (The Big Picture)</vt:lpstr>
      <vt:lpstr>Implementing an Authentication Service</vt:lpstr>
      <vt:lpstr>Implementing an Authentication Service</vt:lpstr>
      <vt:lpstr>Implementation Approaches</vt:lpstr>
      <vt:lpstr>Approach 1 Implement the Authentication Provider</vt:lpstr>
      <vt:lpstr>Approach 2 LDAP Based Identity Providers</vt:lpstr>
      <vt:lpstr>Approach 3 Implement the Subject Provider</vt:lpstr>
      <vt:lpstr>Additional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Stephen Langella</cp:lastModifiedBy>
  <cp:revision>189</cp:revision>
  <dcterms:created xsi:type="dcterms:W3CDTF">2008-10-28T20:59:48Z</dcterms:created>
  <dcterms:modified xsi:type="dcterms:W3CDTF">2008-10-28T21:14:44Z</dcterms:modified>
</cp:coreProperties>
</file>