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9"/>
  </p:notesMasterIdLst>
  <p:sldIdLst>
    <p:sldId id="276" r:id="rId2"/>
    <p:sldId id="369" r:id="rId3"/>
    <p:sldId id="334" r:id="rId4"/>
    <p:sldId id="340" r:id="rId5"/>
    <p:sldId id="341" r:id="rId6"/>
    <p:sldId id="342" r:id="rId7"/>
    <p:sldId id="343" r:id="rId8"/>
    <p:sldId id="344" r:id="rId9"/>
    <p:sldId id="345" r:id="rId10"/>
    <p:sldId id="347" r:id="rId11"/>
    <p:sldId id="348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8" r:id="rId26"/>
    <p:sldId id="313" r:id="rId27"/>
    <p:sldId id="36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9D77A"/>
    <a:srgbClr val="E17B7C"/>
    <a:srgbClr val="21BAFF"/>
    <a:srgbClr val="1C2674"/>
    <a:srgbClr val="DDDDDD"/>
    <a:srgbClr val="990000"/>
    <a:srgbClr val="00AAF6"/>
    <a:srgbClr val="9FE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2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416AB-4BB2-E24D-BBBC-B8C8D61D868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900" b="1" dirty="0">
              <a:solidFill>
                <a:srgbClr val="000066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55446-6AA7-3145-A02A-2ECB24401CFB}" type="slidenum">
              <a:rPr lang="en-US"/>
              <a:pPr/>
              <a:t>10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211138"/>
            <a:ext cx="5194300" cy="3897312"/>
          </a:xfrm>
          <a:solidFill>
            <a:srgbClr val="FFFFFF"/>
          </a:solidFill>
          <a:ln/>
        </p:spPr>
      </p:sp>
      <p:sp>
        <p:nvSpPr>
          <p:cNvPr id="8602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00075" y="4344988"/>
            <a:ext cx="5610225" cy="4511675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0C504C-16AA-9A43-A55E-C385EB0CFD05}" type="slidenum">
              <a:rPr lang="en-US"/>
              <a:pPr/>
              <a:t>26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2" descr="SRI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341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4color_horz_medcenter_lrgfrmt-zm.gif"/>
          <p:cNvPicPr>
            <a:picLocks noChangeAspect="1"/>
          </p:cNvPicPr>
          <p:nvPr userDrawn="1"/>
        </p:nvPicPr>
        <p:blipFill>
          <a:blip r:embed="rId4"/>
          <a:srcRect t="7217" b="-1053"/>
          <a:stretch>
            <a:fillRect/>
          </a:stretch>
        </p:blipFill>
        <p:spPr bwMode="auto">
          <a:xfrm>
            <a:off x="79057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2" descr="SRI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50863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29" descr="4color_horz_medcenter_lrgfrmt-zm.gif"/>
          <p:cNvPicPr>
            <a:picLocks noChangeAspect="1"/>
          </p:cNvPicPr>
          <p:nvPr userDrawn="1"/>
        </p:nvPicPr>
        <p:blipFill>
          <a:blip r:embed="rId15"/>
          <a:srcRect t="7217" b="-1053"/>
          <a:stretch>
            <a:fillRect/>
          </a:stretch>
        </p:blipFill>
        <p:spPr bwMode="auto">
          <a:xfrm>
            <a:off x="64579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.Oster@osum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hyperlink" Target="http://cagrid-portal.nci.nih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knowledge.cagrid.org" TargetMode="External"/><Relationship Id="rId5" Type="http://schemas.openxmlformats.org/officeDocument/2006/relationships/hyperlink" Target="http://users.sdsc.edu/~wilkinsn/CLADE_2007/CLADE2007-keynote-oster.pp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.Oster@osumc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2500" dirty="0" smtClean="0">
                <a:latin typeface="Arial Black" charset="0"/>
                <a:ea typeface="ＭＳ Ｐゴシック" charset="-128"/>
                <a:cs typeface="ＭＳ Ｐゴシック" charset="-128"/>
              </a:rPr>
              <a:t>Technical Challenges in Building Large Scale Cyber Infrastructure:</a:t>
            </a:r>
            <a:br>
              <a:rPr lang="en-US" sz="25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500" i="1" dirty="0" smtClean="0">
                <a:latin typeface="Arial Black" charset="0"/>
                <a:ea typeface="ＭＳ Ｐゴシック" charset="-128"/>
                <a:cs typeface="ＭＳ Ｐゴシック" charset="-128"/>
              </a:rPr>
              <a:t>caGrid Experiences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267200" y="40386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Scott Oster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Scott.Oster@osumc.edu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4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400" dirty="0" err="1" smtClean="0">
                <a:ea typeface="ＭＳ Ｐゴシック" charset="-128"/>
                <a:cs typeface="ＭＳ Ｐゴシック" charset="-128"/>
              </a:rPr>
              <a:t>iPlant</a:t>
            </a:r>
            <a:r>
              <a:rPr lang="en-US" sz="1400" dirty="0" smtClean="0">
                <a:ea typeface="ＭＳ Ｐゴシック" charset="-128"/>
                <a:cs typeface="ＭＳ Ｐゴシック" charset="-128"/>
              </a:rPr>
              <a:t> Collaborative:</a:t>
            </a:r>
          </a:p>
          <a:p>
            <a:pPr eaLnBrk="1" hangingPunct="1"/>
            <a:r>
              <a:rPr lang="en-US" sz="1400" dirty="0" smtClean="0">
                <a:ea typeface="ＭＳ Ｐゴシック" charset="-128"/>
                <a:cs typeface="ＭＳ Ｐゴシック" charset="-128"/>
              </a:rPr>
              <a:t>Cyber Infrastructure Workshop</a:t>
            </a:r>
          </a:p>
          <a:p>
            <a:pPr eaLnBrk="1" hangingPunct="1"/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January 8</a:t>
            </a:r>
            <a:r>
              <a:rPr lang="en-US" sz="1400" b="0" baseline="30000" dirty="0" smtClean="0">
                <a:ea typeface="ＭＳ Ｐゴシック" charset="-128"/>
                <a:cs typeface="ＭＳ Ｐゴシック" charset="-128"/>
              </a:rPr>
              <a:t>th</a:t>
            </a:r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, 2009</a:t>
            </a:r>
          </a:p>
          <a:p>
            <a:pPr eaLnBrk="1" hangingPunct="1"/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Biosphere 2, Tucson, AZ</a:t>
            </a:r>
            <a:endParaRPr lang="en-US" sz="18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779" name="Group 3"/>
          <p:cNvGraphicFramePr>
            <a:graphicFrameLocks noGrp="1"/>
          </p:cNvGraphicFramePr>
          <p:nvPr/>
        </p:nvGraphicFramePr>
        <p:xfrm>
          <a:off x="201613" y="2525713"/>
          <a:ext cx="8761412" cy="3906838"/>
        </p:xfrm>
        <a:graphic>
          <a:graphicData uri="http://schemas.openxmlformats.org/drawingml/2006/table">
            <a:tbl>
              <a:tblPr/>
              <a:tblGrid>
                <a:gridCol w="1919287"/>
                <a:gridCol w="1085850"/>
                <a:gridCol w="1968500"/>
                <a:gridCol w="3787775"/>
              </a:tblGrid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Class/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Example Data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CIA Definition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NCI 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Agent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 sworn intelligence agent; a spy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Chemical compound administered to a human being to treat a disease or condition, or prevent the onset of a disease or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Agent.nSCNumber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Identifier given to an intelligence agent by the National Security Council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Identifier given to chemical compound by the US Food and Drug Administration Nomenclature Standards Committee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Agent.name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Taxol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CIA code name given to intelligence agents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Common name of chemical compound used as an agent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68738" y="1203325"/>
            <a:ext cx="3425825" cy="1084263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1400">
                <a:latin typeface="Courier New" charset="0"/>
              </a:rPr>
              <a:t>&lt;Agent&gt;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1400">
                <a:latin typeface="Courier New" charset="0"/>
              </a:rPr>
              <a:t>&lt;name&gt;Taxol&lt;/name&gt;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1400">
                <a:latin typeface="Courier New" charset="0"/>
              </a:rPr>
              <a:t>&lt;nSCNumber&gt;007&lt;/nSCNumber&gt;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1400">
                <a:latin typeface="Courier New" charset="0"/>
              </a:rPr>
              <a:t>&lt;/Agent&gt;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39925" y="1246187"/>
          <a:ext cx="1752600" cy="1268413"/>
        </p:xfrm>
        <a:graphic>
          <a:graphicData uri="http://schemas.openxmlformats.org/presentationml/2006/ole">
            <p:oleObj spid="_x0000_s91138" name="Bitmap Image" r:id="rId4" imgW="3238952" imgH="2343477" progId="">
              <p:embed/>
            </p:oleObj>
          </a:graphicData>
        </a:graphic>
      </p:graphicFrame>
      <p:sp>
        <p:nvSpPr>
          <p:cNvPr id="310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Semantics Example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Approach</a:t>
            </a:r>
            <a:r>
              <a:rPr lang="en-US" sz="3400" dirty="0"/>
              <a:t>: Data Interoperability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525963"/>
          </a:xfrm>
        </p:spPr>
        <p:txBody>
          <a:bodyPr/>
          <a:lstStyle/>
          <a:p>
            <a:r>
              <a:rPr lang="en-US" sz="2400" b="0" dirty="0"/>
              <a:t>Community maintained and </a:t>
            </a:r>
            <a:r>
              <a:rPr lang="en-US" sz="2400" b="0" dirty="0" err="1"/>
              <a:t>curated</a:t>
            </a:r>
            <a:r>
              <a:rPr lang="en-US" sz="2400" b="0" dirty="0"/>
              <a:t> shared ontology</a:t>
            </a:r>
            <a:endParaRPr lang="en-US" sz="2400" b="0" dirty="0" smtClean="0"/>
          </a:p>
          <a:p>
            <a:r>
              <a:rPr lang="en-US" sz="2400" b="0" dirty="0" smtClean="0"/>
              <a:t>Software infrastructure provides </a:t>
            </a:r>
            <a:r>
              <a:rPr lang="en-US" sz="2400" b="0" dirty="0"/>
              <a:t>access to the data semantics and controlled vocabulary of all models</a:t>
            </a:r>
          </a:p>
          <a:p>
            <a:pPr lvl="1"/>
            <a:r>
              <a:rPr lang="en-US" dirty="0"/>
              <a:t>Definitions, synonyms, relationships, etc</a:t>
            </a:r>
            <a:endParaRPr lang="en-US" dirty="0" smtClean="0"/>
          </a:p>
          <a:p>
            <a:r>
              <a:rPr lang="en-US" sz="2400" b="0" dirty="0" smtClean="0"/>
              <a:t>Logical models annotated </a:t>
            </a:r>
            <a:r>
              <a:rPr lang="en-US" sz="2400" b="0" dirty="0"/>
              <a:t>with</a:t>
            </a:r>
            <a:r>
              <a:rPr lang="en-US" sz="2400" b="0" dirty="0" smtClean="0"/>
              <a:t> this terminology </a:t>
            </a:r>
            <a:r>
              <a:rPr lang="en-US" sz="2400" b="0" dirty="0"/>
              <a:t>and </a:t>
            </a:r>
            <a:r>
              <a:rPr lang="en-US" sz="2400" b="0" dirty="0" smtClean="0"/>
              <a:t>concepts</a:t>
            </a:r>
            <a:endParaRPr lang="en-US" dirty="0" smtClean="0"/>
          </a:p>
          <a:p>
            <a:r>
              <a:rPr lang="en-US" sz="2400" b="0" dirty="0"/>
              <a:t>Community review of the use of standards and harmonization for new systems</a:t>
            </a:r>
            <a:endParaRPr lang="en-US" sz="2400" b="0" dirty="0" smtClean="0"/>
          </a:p>
          <a:p>
            <a:r>
              <a:rPr lang="en-US" sz="2400" b="0" dirty="0" smtClean="0">
                <a:solidFill>
                  <a:srgbClr val="C00000"/>
                </a:solidFill>
              </a:rPr>
              <a:t>Open </a:t>
            </a:r>
            <a:r>
              <a:rPr lang="en-US" sz="2400" b="0" dirty="0">
                <a:solidFill>
                  <a:srgbClr val="C00000"/>
                </a:solidFill>
              </a:rPr>
              <a:t>Issue:</a:t>
            </a:r>
            <a:r>
              <a:rPr lang="en-US" sz="2400" b="0" dirty="0"/>
              <a:t> High initial cost to entry; high overhead to maintaining quality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Issue:</a:t>
            </a:r>
            <a:r>
              <a:rPr lang="en-US" sz="3400" dirty="0"/>
              <a:t> User Accounting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Most legacy systems built with local users and permissions</a:t>
            </a:r>
          </a:p>
          <a:p>
            <a:pPr lvl="1"/>
            <a:r>
              <a:rPr lang="en-US" sz="2800" dirty="0"/>
              <a:t>can’t require users to maintain hundreds of accounts, but need to still allow local policy</a:t>
            </a:r>
          </a:p>
          <a:p>
            <a:r>
              <a:rPr lang="en-US" sz="2800" dirty="0"/>
              <a:t>Central account management and identity vetting not tractable</a:t>
            </a:r>
          </a:p>
          <a:p>
            <a:pPr lvl="1"/>
            <a:r>
              <a:rPr lang="en-US" sz="2800" dirty="0"/>
              <a:t>but there are too many organizations with differing infrastructures to try to establish point to point relationships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Approach:</a:t>
            </a:r>
            <a:r>
              <a:rPr lang="en-US" sz="3400" dirty="0"/>
              <a:t> User Accounting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400" b="0" dirty="0"/>
              <a:t>Provide Single Sign On to grid via X.509 proxy certificates</a:t>
            </a:r>
          </a:p>
          <a:p>
            <a:r>
              <a:rPr lang="en-US" sz="2400" b="0" dirty="0"/>
              <a:t>Grid Authentication and Authorization with Reliably Distributed Services (GAARDS)</a:t>
            </a:r>
          </a:p>
          <a:p>
            <a:r>
              <a:rPr lang="en-US" sz="2400" b="0" dirty="0"/>
              <a:t>Federate Identity Management (Dorian)</a:t>
            </a:r>
          </a:p>
          <a:p>
            <a:pPr lvl="1"/>
            <a:r>
              <a:rPr lang="en-US" sz="2000" dirty="0"/>
              <a:t>Rely on participating institutions to vouch for identity of their members</a:t>
            </a:r>
          </a:p>
          <a:p>
            <a:pPr lvl="1"/>
            <a:r>
              <a:rPr lang="en-US" sz="2000" dirty="0"/>
              <a:t>Standardize on identity assertion language and attributes</a:t>
            </a:r>
          </a:p>
          <a:p>
            <a:pPr lvl="1"/>
            <a:r>
              <a:rPr lang="en-US" sz="2000" dirty="0"/>
              <a:t>Integrate existing institutional identity management systems as Registration Authorities, into aggregate Certificate Authorities</a:t>
            </a:r>
          </a:p>
          <a:p>
            <a:pPr lvl="1"/>
            <a:r>
              <a:rPr lang="en-US" sz="2000" dirty="0"/>
              <a:t>Distribute revocations</a:t>
            </a:r>
            <a:r>
              <a:rPr lang="en-US" sz="2000" dirty="0" smtClean="0"/>
              <a:t> and trust roots via </a:t>
            </a:r>
            <a:r>
              <a:rPr lang="en-US" sz="2000" dirty="0"/>
              <a:t>Grid Trust Service (GTS</a:t>
            </a:r>
            <a:r>
              <a:rPr lang="en-US" sz="2000" dirty="0" smtClean="0"/>
              <a:t>); </a:t>
            </a:r>
            <a:r>
              <a:rPr lang="en-US" sz="2000" i="1" dirty="0" smtClean="0"/>
              <a:t>discussed shortly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03910"/>
              <a:gd name="adj2" fmla="val 11805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access secure Grid resources, a user needs to obtain a Grid credential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>
                <a:alphaModFix amt="44000"/>
              </a:blip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>
                <a:alphaModFix amt="44000"/>
              </a:blip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pic>
        <p:nvPicPr>
          <p:cNvPr id="8" name="Picture 7" descr="login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663700"/>
            <a:ext cx="67564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6031"/>
              <a:gd name="adj2" fmla="val 126389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Authenticate with local institution and obtain proof of  authentication (SAML Assertion)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19400" y="5852160"/>
            <a:ext cx="10515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5526"/>
              <a:gd name="adj2" fmla="val 115025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Obtain Grid Credential from Dorian using SAML Assertion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5105400"/>
            <a:ext cx="1051560" cy="7467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1991"/>
              <a:gd name="adj2" fmla="val 7411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Invoke Secure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Grid Service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Using Credential Provided by Dorian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610100" y="4899660"/>
            <a:ext cx="5181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76132"/>
              <a:gd name="adj2" fmla="val 8207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Validate that the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Credential provided by the user is issued by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 trusted 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505200"/>
            <a:ext cx="914400" cy="6705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533400" y="3352800"/>
            <a:ext cx="8077200" cy="2819400"/>
          </a:xfrm>
          <a:prstGeom prst="roundRect">
            <a:avLst>
              <a:gd name="adj" fmla="val 11259"/>
            </a:avLst>
          </a:prstGeom>
          <a:solidFill>
            <a:srgbClr val="997EAB">
              <a:alpha val="20000"/>
            </a:srgbClr>
          </a:solidFill>
          <a:ln w="38100">
            <a:solidFill>
              <a:srgbClr val="5C2770">
                <a:alpha val="25098"/>
              </a:srgb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533400" y="1524000"/>
            <a:ext cx="8077200" cy="1524000"/>
          </a:xfrm>
          <a:prstGeom prst="roundRect">
            <a:avLst>
              <a:gd name="adj" fmla="val 16667"/>
            </a:avLst>
          </a:prstGeom>
          <a:solidFill>
            <a:srgbClr val="BAE2EF">
              <a:alpha val="30196"/>
            </a:srgbClr>
          </a:solidFill>
          <a:ln w="38100">
            <a:solidFill>
              <a:srgbClr val="00A1D7">
                <a:alpha val="25098"/>
              </a:srgb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2"/>
                </a:solidFill>
              </a:rPr>
              <a:t>caBIG</a:t>
            </a:r>
            <a:r>
              <a:rPr lang="en-US" baseline="30000" dirty="0" smtClean="0">
                <a:solidFill>
                  <a:schemeClr val="accent2"/>
                </a:solidFill>
              </a:rPr>
              <a:t>®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Initiative</a:t>
            </a:r>
            <a:endParaRPr lang="en-US" sz="2400" b="0" i="1" dirty="0">
              <a:solidFill>
                <a:schemeClr val="accent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	</a:t>
            </a:r>
          </a:p>
          <a:p>
            <a:pPr>
              <a:buFontTx/>
              <a:buNone/>
            </a:pPr>
            <a:r>
              <a:rPr lang="en-US" sz="1600" dirty="0"/>
              <a:t>	</a:t>
            </a:r>
            <a:r>
              <a:rPr lang="en-US" sz="2000" dirty="0" smtClean="0"/>
              <a:t>caBIG </a:t>
            </a:r>
            <a:r>
              <a:rPr lang="en-US" sz="2000" dirty="0"/>
              <a:t>Vision</a:t>
            </a:r>
            <a:br>
              <a:rPr lang="en-US" sz="2000" dirty="0"/>
            </a:br>
            <a:r>
              <a:rPr lang="en-US" b="0" dirty="0"/>
              <a:t>A virtual network of interconnected data, individuals, and organizations that whose goal is to redefine how research is conducted, care is provided, and patients/participants interact with the biomedical research enterprise.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000" dirty="0" smtClean="0"/>
              <a:t>	</a:t>
            </a:r>
          </a:p>
          <a:p>
            <a:pPr>
              <a:buFontTx/>
              <a:buNone/>
            </a:pPr>
            <a:r>
              <a:rPr lang="en-US" sz="2000" dirty="0" smtClean="0"/>
              <a:t>	caBIG </a:t>
            </a:r>
            <a:r>
              <a:rPr lang="en-US" sz="2000" dirty="0"/>
              <a:t>Goals</a:t>
            </a:r>
          </a:p>
          <a:p>
            <a:pPr lvl="1"/>
            <a:r>
              <a:rPr lang="en-US" sz="2000" b="1" dirty="0"/>
              <a:t>Connect</a:t>
            </a:r>
            <a:r>
              <a:rPr lang="en-US" sz="2000" dirty="0"/>
              <a:t> the cancer research community through a shareable, interoperable electronic infrastructure</a:t>
            </a:r>
          </a:p>
          <a:p>
            <a:pPr lvl="1"/>
            <a:r>
              <a:rPr lang="en-US" sz="2000" b="1" dirty="0"/>
              <a:t>Deploy and extend</a:t>
            </a:r>
            <a:r>
              <a:rPr lang="en-US" sz="2000" dirty="0"/>
              <a:t> standard rules and a common language to more easily share information</a:t>
            </a:r>
          </a:p>
          <a:p>
            <a:pPr lvl="1"/>
            <a:r>
              <a:rPr lang="en-US" sz="2000" b="1" dirty="0"/>
              <a:t>Build</a:t>
            </a:r>
            <a:r>
              <a:rPr lang="en-US" sz="2000" dirty="0"/>
              <a:t> or adapt tools for collecting, analyzing, integrating and disseminating information associated with cancer research and care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0980"/>
              <a:gd name="adj2" fmla="val -18308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Determine if user is authorized to access requested resources.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503420" y="3345180"/>
            <a:ext cx="746760" cy="1588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solidFill>
                  <a:srgbClr val="000000"/>
                </a:solidFill>
              </a:rPr>
              <a:t>Issue: </a:t>
            </a:r>
            <a:r>
              <a:rPr lang="en-US" sz="3400" dirty="0" smtClean="0"/>
              <a:t>Complicated Trust Arrangements</a:t>
            </a:r>
            <a:endParaRPr lang="en-US" sz="3400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When hundreds of organizations are sharing data and providing access to each other’s systems, defining a trust model is complicated, even for public data</a:t>
            </a:r>
          </a:p>
          <a:p>
            <a:r>
              <a:rPr lang="en-US" sz="2400" b="0" dirty="0"/>
              <a:t>For non-public data/systems, the simplest/safest policy is “deny all”</a:t>
            </a:r>
          </a:p>
          <a:p>
            <a:r>
              <a:rPr lang="en-US" sz="2400" b="0" dirty="0"/>
              <a:t>For many data sets and services, the owning organization may be virtual</a:t>
            </a:r>
          </a:p>
          <a:p>
            <a:r>
              <a:rPr lang="en-US" sz="2400" b="0" dirty="0"/>
              <a:t>Central authority is socially and technologically intractable</a:t>
            </a:r>
          </a:p>
          <a:p>
            <a:r>
              <a:rPr lang="en-US" sz="2400" b="0" dirty="0"/>
              <a:t>Rapid propagation of information on compromised systems/individuals is critical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 descr="trust-fabric-overla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1612" y="1295401"/>
            <a:ext cx="3557588" cy="26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Approach</a:t>
            </a:r>
            <a:r>
              <a:rPr lang="en-US" sz="3400" dirty="0"/>
              <a:t>: Complicated Trust Arrangements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55725"/>
            <a:ext cx="4656137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sz="2000" b="1" dirty="0" smtClean="0">
                <a:latin typeface="Tahoma" charset="0"/>
              </a:rPr>
              <a:t>Federated Trust Models via Grid Trust Service (GTS)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dirty="0" smtClean="0">
                <a:latin typeface="Tahoma" charset="0"/>
              </a:rPr>
              <a:t>Establish and manage trust relationships between institutions through adherence to mutually agreed upon policy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dirty="0" smtClean="0">
                <a:latin typeface="Tahoma" charset="0"/>
              </a:rPr>
              <a:t>Promote global policy distribution, but allow arbitrary local overrides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dirty="0" smtClean="0">
                <a:latin typeface="Tahoma" charset="0"/>
              </a:rPr>
              <a:t>Capable of inheriting and combining trusted authorities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sz="2000" dirty="0" smtClean="0">
                <a:latin typeface="Tahoma" charset="0"/>
              </a:rPr>
              <a:t>Provide enterprise tools and services for management and automate distribution of information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sz="2000" dirty="0" smtClean="0">
                <a:latin typeface="Tahoma" charset="0"/>
              </a:rPr>
              <a:t>Allows one to build a scalable Trust Fabric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endParaRPr lang="en-US" sz="2000" dirty="0" smtClean="0">
              <a:latin typeface="Tahoma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endParaRPr lang="en-US" sz="2000" b="0" dirty="0">
              <a:latin typeface="Tahoma" charset="0"/>
            </a:endParaRPr>
          </a:p>
        </p:txBody>
      </p:sp>
      <p:pic>
        <p:nvPicPr>
          <p:cNvPr id="6" name="Picture 5" descr="gtsTrustFabric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985790"/>
            <a:ext cx="3581400" cy="241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Issue:</a:t>
            </a:r>
            <a:r>
              <a:rPr lang="en-US" sz="3400" dirty="0"/>
              <a:t> Evolving Infrastructure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Standards in Web/Grid service domain are turbulent at best</a:t>
            </a:r>
          </a:p>
          <a:p>
            <a:pPr lvl="1"/>
            <a:r>
              <a:rPr lang="en-US" sz="2000" dirty="0"/>
              <a:t>Competing interests of “big business” and multiple standards bodies</a:t>
            </a:r>
          </a:p>
          <a:p>
            <a:r>
              <a:rPr lang="en-US" sz="2400" dirty="0"/>
              <a:t>Major revisions of toolkits generally not backwards compatible</a:t>
            </a:r>
          </a:p>
          <a:p>
            <a:pPr lvl="1"/>
            <a:r>
              <a:rPr lang="en-US" sz="2000" dirty="0"/>
              <a:t>Interface stability </a:t>
            </a:r>
            <a:r>
              <a:rPr lang="en-US" sz="2000" dirty="0" err="1"/>
              <a:t>vs</a:t>
            </a:r>
            <a:r>
              <a:rPr lang="en-US" sz="2000" dirty="0"/>
              <a:t> new features</a:t>
            </a:r>
          </a:p>
          <a:p>
            <a:pPr lvl="1"/>
            <a:r>
              <a:rPr lang="en-US" sz="2000" dirty="0"/>
              <a:t>Don’t want multiple grids</a:t>
            </a:r>
          </a:p>
          <a:p>
            <a:pPr lvl="1"/>
            <a:r>
              <a:rPr lang="en-US" sz="2000" dirty="0"/>
              <a:t>Upgrade or perish? Staying behind means lack of support</a:t>
            </a:r>
          </a:p>
          <a:p>
            <a:r>
              <a:rPr lang="en-US" sz="2400" dirty="0"/>
              <a:t>Application layer abstractions help developers, but don’t address “wire incompatibility”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solidFill>
                  <a:schemeClr val="tx1"/>
                </a:solidFill>
              </a:rPr>
              <a:t>Approach</a:t>
            </a:r>
            <a:r>
              <a:rPr lang="en-US" sz="3400" dirty="0" smtClean="0">
                <a:solidFill>
                  <a:srgbClr val="000000"/>
                </a:solidFill>
              </a:rPr>
              <a:t>: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Evolving </a:t>
            </a:r>
            <a:r>
              <a:rPr lang="en-US" sz="3400" dirty="0"/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Most traditional solutions are in conflict with strongly-typed requirements or complicate service development (unless extensibility built into spec)</a:t>
            </a:r>
          </a:p>
          <a:p>
            <a:pPr lvl="1"/>
            <a:r>
              <a:rPr lang="en-US" sz="2000"/>
              <a:t>e.g. Lax processing; must ignore/must understand with schema overloading; multiple (protocol) service interfaces</a:t>
            </a:r>
          </a:p>
          <a:p>
            <a:r>
              <a:rPr lang="en-US" sz="2400"/>
              <a:t>Abstract specifications from developers with tooling</a:t>
            </a:r>
          </a:p>
          <a:p>
            <a:r>
              <a:rPr lang="en-US" sz="2400"/>
              <a:t>Focus on rigid “data format” specifications, allow more freedom on composition into messages</a:t>
            </a:r>
          </a:p>
          <a:p>
            <a:r>
              <a:rPr lang="en-US" sz="2400">
                <a:solidFill>
                  <a:srgbClr val="C00000"/>
                </a:solidFill>
              </a:rPr>
              <a:t>Open Issue</a:t>
            </a:r>
            <a:r>
              <a:rPr lang="en-US" sz="2400"/>
              <a:t>: Doesn’t address wire incompatibility</a:t>
            </a:r>
            <a:endParaRPr lang="en-US" sz="2400">
              <a:solidFill>
                <a:srgbClr val="C00000"/>
              </a:solidFill>
            </a:endParaRPr>
          </a:p>
          <a:p>
            <a:r>
              <a:rPr lang="en-US" sz="2400">
                <a:solidFill>
                  <a:srgbClr val="C00000"/>
                </a:solidFill>
              </a:rPr>
              <a:t>Open Issue</a:t>
            </a:r>
            <a:r>
              <a:rPr lang="en-US" sz="2400"/>
              <a:t>: No good solution</a:t>
            </a:r>
          </a:p>
          <a:p>
            <a:pPr lvl="1"/>
            <a:r>
              <a:rPr lang="en-US" sz="2000"/>
              <a:t>Do we need to just get it “good enough” and stabilize?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Summary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519238"/>
            <a:ext cx="8229600" cy="4525962"/>
          </a:xfrm>
        </p:spPr>
        <p:txBody>
          <a:bodyPr/>
          <a:lstStyle/>
          <a:p>
            <a:r>
              <a:rPr lang="en-US" sz="2800" b="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bad news</a:t>
            </a:r>
            <a:r>
              <a:rPr lang="en-US" sz="2800" b="1" dirty="0"/>
              <a:t>:</a:t>
            </a:r>
          </a:p>
          <a:p>
            <a:pPr lvl="1"/>
            <a:r>
              <a:rPr lang="en-US" sz="2000" b="1" dirty="0"/>
              <a:t>Large-scale, distributed knowledge sharing is hard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9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dirty="0" smtClean="0"/>
          </a:p>
          <a:p>
            <a:r>
              <a:rPr lang="en-US" sz="2800" b="0" dirty="0" smtClean="0"/>
              <a:t>The </a:t>
            </a:r>
            <a:r>
              <a:rPr lang="en-US" sz="2800" b="1" dirty="0">
                <a:solidFill>
                  <a:srgbClr val="008000"/>
                </a:solidFill>
              </a:rPr>
              <a:t>good news</a:t>
            </a:r>
            <a:r>
              <a:rPr lang="en-US" sz="2800" b="1" dirty="0"/>
              <a:t>:</a:t>
            </a:r>
          </a:p>
          <a:p>
            <a:pPr lvl="1"/>
            <a:r>
              <a:rPr lang="en-US" sz="2000" dirty="0"/>
              <a:t>The potential rewards are </a:t>
            </a:r>
            <a:r>
              <a:rPr lang="en-US" sz="2000" dirty="0" smtClean="0"/>
              <a:t>large</a:t>
            </a:r>
          </a:p>
          <a:p>
            <a:pPr lvl="1"/>
            <a:r>
              <a:rPr lang="en-US" sz="2000" dirty="0" smtClean="0"/>
              <a:t>A wealth of existing software and exemplar policies are available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438400"/>
            <a:ext cx="8229600" cy="2209800"/>
          </a:xfrm>
          <a:prstGeom prst="rect">
            <a:avLst/>
          </a:prstGeom>
          <a:noFill/>
        </p:spPr>
        <p:txBody>
          <a:bodyPr numCol="3"/>
          <a:lstStyle/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Disparate Systems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Lack of Common Data Formats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Data </a:t>
            </a:r>
            <a:r>
              <a:rPr lang="en-US" sz="1600" dirty="0" smtClean="0"/>
              <a:t>Interoperability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/>
              <a:t>Finding </a:t>
            </a:r>
            <a:r>
              <a:rPr lang="en-US" sz="1600" i="1" dirty="0" smtClean="0"/>
              <a:t>Resources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 smtClean="0"/>
              <a:t>Data </a:t>
            </a:r>
            <a:r>
              <a:rPr lang="en-US" sz="1600" i="1" dirty="0"/>
              <a:t>Size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User Accounting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/>
              <a:t>Data Privacy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/>
              <a:t>Intellectual </a:t>
            </a:r>
            <a:r>
              <a:rPr lang="en-US" sz="1600" i="1" dirty="0" smtClean="0"/>
              <a:t>Capital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 smtClean="0"/>
              <a:t>Complicated </a:t>
            </a:r>
            <a:r>
              <a:rPr lang="en-US" sz="1600" dirty="0"/>
              <a:t>Trust Arrangements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/>
              <a:t>Computationally Intensive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Evolving Infrastructure</a:t>
            </a:r>
          </a:p>
          <a:p>
            <a:pPr marL="228600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/>
          </a:p>
          <a:p>
            <a:pPr marL="228600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caGrid Website (</a:t>
            </a:r>
            <a:r>
              <a:rPr lang="en-US" sz="2000" dirty="0" smtClean="0">
                <a:solidFill>
                  <a:schemeClr val="accent6"/>
                </a:solidFill>
                <a:hlinkClick r:id="rId3"/>
              </a:rPr>
              <a:t>http://www.cagrid.org</a:t>
            </a:r>
            <a:r>
              <a:rPr lang="en-US" sz="2000" dirty="0" smtClean="0">
                <a:solidFill>
                  <a:schemeClr val="accent6"/>
                </a:solidFill>
              </a:rPr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Download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Tutorials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Technical Paper and </a:t>
            </a:r>
            <a:r>
              <a:rPr lang="en-US" sz="1800" dirty="0" smtClean="0"/>
              <a:t>Presentations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rgbClr val="2D2D8A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2D2D8A"/>
                </a:solidFill>
              </a:rPr>
              <a:t>caGrid Portal (</a:t>
            </a:r>
            <a:r>
              <a:rPr lang="en-US" sz="2000" dirty="0" smtClean="0">
                <a:solidFill>
                  <a:srgbClr val="2D2D8A"/>
                </a:solidFill>
                <a:hlinkClick r:id="rId4"/>
              </a:rPr>
              <a:t>http://cagrid-portal.nci.nih.gov</a:t>
            </a:r>
            <a:r>
              <a:rPr lang="en-US" sz="2000" dirty="0" smtClean="0">
                <a:solidFill>
                  <a:srgbClr val="2D2D8A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Discover and interact with 100+ caGrid services running in caBIG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rgbClr val="2D2D8A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2D2D8A"/>
                </a:solidFill>
              </a:rPr>
              <a:t>caGrid Knowledge Center (</a:t>
            </a:r>
            <a:r>
              <a:rPr lang="en-US" sz="2000" dirty="0" smtClean="0">
                <a:solidFill>
                  <a:srgbClr val="2D2D8A"/>
                </a:solidFill>
                <a:hlinkClick r:id="rId3"/>
              </a:rPr>
              <a:t>http://knowledge.cagrid.org</a:t>
            </a:r>
            <a:r>
              <a:rPr lang="en-US" sz="2000" dirty="0" smtClean="0">
                <a:solidFill>
                  <a:srgbClr val="2D2D8A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Technical Support and Guidance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sz="1600" i="1" dirty="0" smtClean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i="1" dirty="0" smtClean="0">
                <a:solidFill>
                  <a:schemeClr val="accent6"/>
                </a:solidFill>
              </a:rPr>
              <a:t>Non abridged version of this talk: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i="1" dirty="0" smtClean="0">
                <a:solidFill>
                  <a:srgbClr val="000000"/>
                </a:solidFill>
              </a:rPr>
              <a:t>Keynote from Challenges of Large Applications in Distributed Environments (CLADE) Workshop 2007:</a:t>
            </a:r>
            <a:r>
              <a:rPr lang="en-US" sz="1600" i="1" dirty="0" smtClean="0">
                <a:solidFill>
                  <a:srgbClr val="2D2D8A"/>
                </a:solidFill>
              </a:rPr>
              <a:t> </a:t>
            </a:r>
            <a:endParaRPr 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hlinkClick r:id="rId5"/>
              </a:rPr>
              <a:t>http://users.sdsc.edu/~wilkinsn/CLADE_2007/CLADE2007-keynote-oster</a:t>
            </a:r>
            <a:r>
              <a:rPr lang="en-US" smtClean="0">
                <a:hlinkClick r:id="rId5"/>
              </a:rPr>
              <a:t>.</a:t>
            </a:r>
            <a:r>
              <a:rPr lang="en-US" smtClean="0">
                <a:hlinkClick r:id="rId5"/>
              </a:rPr>
              <a:t>ppt</a:t>
            </a:r>
            <a:r>
              <a:rPr lang="en-US" smtClean="0"/>
              <a:t> </a:t>
            </a:r>
            <a:endParaRPr lang="en-US" sz="1600" dirty="0">
              <a:latin typeface="Tahoma" pitchFamily="-65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2500" dirty="0" smtClean="0">
                <a:latin typeface="Arial Black" charset="0"/>
                <a:ea typeface="ＭＳ Ｐゴシック" charset="-128"/>
                <a:cs typeface="ＭＳ Ｐゴシック" charset="-128"/>
              </a:rPr>
              <a:t>Technical Challenges in Building Large Scale Cyber Infrastructure:</a:t>
            </a:r>
            <a:br>
              <a:rPr lang="en-US" sz="25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500" i="1" dirty="0" smtClean="0">
                <a:latin typeface="Arial Black" charset="0"/>
                <a:ea typeface="ＭＳ Ｐゴシック" charset="-128"/>
                <a:cs typeface="ＭＳ Ｐゴシック" charset="-128"/>
              </a:rPr>
              <a:t>caGrid Experiences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267200" y="40386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Scott Oster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Scott.Oster@osumc.edu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4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400" dirty="0" err="1" smtClean="0">
                <a:ea typeface="ＭＳ Ｐゴシック" charset="-128"/>
                <a:cs typeface="ＭＳ Ｐゴシック" charset="-128"/>
              </a:rPr>
              <a:t>iPlant</a:t>
            </a:r>
            <a:r>
              <a:rPr lang="en-US" sz="1400" dirty="0" smtClean="0">
                <a:ea typeface="ＭＳ Ｐゴシック" charset="-128"/>
                <a:cs typeface="ＭＳ Ｐゴシック" charset="-128"/>
              </a:rPr>
              <a:t> Collaborative:</a:t>
            </a:r>
          </a:p>
          <a:p>
            <a:pPr eaLnBrk="1" hangingPunct="1"/>
            <a:r>
              <a:rPr lang="en-US" sz="1400" dirty="0" smtClean="0">
                <a:ea typeface="ＭＳ Ｐゴシック" charset="-128"/>
                <a:cs typeface="ＭＳ Ｐゴシック" charset="-128"/>
              </a:rPr>
              <a:t>Cyber Infrastructure Workshop</a:t>
            </a:r>
          </a:p>
          <a:p>
            <a:pPr eaLnBrk="1" hangingPunct="1"/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January 8</a:t>
            </a:r>
            <a:r>
              <a:rPr lang="en-US" sz="1400" b="0" baseline="30000" dirty="0" smtClean="0">
                <a:ea typeface="ＭＳ Ｐゴシック" charset="-128"/>
                <a:cs typeface="ＭＳ Ｐゴシック" charset="-128"/>
              </a:rPr>
              <a:t>th</a:t>
            </a:r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, 2009</a:t>
            </a:r>
          </a:p>
          <a:p>
            <a:pPr eaLnBrk="1" hangingPunct="1"/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Biosphere 2, Tucson, AZ</a:t>
            </a:r>
            <a:endParaRPr lang="en-US" sz="18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What is ca</a:t>
            </a:r>
            <a:r>
              <a:rPr lang="en-US" sz="3400" dirty="0" smtClean="0">
                <a:solidFill>
                  <a:schemeClr val="accent6"/>
                </a:solidFill>
              </a:rPr>
              <a:t>Gri</a:t>
            </a:r>
            <a:r>
              <a:rPr lang="en-US" sz="3400" dirty="0" smtClean="0"/>
              <a:t>d?</a:t>
            </a:r>
            <a:endParaRPr lang="en-US" sz="34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solidFill>
                  <a:srgbClr val="000000"/>
                </a:solidFill>
              </a:rPr>
              <a:t>Provides the Grid infrastructure for caBIG (the “</a:t>
            </a:r>
            <a:r>
              <a:rPr lang="en-US" sz="2400" dirty="0" smtClean="0">
                <a:solidFill>
                  <a:srgbClr val="000000"/>
                </a:solidFill>
              </a:rPr>
              <a:t>G</a:t>
            </a:r>
            <a:r>
              <a:rPr lang="en-US" sz="2400" b="0" dirty="0" smtClean="0">
                <a:solidFill>
                  <a:srgbClr val="000000"/>
                </a:solidFill>
              </a:rPr>
              <a:t>” in caBI</a:t>
            </a:r>
            <a:r>
              <a:rPr lang="en-US" sz="2400" dirty="0" smtClean="0">
                <a:solidFill>
                  <a:srgbClr val="000000"/>
                </a:solidFill>
              </a:rPr>
              <a:t>G</a:t>
            </a:r>
            <a:r>
              <a:rPr lang="en-US" sz="2400" b="0" dirty="0" smtClean="0">
                <a:solidFill>
                  <a:srgbClr val="000000"/>
                </a:solidFill>
              </a:rPr>
              <a:t>)</a:t>
            </a:r>
            <a:endParaRPr lang="en-US" sz="2000" b="0" dirty="0" smtClean="0"/>
          </a:p>
          <a:p>
            <a:r>
              <a:rPr lang="en-US" sz="2400" b="0" dirty="0" smtClean="0"/>
              <a:t>An open source, domain neutral (not cancer-specific) grid-based software infrastructure consisting of componentized services, toolkits, APIs, and applications</a:t>
            </a:r>
          </a:p>
          <a:p>
            <a:r>
              <a:rPr lang="en-US" sz="2400" b="0" dirty="0" smtClean="0"/>
              <a:t>Based on federation (data, security, etc)</a:t>
            </a:r>
          </a:p>
          <a:p>
            <a:r>
              <a:rPr lang="en-US" sz="2400" b="0" dirty="0" smtClean="0"/>
              <a:t>Model Driven, Semantically-Annotated Data Virtualization</a:t>
            </a:r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387850"/>
            <a:ext cx="79248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Issue:</a:t>
            </a:r>
            <a:r>
              <a:rPr lang="en-US" sz="3400" dirty="0">
                <a:solidFill>
                  <a:srgbClr val="333399"/>
                </a:solidFill>
              </a:rPr>
              <a:t> </a:t>
            </a:r>
            <a:r>
              <a:rPr lang="en-US" sz="3400" dirty="0">
                <a:solidFill>
                  <a:srgbClr val="2D2D8A"/>
                </a:solidFill>
              </a:rPr>
              <a:t>Disparate systems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 smtClean="0"/>
              <a:t>Lack of </a:t>
            </a:r>
            <a:r>
              <a:rPr lang="en-US" sz="3200" b="0" dirty="0"/>
              <a:t>common infrastructure for applications, databases, etc</a:t>
            </a:r>
          </a:p>
          <a:p>
            <a:r>
              <a:rPr lang="en-US" sz="3200" b="0" dirty="0"/>
              <a:t>Variety of programming languages</a:t>
            </a:r>
          </a:p>
          <a:p>
            <a:r>
              <a:rPr lang="en-US" sz="3200" b="0" dirty="0"/>
              <a:t>Variety of platforms and operating systems</a:t>
            </a:r>
          </a:p>
          <a:p>
            <a:r>
              <a:rPr lang="en-US" sz="3200" b="0" dirty="0"/>
              <a:t>Inability to interoperate with other systems throughout virtual organization</a:t>
            </a:r>
          </a:p>
          <a:p>
            <a:endParaRPr lang="en-US" sz="32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Approach:</a:t>
            </a:r>
            <a:r>
              <a:rPr lang="en-US" sz="3400" dirty="0">
                <a:solidFill>
                  <a:schemeClr val="accent6"/>
                </a:solidFill>
              </a:rPr>
              <a:t> Disparate systems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Create and leverage a standards-based Grid (caGrid)</a:t>
            </a:r>
          </a:p>
          <a:p>
            <a:pPr lvl="1"/>
            <a:r>
              <a:rPr lang="en-US" sz="2000" dirty="0"/>
              <a:t>WSRF web services using SOAP/</a:t>
            </a:r>
            <a:r>
              <a:rPr lang="en-US" sz="2000" dirty="0" err="1"/>
              <a:t>HTTP(s</a:t>
            </a:r>
            <a:r>
              <a:rPr lang="en-US" sz="2000" dirty="0"/>
              <a:t>)</a:t>
            </a:r>
          </a:p>
          <a:p>
            <a:r>
              <a:rPr lang="en-US" sz="2400" b="0" dirty="0"/>
              <a:t>Creation of compatibility guidelines and review process</a:t>
            </a:r>
          </a:p>
          <a:p>
            <a:r>
              <a:rPr lang="en-US" sz="2400" b="0" dirty="0"/>
              <a:t>Define a uniform query interface and language for data providing systems</a:t>
            </a:r>
          </a:p>
          <a:p>
            <a:r>
              <a:rPr lang="en-US" sz="2400" b="0" dirty="0"/>
              <a:t>Provide common infrastructure services</a:t>
            </a:r>
            <a:r>
              <a:rPr lang="en-US" sz="2400" b="0" dirty="0" smtClean="0"/>
              <a:t> for most </a:t>
            </a:r>
            <a:r>
              <a:rPr lang="en-US" sz="2400" b="0" dirty="0"/>
              <a:t>federation scenarios</a:t>
            </a:r>
          </a:p>
          <a:p>
            <a:r>
              <a:rPr lang="en-US" sz="2400" b="0" dirty="0"/>
              <a:t>Focus on tools for </a:t>
            </a:r>
            <a:r>
              <a:rPr lang="en-US" sz="2400" dirty="0" err="1"/>
              <a:t>virtualizing</a:t>
            </a:r>
            <a:r>
              <a:rPr lang="en-US" sz="2400" dirty="0"/>
              <a:t> </a:t>
            </a:r>
            <a:r>
              <a:rPr lang="en-US" sz="2400" b="0" dirty="0"/>
              <a:t>existing systems and APIs behind these grid interfaces</a:t>
            </a:r>
          </a:p>
          <a:p>
            <a:r>
              <a:rPr lang="en-US" sz="2000" b="0" dirty="0">
                <a:solidFill>
                  <a:srgbClr val="C00000"/>
                </a:solidFill>
              </a:rPr>
              <a:t>Open Issue:</a:t>
            </a:r>
            <a:r>
              <a:rPr lang="en-US" sz="2000" b="0" dirty="0"/>
              <a:t> some systems require more manual work than others</a:t>
            </a:r>
          </a:p>
          <a:p>
            <a:r>
              <a:rPr lang="en-US" sz="2000" b="0" dirty="0">
                <a:solidFill>
                  <a:srgbClr val="C00000"/>
                </a:solidFill>
              </a:rPr>
              <a:t>Open Issue:</a:t>
            </a:r>
            <a:r>
              <a:rPr lang="en-US" sz="2000" b="0" dirty="0"/>
              <a:t> tradeoff between specificity and universal applicability</a:t>
            </a:r>
          </a:p>
          <a:p>
            <a:endParaRPr lang="en-US" sz="2400" b="0" dirty="0"/>
          </a:p>
          <a:p>
            <a:pPr lvl="1"/>
            <a:endParaRPr 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6738" y="3124200"/>
            <a:ext cx="466248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Introduce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357188" y="1087438"/>
            <a:ext cx="8375650" cy="1944687"/>
          </a:xfrm>
        </p:spPr>
        <p:txBody>
          <a:bodyPr/>
          <a:lstStyle/>
          <a:p>
            <a:pPr eaLnBrk="1" hangingPunct="1"/>
            <a:r>
              <a:rPr lang="en-US" sz="1800" b="0" dirty="0"/>
              <a:t>Graphical Development Environment for Grid Services</a:t>
            </a:r>
          </a:p>
          <a:p>
            <a:pPr eaLnBrk="1" hangingPunct="1"/>
            <a:r>
              <a:rPr lang="en-US" sz="1800" b="0" dirty="0"/>
              <a:t>Provides simple means to create a service skeleton that a developer can then implement, build, and deploy</a:t>
            </a:r>
          </a:p>
          <a:p>
            <a:pPr eaLnBrk="1" hangingPunct="1"/>
            <a:r>
              <a:rPr lang="en-US" sz="1800" b="0" dirty="0"/>
              <a:t>Provides a set of tools which enable the developer to add/remove/modify/import methods of the service</a:t>
            </a:r>
          </a:p>
          <a:p>
            <a:pPr eaLnBrk="1" hangingPunct="1"/>
            <a:r>
              <a:rPr lang="en-US" sz="1800" b="0" dirty="0">
                <a:solidFill>
                  <a:srgbClr val="000000"/>
                </a:solidFill>
              </a:rPr>
              <a:t>Automatic code generation (WSDL, service and client APIs, JNDI, </a:t>
            </a:r>
            <a:r>
              <a:rPr lang="en-US" sz="1800" b="0" dirty="0" err="1">
                <a:solidFill>
                  <a:srgbClr val="000000"/>
                </a:solidFill>
              </a:rPr>
              <a:t>WSDDs</a:t>
            </a:r>
            <a:r>
              <a:rPr lang="en-US" sz="1800" b="0" dirty="0">
                <a:solidFill>
                  <a:srgbClr val="000000"/>
                </a:solidFill>
              </a:rPr>
              <a:t>, security descriptors, metadata, etc)</a:t>
            </a:r>
          </a:p>
          <a:p>
            <a:pPr eaLnBrk="1" hangingPunct="1"/>
            <a:endParaRPr lang="en-US" sz="3200" b="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5300" y="3295650"/>
            <a:ext cx="3213100" cy="3125787"/>
            <a:chOff x="152400" y="3224527"/>
            <a:chExt cx="3213798" cy="3125389"/>
          </a:xfrm>
        </p:grpSpPr>
        <p:pic>
          <p:nvPicPr>
            <p:cNvPr id="39942" name="Picture 3"/>
            <p:cNvPicPr>
              <a:picLocks noChangeAspect="1" noChangeArrowheads="1"/>
            </p:cNvPicPr>
            <p:nvPr/>
          </p:nvPicPr>
          <p:blipFill>
            <a:blip r:embed="rId3"/>
            <a:srcRect r="39366"/>
            <a:stretch>
              <a:fillRect/>
            </a:stretch>
          </p:blipFill>
          <p:spPr bwMode="auto">
            <a:xfrm>
              <a:off x="152400" y="3224527"/>
              <a:ext cx="3213798" cy="2906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3"/>
            <p:cNvPicPr>
              <a:picLocks noChangeAspect="1" noChangeArrowheads="1"/>
            </p:cNvPicPr>
            <p:nvPr/>
          </p:nvPicPr>
          <p:blipFill>
            <a:blip r:embed="rId4"/>
            <a:srcRect l="59850" b="72934"/>
            <a:stretch>
              <a:fillRect/>
            </a:stretch>
          </p:blipFill>
          <p:spPr bwMode="auto">
            <a:xfrm>
              <a:off x="1871075" y="5830325"/>
              <a:ext cx="1405525" cy="51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Issue:</a:t>
            </a:r>
            <a:r>
              <a:rPr lang="en-US" sz="3400" dirty="0">
                <a:solidFill>
                  <a:schemeClr val="accent6"/>
                </a:solidFill>
              </a:rPr>
              <a:t> Lack of common Data Formats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Tools use widely varying and/or proprietary data formats</a:t>
            </a:r>
          </a:p>
          <a:p>
            <a:r>
              <a:rPr lang="en-US" sz="2800" b="0" dirty="0"/>
              <a:t>Lack of formal definition</a:t>
            </a:r>
          </a:p>
          <a:p>
            <a:r>
              <a:rPr lang="en-US" sz="2800" b="0" dirty="0"/>
              <a:t>Not all suitable for communication with remote systems</a:t>
            </a:r>
          </a:p>
          <a:p>
            <a:r>
              <a:rPr lang="en-US" sz="2800" b="0" dirty="0"/>
              <a:t>Lack of uniform way to discover and understand the formats</a:t>
            </a:r>
          </a:p>
          <a:p>
            <a:endParaRPr lang="en-US" sz="28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Approach</a:t>
            </a:r>
            <a:r>
              <a:rPr lang="en-US" sz="3400" dirty="0"/>
              <a:t>: Lack of common Data Formats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77938"/>
            <a:ext cx="8229600" cy="4525962"/>
          </a:xfrm>
        </p:spPr>
        <p:txBody>
          <a:bodyPr/>
          <a:lstStyle/>
          <a:p>
            <a:r>
              <a:rPr lang="en-US" sz="2000" b="0" dirty="0"/>
              <a:t>Adopt XML as data exchange format</a:t>
            </a:r>
          </a:p>
          <a:p>
            <a:r>
              <a:rPr lang="en-US" sz="2000" b="0" dirty="0"/>
              <a:t>Leverage XML Schemas for definition</a:t>
            </a:r>
          </a:p>
          <a:p>
            <a:pPr lvl="1"/>
            <a:r>
              <a:rPr lang="en-US" sz="2000" b="0" dirty="0"/>
              <a:t>Global Model Exchange service for publishing, managing, and discovering XML Schemas</a:t>
            </a:r>
          </a:p>
          <a:p>
            <a:r>
              <a:rPr lang="en-US" sz="2000" b="0" dirty="0"/>
              <a:t>Leverage UML for logical definition of data models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Facilitate reuse through formal definition and management in a registry</a:t>
            </a:r>
          </a:p>
          <a:p>
            <a:pPr lvl="1"/>
            <a:r>
              <a:rPr lang="en-US" sz="2000" b="0" dirty="0" smtClean="0"/>
              <a:t>Formal </a:t>
            </a:r>
            <a:r>
              <a:rPr lang="en-US" sz="2000" b="0" dirty="0"/>
              <a:t>binding of logical model (UML) and exchange model (XML)</a:t>
            </a:r>
          </a:p>
          <a:p>
            <a:r>
              <a:rPr lang="en-US" sz="2000" b="0" dirty="0"/>
              <a:t>Community review of the use of standards for new systems</a:t>
            </a:r>
          </a:p>
          <a:p>
            <a:r>
              <a:rPr lang="en-US" sz="2000" b="0" dirty="0">
                <a:solidFill>
                  <a:srgbClr val="C00000"/>
                </a:solidFill>
              </a:rPr>
              <a:t>Open Issue:</a:t>
            </a:r>
            <a:r>
              <a:rPr lang="en-US" sz="2000" b="0" dirty="0"/>
              <a:t> Data translation still necessary when existing system can’t be easily changed (though some caBIG tools exist to address this; </a:t>
            </a:r>
            <a:r>
              <a:rPr lang="en-US" sz="2000" b="0" dirty="0" err="1"/>
              <a:t>e.g</a:t>
            </a:r>
            <a:r>
              <a:rPr lang="en-US" sz="2000" b="0" dirty="0"/>
              <a:t> </a:t>
            </a:r>
            <a:r>
              <a:rPr lang="en-US" sz="2000" b="0" dirty="0" err="1"/>
              <a:t>caAdapter</a:t>
            </a:r>
            <a:r>
              <a:rPr lang="en-US" sz="2000" b="0" dirty="0"/>
              <a:t>)</a:t>
            </a:r>
          </a:p>
          <a:p>
            <a:r>
              <a:rPr lang="en-US" sz="2000" b="0" dirty="0">
                <a:solidFill>
                  <a:srgbClr val="C00000"/>
                </a:solidFill>
              </a:rPr>
              <a:t>Open Issue:</a:t>
            </a:r>
            <a:r>
              <a:rPr lang="en-US" sz="2000" b="0" dirty="0"/>
              <a:t> tradeoff between reuse and creating the new “perfect model”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Issue:</a:t>
            </a:r>
            <a:r>
              <a:rPr lang="en-US" sz="3400" dirty="0"/>
              <a:t> Data Interoperability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Common data formats allow for syntactic data interoperability but are not sufficient for ensuring common semantics</a:t>
            </a:r>
          </a:p>
          <a:p>
            <a:pPr lvl="1"/>
            <a:r>
              <a:rPr lang="en-US" sz="2400" dirty="0"/>
              <a:t>May work with wholesale adoption of common domain-specific models, but breaks down cross-model</a:t>
            </a:r>
          </a:p>
          <a:p>
            <a:r>
              <a:rPr lang="en-US" sz="2400" b="0" dirty="0"/>
              <a:t>Need to understand the meaning of the value domains and terminology of a data format or system</a:t>
            </a:r>
          </a:p>
          <a:p>
            <a:r>
              <a:rPr lang="en-US" sz="2400" b="0" dirty="0"/>
              <a:t>Assumptions of meaning can be dangerous, even deadly, in the medical domain</a:t>
            </a:r>
          </a:p>
          <a:p>
            <a:endParaRPr lang="en-US" sz="24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1531</Words>
  <PresentationFormat>On-screen Show (4:3)</PresentationFormat>
  <Paragraphs>205</Paragraphs>
  <Slides>27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Default Design</vt:lpstr>
      <vt:lpstr>Bitmap Image</vt:lpstr>
      <vt:lpstr>Technical Challenges in Building Large Scale Cyber Infrastructure: caGrid Experiences</vt:lpstr>
      <vt:lpstr>The caBIG® Initiative</vt:lpstr>
      <vt:lpstr>What is caGrid?</vt:lpstr>
      <vt:lpstr>Issue: Disparate systems</vt:lpstr>
      <vt:lpstr>Approach: Disparate systems</vt:lpstr>
      <vt:lpstr>Introduce</vt:lpstr>
      <vt:lpstr>Issue: Lack of common Data Formats</vt:lpstr>
      <vt:lpstr>Approach: Lack of common Data Formats</vt:lpstr>
      <vt:lpstr>Issue: Data Interoperability</vt:lpstr>
      <vt:lpstr>Semantics Example </vt:lpstr>
      <vt:lpstr>Approach: Data Interoperability</vt:lpstr>
      <vt:lpstr>Issue: User Accounting</vt:lpstr>
      <vt:lpstr>Approach: User Accounting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Issue: Complicated Trust Arrangements</vt:lpstr>
      <vt:lpstr>Approach: Complicated Trust Arrangements</vt:lpstr>
      <vt:lpstr>Issue: Evolving Infrastructure</vt:lpstr>
      <vt:lpstr>Approach: Evolving Infrastructure</vt:lpstr>
      <vt:lpstr>Summary</vt:lpstr>
      <vt:lpstr>Additional Information</vt:lpstr>
      <vt:lpstr>Technical Challenges in Building Large Scale Cyber Infrastructure: caGrid Experiences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Scott Oster</cp:lastModifiedBy>
  <cp:revision>259</cp:revision>
  <dcterms:created xsi:type="dcterms:W3CDTF">2009-01-07T18:15:34Z</dcterms:created>
  <dcterms:modified xsi:type="dcterms:W3CDTF">2009-01-07T18:16:08Z</dcterms:modified>
</cp:coreProperties>
</file>