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gif" ContentType="image/gif"/>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292A42"/>
    <a:srgbClr val="22233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Comments="0">
  <p:normalViewPr showOutlineIcons="0">
    <p:restoredLeft sz="15620"/>
    <p:restoredTop sz="94660"/>
  </p:normalViewPr>
  <p:slideViewPr>
    <p:cSldViewPr snapToObjects="1">
      <p:cViewPr varScale="1">
        <p:scale>
          <a:sx n="21" d="100"/>
          <a:sy n="21" d="100"/>
        </p:scale>
        <p:origin x="-816" y="-176"/>
      </p:cViewPr>
      <p:guideLst>
        <p:guide orient="horz" pos="10368"/>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 Type="http://schemas.openxmlformats.org/officeDocument/2006/relationships/presProps" Target="presProps.xml"/><Relationship Id="rId5" Type="http://schemas.openxmlformats.org/officeDocument/2006/relationships/viewProps" Target="viewProps.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interSettings" Target="printerSettings/printerSettings1.bin"/><Relationship Id="rId6"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9DB51B-28D5-CA40-B042-16E22DA4B1D8}" type="datetimeFigureOut">
              <a:rPr lang="en-US" smtClean="0"/>
              <a:pPr/>
              <a:t>6/8/08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9DB51B-28D5-CA40-B042-16E22DA4B1D8}" type="datetimeFigureOut">
              <a:rPr lang="en-US" smtClean="0"/>
              <a:pPr/>
              <a:t>6/8/08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9DB51B-28D5-CA40-B042-16E22DA4B1D8}" type="datetimeFigureOut">
              <a:rPr lang="en-US" smtClean="0"/>
              <a:pPr/>
              <a:t>6/8/08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9DB51B-28D5-CA40-B042-16E22DA4B1D8}" type="datetimeFigureOut">
              <a:rPr lang="en-US" smtClean="0"/>
              <a:pPr/>
              <a:t>6/8/08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9DB51B-28D5-CA40-B042-16E22DA4B1D8}" type="datetimeFigureOut">
              <a:rPr lang="en-US" smtClean="0"/>
              <a:pPr/>
              <a:t>6/8/08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DB51B-28D5-CA40-B042-16E22DA4B1D8}" type="datetimeFigureOut">
              <a:rPr lang="en-US" smtClean="0"/>
              <a:pPr/>
              <a:t>6/8/08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6/8/08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9DB51B-28D5-CA40-B042-16E22DA4B1D8}" type="datetimeFigureOut">
              <a:rPr lang="en-US" smtClean="0"/>
              <a:pPr/>
              <a:t>6/8/08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C8D1F-C3A9-B043-8E20-548CA6052D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339DB51B-28D5-CA40-B042-16E22DA4B1D8}" type="datetimeFigureOut">
              <a:rPr lang="en-US" smtClean="0"/>
              <a:pPr/>
              <a:t>6/8/08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7EC8D1F-C3A9-B043-8E20-548CA6052D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4" Type="http://schemas.openxmlformats.org/officeDocument/2006/relationships/image" Target="../media/image3.jpeg"/><Relationship Id="rId5" Type="http://schemas.openxmlformats.org/officeDocument/2006/relationships/image" Target="../media/image4.gif"/><Relationship Id="rId7"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6"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33337500" cy="5715000"/>
          </a:xfrm>
          <a:prstGeom prst="rect">
            <a:avLst/>
          </a:prstGeom>
        </p:spPr>
      </p:pic>
      <p:sp>
        <p:nvSpPr>
          <p:cNvPr id="5" name="Rectangle 4"/>
          <p:cNvSpPr/>
          <p:nvPr/>
        </p:nvSpPr>
        <p:spPr>
          <a:xfrm>
            <a:off x="31851600" y="0"/>
            <a:ext cx="12039600" cy="5715000"/>
          </a:xfrm>
          <a:prstGeom prst="rect">
            <a:avLst/>
          </a:prstGeom>
          <a:solidFill>
            <a:srgbClr val="22233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0" y="31242000"/>
            <a:ext cx="43891200" cy="1676400"/>
          </a:xfrm>
          <a:prstGeom prst="rect">
            <a:avLst/>
          </a:prstGeom>
          <a:solidFill>
            <a:srgbClr val="292A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8973800" y="927824"/>
            <a:ext cx="24268182" cy="3339376"/>
          </a:xfrm>
          <a:prstGeom prst="rect">
            <a:avLst/>
          </a:prstGeom>
          <a:noFill/>
        </p:spPr>
        <p:txBody>
          <a:bodyPr wrap="none" rtlCol="0">
            <a:spAutoFit/>
          </a:bodyPr>
          <a:lstStyle/>
          <a:p>
            <a:pPr algn="ctr"/>
            <a:r>
              <a:rPr lang="en-US" sz="11500" dirty="0" smtClean="0">
                <a:solidFill>
                  <a:schemeClr val="bg1"/>
                </a:solidFill>
                <a:effectLst>
                  <a:reflection stA="77000" endPos="75000" dir="5400000" sy="-100000" algn="bl" rotWithShape="0"/>
                </a:effectLst>
                <a:latin typeface="Arial Black"/>
                <a:cs typeface="Arial Black"/>
              </a:rPr>
              <a:t>caGrid Transfer:</a:t>
            </a:r>
          </a:p>
          <a:p>
            <a:r>
              <a:rPr lang="en-US" sz="9600" dirty="0" smtClean="0">
                <a:solidFill>
                  <a:schemeClr val="bg1"/>
                </a:solidFill>
                <a:effectLst>
                  <a:reflection stA="77000" endPos="75000" dir="5400000" sy="-100000" algn="bl" rotWithShape="0"/>
                </a:effectLst>
                <a:latin typeface="Arial Black"/>
                <a:cs typeface="Arial Black"/>
              </a:rPr>
              <a:t>High Throughput Grid Data Transfer</a:t>
            </a:r>
            <a:endParaRPr lang="en-US" sz="9600" dirty="0">
              <a:solidFill>
                <a:schemeClr val="bg1"/>
              </a:solidFill>
              <a:effectLst>
                <a:reflection stA="77000" endPos="75000" dir="5400000" sy="-100000" algn="bl" rotWithShape="0"/>
              </a:effectLst>
              <a:latin typeface="Arial Black"/>
              <a:cs typeface="Arial Black"/>
            </a:endParaRPr>
          </a:p>
        </p:txBody>
      </p:sp>
      <p:sp>
        <p:nvSpPr>
          <p:cNvPr id="8" name="TextBox 7"/>
          <p:cNvSpPr txBox="1"/>
          <p:nvPr/>
        </p:nvSpPr>
        <p:spPr>
          <a:xfrm>
            <a:off x="230648" y="31089600"/>
            <a:ext cx="19989480" cy="1754327"/>
          </a:xfrm>
          <a:prstGeom prst="rect">
            <a:avLst/>
          </a:prstGeom>
          <a:noFill/>
        </p:spPr>
        <p:txBody>
          <a:bodyPr wrap="none" rtlCol="0">
            <a:spAutoFit/>
          </a:bodyPr>
          <a:lstStyle/>
          <a:p>
            <a:pPr algn="ctr"/>
            <a:r>
              <a:rPr lang="en-US" sz="5400" dirty="0" smtClean="0">
                <a:solidFill>
                  <a:schemeClr val="bg1"/>
                </a:solidFill>
              </a:rPr>
              <a:t>Shannon Hastings, David Ervin, Stephen </a:t>
            </a:r>
            <a:r>
              <a:rPr lang="en-US" sz="5400" dirty="0" err="1" smtClean="0">
                <a:solidFill>
                  <a:schemeClr val="bg1"/>
                </a:solidFill>
              </a:rPr>
              <a:t>Langella</a:t>
            </a:r>
            <a:r>
              <a:rPr lang="en-US" sz="5400" dirty="0" smtClean="0">
                <a:solidFill>
                  <a:schemeClr val="bg1"/>
                </a:solidFill>
              </a:rPr>
              <a:t>, Scott </a:t>
            </a:r>
            <a:r>
              <a:rPr lang="en-US" sz="5400" dirty="0" err="1" smtClean="0">
                <a:solidFill>
                  <a:schemeClr val="bg1"/>
                </a:solidFill>
              </a:rPr>
              <a:t>Oster</a:t>
            </a:r>
            <a:r>
              <a:rPr lang="en-US" sz="5400" dirty="0" smtClean="0">
                <a:solidFill>
                  <a:schemeClr val="bg1"/>
                </a:solidFill>
              </a:rPr>
              <a:t>, Tony Pan</a:t>
            </a:r>
          </a:p>
          <a:p>
            <a:pPr algn="ctr"/>
            <a:r>
              <a:rPr lang="en-US" sz="5400" dirty="0" smtClean="0">
                <a:solidFill>
                  <a:schemeClr val="bg1"/>
                </a:solidFill>
              </a:rPr>
              <a:t>The Ohio State University Software Research Institute</a:t>
            </a:r>
            <a:endParaRPr lang="en-US" sz="5400" dirty="0">
              <a:solidFill>
                <a:schemeClr val="bg1"/>
              </a:solidFill>
            </a:endParaRPr>
          </a:p>
        </p:txBody>
      </p:sp>
      <p:sp>
        <p:nvSpPr>
          <p:cNvPr id="9" name="TextBox 8"/>
          <p:cNvSpPr txBox="1"/>
          <p:nvPr/>
        </p:nvSpPr>
        <p:spPr>
          <a:xfrm>
            <a:off x="36042600" y="31242000"/>
            <a:ext cx="7640320" cy="1415772"/>
          </a:xfrm>
          <a:prstGeom prst="rect">
            <a:avLst/>
          </a:prstGeom>
          <a:noFill/>
        </p:spPr>
        <p:txBody>
          <a:bodyPr wrap="none" rtlCol="0">
            <a:spAutoFit/>
          </a:bodyPr>
          <a:lstStyle/>
          <a:p>
            <a:r>
              <a:rPr lang="en-US" dirty="0" smtClean="0">
                <a:solidFill>
                  <a:schemeClr val="bg1"/>
                </a:solidFill>
              </a:rPr>
              <a:t>http://</a:t>
            </a:r>
            <a:r>
              <a:rPr lang="en-US" dirty="0" err="1" smtClean="0">
                <a:solidFill>
                  <a:schemeClr val="bg1"/>
                </a:solidFill>
              </a:rPr>
              <a:t>cagrid.org</a:t>
            </a:r>
            <a:endParaRPr lang="en-US" dirty="0">
              <a:solidFill>
                <a:schemeClr val="bg1"/>
              </a:solidFill>
            </a:endParaRPr>
          </a:p>
        </p:txBody>
      </p:sp>
      <p:sp>
        <p:nvSpPr>
          <p:cNvPr id="30" name="Rectangle 29"/>
          <p:cNvSpPr/>
          <p:nvPr/>
        </p:nvSpPr>
        <p:spPr>
          <a:xfrm>
            <a:off x="21031200" y="31546800"/>
            <a:ext cx="14020800" cy="11109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SRI_150px.png"/>
          <p:cNvPicPr>
            <a:picLocks noChangeAspect="1"/>
          </p:cNvPicPr>
          <p:nvPr/>
        </p:nvPicPr>
        <p:blipFill>
          <a:blip r:embed="rId3"/>
          <a:stretch>
            <a:fillRect/>
          </a:stretch>
        </p:blipFill>
        <p:spPr>
          <a:xfrm>
            <a:off x="21638419" y="31864300"/>
            <a:ext cx="2440781" cy="520700"/>
          </a:xfrm>
          <a:prstGeom prst="rect">
            <a:avLst/>
          </a:prstGeom>
        </p:spPr>
      </p:pic>
      <p:pic>
        <p:nvPicPr>
          <p:cNvPr id="27" name="Picture 26" descr="OSULogo.jpg"/>
          <p:cNvPicPr>
            <a:picLocks noChangeAspect="1"/>
          </p:cNvPicPr>
          <p:nvPr/>
        </p:nvPicPr>
        <p:blipFill>
          <a:blip r:embed="rId4"/>
          <a:stretch>
            <a:fillRect/>
          </a:stretch>
        </p:blipFill>
        <p:spPr>
          <a:xfrm>
            <a:off x="26026382" y="31623000"/>
            <a:ext cx="1481818" cy="838200"/>
          </a:xfrm>
          <a:prstGeom prst="rect">
            <a:avLst/>
          </a:prstGeom>
        </p:spPr>
      </p:pic>
      <p:pic>
        <p:nvPicPr>
          <p:cNvPr id="28" name="Picture 27" descr="Nci.gif"/>
          <p:cNvPicPr>
            <a:picLocks noChangeAspect="1"/>
          </p:cNvPicPr>
          <p:nvPr/>
        </p:nvPicPr>
        <p:blipFill>
          <a:blip r:embed="rId5"/>
          <a:stretch>
            <a:fillRect/>
          </a:stretch>
        </p:blipFill>
        <p:spPr>
          <a:xfrm>
            <a:off x="29335627" y="31800800"/>
            <a:ext cx="915773" cy="584200"/>
          </a:xfrm>
          <a:prstGeom prst="rect">
            <a:avLst/>
          </a:prstGeom>
        </p:spPr>
      </p:pic>
      <p:pic>
        <p:nvPicPr>
          <p:cNvPr id="29" name="Picture 28" descr="Globus-toolkit_150px.gif"/>
          <p:cNvPicPr>
            <a:picLocks noChangeAspect="1"/>
          </p:cNvPicPr>
          <p:nvPr/>
        </p:nvPicPr>
        <p:blipFill>
          <a:blip r:embed="rId6"/>
          <a:stretch>
            <a:fillRect/>
          </a:stretch>
        </p:blipFill>
        <p:spPr>
          <a:xfrm>
            <a:off x="32182981" y="31813500"/>
            <a:ext cx="2259419" cy="647700"/>
          </a:xfrm>
          <a:prstGeom prst="rect">
            <a:avLst/>
          </a:prstGeom>
        </p:spPr>
      </p:pic>
      <p:pic>
        <p:nvPicPr>
          <p:cNvPr id="15" name="Picture 14" descr="CaGridTransfer-GridTransferService.jpg"/>
          <p:cNvPicPr>
            <a:picLocks noChangeAspect="1"/>
          </p:cNvPicPr>
          <p:nvPr/>
        </p:nvPicPr>
        <p:blipFill>
          <a:blip r:embed="rId7"/>
          <a:stretch>
            <a:fillRect/>
          </a:stretch>
        </p:blipFill>
        <p:spPr>
          <a:xfrm>
            <a:off x="15114728" y="6629399"/>
            <a:ext cx="14831872" cy="17281581"/>
          </a:xfrm>
          <a:prstGeom prst="rect">
            <a:avLst/>
          </a:prstGeom>
        </p:spPr>
      </p:pic>
      <p:sp>
        <p:nvSpPr>
          <p:cNvPr id="18" name="Rectangle 17"/>
          <p:cNvSpPr/>
          <p:nvPr/>
        </p:nvSpPr>
        <p:spPr>
          <a:xfrm>
            <a:off x="685800" y="9629120"/>
            <a:ext cx="14020800" cy="21021139"/>
          </a:xfrm>
          <a:prstGeom prst="rect">
            <a:avLst/>
          </a:prstGeom>
        </p:spPr>
        <p:txBody>
          <a:bodyPr wrap="square">
            <a:spAutoFit/>
          </a:bodyPr>
          <a:lstStyle/>
          <a:p>
            <a:r>
              <a:rPr lang="en-US" sz="4000" b="1" dirty="0" smtClean="0"/>
              <a:t>Motivation</a:t>
            </a:r>
          </a:p>
          <a:p>
            <a:pPr algn="just"/>
            <a:r>
              <a:rPr lang="en-US" sz="4000" dirty="0" smtClean="0"/>
              <a:t>Many </a:t>
            </a:r>
            <a:r>
              <a:rPr lang="en-US" sz="4000" dirty="0" smtClean="0"/>
              <a:t>user groups in caGrid have expressed the need to transfer large data files in the grid without paying the penalty of serialization or deserialization or having to have the entire data in core memory.</a:t>
            </a:r>
            <a:r>
              <a:rPr lang="en-US" sz="4000" dirty="0" smtClean="0"/>
              <a:t> </a:t>
            </a:r>
          </a:p>
          <a:p>
            <a:pPr algn="just"/>
            <a:r>
              <a:rPr lang="en-US" sz="4000" dirty="0" smtClean="0"/>
              <a:t>Early on in the project we created support for utilizing </a:t>
            </a:r>
            <a:r>
              <a:rPr lang="en-US" sz="4000" dirty="0" err="1" smtClean="0"/>
              <a:t>GridFTP</a:t>
            </a:r>
            <a:r>
              <a:rPr lang="en-US" sz="4000" dirty="0" smtClean="0"/>
              <a:t> for solving these usage scenarios. Several issues with this current approach have left us searching for another solution. Some of the issues are as follows:</a:t>
            </a:r>
          </a:p>
          <a:p>
            <a:pPr marL="742950" indent="-742950">
              <a:buFont typeface="Arial"/>
              <a:buChar char="•"/>
            </a:pPr>
            <a:r>
              <a:rPr lang="en-US" sz="4000" dirty="0" smtClean="0"/>
              <a:t>caGrid </a:t>
            </a:r>
            <a:r>
              <a:rPr lang="en-US" sz="4000" dirty="0" smtClean="0"/>
              <a:t>BDT uses GridFTP as the underlying 3rd party transfer mechanism</a:t>
            </a:r>
            <a:r>
              <a:rPr lang="en-US" sz="4000" dirty="0" smtClean="0"/>
              <a:t>.</a:t>
            </a:r>
          </a:p>
          <a:p>
            <a:pPr marL="742950" indent="-742950">
              <a:buFont typeface="Arial"/>
              <a:buChar char="•"/>
            </a:pPr>
            <a:r>
              <a:rPr lang="en-US" sz="4000" dirty="0" smtClean="0"/>
              <a:t>GridFTP </a:t>
            </a:r>
            <a:r>
              <a:rPr lang="en-US" sz="4000" dirty="0" smtClean="0"/>
              <a:t>server is not cross platform (currently on on C platform builds of globus)</a:t>
            </a:r>
            <a:r>
              <a:rPr lang="en-US" sz="4000" dirty="0" smtClean="0"/>
              <a:t>.</a:t>
            </a:r>
          </a:p>
          <a:p>
            <a:pPr marL="742950" indent="-742950">
              <a:buFont typeface="Arial"/>
              <a:buChar char="•"/>
            </a:pPr>
            <a:r>
              <a:rPr lang="en-US" sz="4000" dirty="0" smtClean="0"/>
              <a:t>GridFTP </a:t>
            </a:r>
            <a:r>
              <a:rPr lang="en-US" sz="4000" dirty="0" smtClean="0"/>
              <a:t>requires a seperate globus-C installation as caGrid uses the JavaWS Core installation of globus</a:t>
            </a:r>
            <a:r>
              <a:rPr lang="en-US" sz="4000" dirty="0" smtClean="0"/>
              <a:t>.</a:t>
            </a:r>
          </a:p>
          <a:p>
            <a:pPr marL="742950" indent="-742950">
              <a:buFont typeface="Arial"/>
              <a:buChar char="•"/>
            </a:pPr>
            <a:r>
              <a:rPr lang="en-US" sz="4000" dirty="0" smtClean="0"/>
              <a:t>GridFTP </a:t>
            </a:r>
            <a:r>
              <a:rPr lang="en-US" sz="4000" dirty="0" smtClean="0"/>
              <a:t>has to be extended to be able to make authorization callouts to a java based middleware such as caGrid</a:t>
            </a:r>
            <a:r>
              <a:rPr lang="en-US" sz="4000" dirty="0" smtClean="0"/>
              <a:t>.</a:t>
            </a:r>
          </a:p>
          <a:p>
            <a:pPr marL="742950" indent="-742950">
              <a:buFont typeface="Arial"/>
              <a:buChar char="•"/>
            </a:pPr>
            <a:r>
              <a:rPr lang="en-US" sz="4000" dirty="0" smtClean="0"/>
              <a:t>GridFTP </a:t>
            </a:r>
            <a:r>
              <a:rPr lang="en-US" sz="4000" dirty="0" smtClean="0"/>
              <a:t>installation and configuration is quite advanced for our user community</a:t>
            </a:r>
            <a:r>
              <a:rPr lang="en-US" sz="4000" dirty="0" smtClean="0"/>
              <a:t>.</a:t>
            </a:r>
          </a:p>
          <a:p>
            <a:pPr marL="742950" indent="-742950">
              <a:buFont typeface="Arial"/>
              <a:buChar char="•"/>
            </a:pPr>
            <a:r>
              <a:rPr lang="en-US" sz="4000" dirty="0" smtClean="0"/>
              <a:t>Globus </a:t>
            </a:r>
            <a:r>
              <a:rPr lang="en-US" sz="4000" dirty="0" smtClean="0"/>
              <a:t>does not currently support SOAP attachments</a:t>
            </a:r>
            <a:r>
              <a:rPr lang="en-US" sz="4000" dirty="0" smtClean="0"/>
              <a:t>.</a:t>
            </a:r>
          </a:p>
          <a:p>
            <a:endParaRPr lang="en-US" sz="4000" dirty="0" smtClean="0"/>
          </a:p>
          <a:p>
            <a:r>
              <a:rPr lang="en-US" sz="4000" b="1" dirty="0" smtClean="0"/>
              <a:t>Features</a:t>
            </a:r>
          </a:p>
          <a:p>
            <a:pPr marL="742950" indent="-742950">
              <a:buFont typeface="Arial"/>
              <a:buChar char="•"/>
            </a:pPr>
            <a:r>
              <a:rPr lang="en-US" sz="4000" dirty="0" smtClean="0"/>
              <a:t>In </a:t>
            </a:r>
            <a:r>
              <a:rPr lang="en-US" sz="4000" dirty="0" smtClean="0"/>
              <a:t>order to better serve our user group we have come up with the following requirements for an alternative non-grid high performance delivery mechanism</a:t>
            </a:r>
            <a:r>
              <a:rPr lang="en-US" sz="4000" dirty="0" smtClean="0"/>
              <a:t>:</a:t>
            </a:r>
          </a:p>
          <a:p>
            <a:pPr marL="742950" indent="-742950">
              <a:buFont typeface="Arial"/>
              <a:buChar char="•"/>
            </a:pPr>
            <a:r>
              <a:rPr lang="en-US" sz="4000" dirty="0" smtClean="0"/>
              <a:t>Cross </a:t>
            </a:r>
            <a:r>
              <a:rPr lang="en-US" sz="4000" dirty="0" smtClean="0"/>
              <a:t>platform (utilize the container that will be hosting JavaWS Core Globus)</a:t>
            </a:r>
            <a:r>
              <a:rPr lang="en-US" sz="4000" dirty="0" smtClean="0"/>
              <a:t>.</a:t>
            </a:r>
          </a:p>
          <a:p>
            <a:pPr marL="742950" indent="-742950">
              <a:buFont typeface="Arial"/>
              <a:buChar char="•"/>
            </a:pPr>
            <a:r>
              <a:rPr lang="en-US" sz="4000" dirty="0" smtClean="0"/>
              <a:t>One </a:t>
            </a:r>
            <a:r>
              <a:rPr lang="en-US" sz="4000" dirty="0" smtClean="0"/>
              <a:t>click/command install with no required configuration</a:t>
            </a:r>
            <a:r>
              <a:rPr lang="en-US" sz="4000" dirty="0" smtClean="0"/>
              <a:t>.</a:t>
            </a:r>
          </a:p>
          <a:p>
            <a:pPr marL="742950" indent="-742950">
              <a:buFont typeface="Arial"/>
              <a:buChar char="•"/>
            </a:pPr>
            <a:r>
              <a:rPr lang="en-US" sz="4000" dirty="0" smtClean="0"/>
              <a:t>Work </a:t>
            </a:r>
            <a:r>
              <a:rPr lang="en-US" sz="4000" dirty="0" smtClean="0"/>
              <a:t>within the same web application container as caGrid is deployed.Utilize GSI sockets for securely transporting the data using the same proxy certificates issued in </a:t>
            </a:r>
            <a:r>
              <a:rPr lang="en-US" sz="4000" dirty="0" smtClean="0"/>
              <a:t>caGrid.</a:t>
            </a:r>
          </a:p>
          <a:p>
            <a:pPr marL="742950" indent="-742950">
              <a:buFont typeface="Arial"/>
              <a:buChar char="•"/>
            </a:pPr>
            <a:r>
              <a:rPr lang="en-US" sz="4000" dirty="0" smtClean="0"/>
              <a:t>No </a:t>
            </a:r>
            <a:r>
              <a:rPr lang="en-US" sz="4000" dirty="0" smtClean="0"/>
              <a:t>deserialization or serialization required on server or client.No minimum requirement for core memory.Support upload and download of data.</a:t>
            </a:r>
            <a:endParaRPr lang="en-US" sz="4000" dirty="0"/>
          </a:p>
        </p:txBody>
      </p:sp>
      <p:sp>
        <p:nvSpPr>
          <p:cNvPr id="20" name="Rectangle 19"/>
          <p:cNvSpPr/>
          <p:nvPr/>
        </p:nvSpPr>
        <p:spPr>
          <a:xfrm>
            <a:off x="2514600" y="6443008"/>
            <a:ext cx="12192000" cy="2800767"/>
          </a:xfrm>
          <a:prstGeom prst="rect">
            <a:avLst/>
          </a:prstGeom>
        </p:spPr>
        <p:txBody>
          <a:bodyPr wrap="square">
            <a:spAutoFit/>
          </a:bodyPr>
          <a:lstStyle/>
          <a:p>
            <a:pPr lvl="0" algn="just"/>
            <a:r>
              <a:rPr lang="en-US" sz="4400" i="1" dirty="0" smtClean="0">
                <a:solidFill>
                  <a:prstClr val="black"/>
                </a:solidFill>
              </a:rPr>
              <a:t>caGrid Transfer is an Introduce Extension and supporting transfer service which will enable services and clients to download and upload bulk data easily and efficiently to and from grid services and clients.</a:t>
            </a:r>
            <a:endParaRPr lang="en-US" sz="4400" i="1" dirty="0" smtClean="0">
              <a:solidFill>
                <a:prstClr val="black"/>
              </a:solidFill>
            </a:endParaRPr>
          </a:p>
        </p:txBody>
      </p:sp>
      <p:pic>
        <p:nvPicPr>
          <p:cNvPr id="21" name="Picture 20" descr="CaGridTransfer.png"/>
          <p:cNvPicPr>
            <a:picLocks noChangeAspect="1"/>
          </p:cNvPicPr>
          <p:nvPr/>
        </p:nvPicPr>
        <p:blipFill>
          <a:blip r:embed="rId8"/>
          <a:stretch>
            <a:fillRect/>
          </a:stretch>
        </p:blipFill>
        <p:spPr>
          <a:xfrm>
            <a:off x="383592" y="6221052"/>
            <a:ext cx="1877872" cy="23473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671</TotalTime>
  <Words>339</Words>
  <Application>Microsoft Macintosh PowerPoint</Application>
  <PresentationFormat>Custom</PresentationFormat>
  <Paragraphs>22</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OSU</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Shannon Hastings</dc:creator>
  <cp:lastModifiedBy>Shannon Hastings</cp:lastModifiedBy>
  <cp:revision>21</cp:revision>
  <dcterms:created xsi:type="dcterms:W3CDTF">2008-06-09T00:54:20Z</dcterms:created>
  <dcterms:modified xsi:type="dcterms:W3CDTF">2008-06-09T02:50:24Z</dcterms:modified>
</cp:coreProperties>
</file>