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5.xml" ContentType="application/vnd.openxmlformats-officedocument.presentationml.slide+xml"/>
  <Override PartName="/docProps/app.xml" ContentType="application/vnd.openxmlformats-officedocument.extended-properties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3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3.xml" ContentType="application/vnd.openxmlformats-officedocument.presentationml.slide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tiff" ContentType="image/tiff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Default Extension="pdf" ContentType="application/pdf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40"/>
  </p:notes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B9D77A"/>
    <a:srgbClr val="E17B7C"/>
    <a:srgbClr val="21BAFF"/>
    <a:srgbClr val="1C2674"/>
    <a:srgbClr val="DDDDDD"/>
    <a:srgbClr val="990000"/>
    <a:srgbClr val="00AAF6"/>
    <a:srgbClr val="9FE1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024" y="-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slide" Target="slides/slide3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36" Type="http://schemas.openxmlformats.org/officeDocument/2006/relationships/slide" Target="slides/slide35.xml"/><Relationship Id="rId4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tableStyles" Target="tableStyles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42" Type="http://schemas.openxmlformats.org/officeDocument/2006/relationships/presProps" Target="presProps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4" Type="http://schemas.openxmlformats.org/officeDocument/2006/relationships/theme" Target="theme/theme1.xml"/><Relationship Id="rId41" Type="http://schemas.openxmlformats.org/officeDocument/2006/relationships/printerSettings" Target="printerSettings/printerSettings1.bin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890BC0B-3662-B040-B609-2C81DBFD7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0BC0B-3662-B040-B609-2C81DBFD765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0BC0B-3662-B040-B609-2C81DBFD765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0BC0B-3662-B040-B609-2C81DBFD765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0BC0B-3662-B040-B609-2C81DBFD765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F0C504C-16AA-9A43-A55E-C385EB0CFD05}" type="slidenum">
              <a:rPr lang="en-US"/>
              <a:pPr/>
              <a:t>38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15" y="4343400"/>
            <a:ext cx="5028370" cy="4114800"/>
          </a:xfrm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800" dirty="0">
              <a:latin typeface="Arial" pitchFamily="-65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0BC0B-3662-B040-B609-2C81DBFD765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0BC0B-3662-B040-B609-2C81DBFD765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0BC0B-3662-B040-B609-2C81DBFD765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0BC0B-3662-B040-B609-2C81DBFD765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0BC0B-3662-B040-B609-2C81DBFD765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0BC0B-3662-B040-B609-2C81DBFD765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0BC0B-3662-B040-B609-2C81DBFD765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0BC0B-3662-B040-B609-2C81DBFD765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COV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22" descr="SRI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534150" y="6477000"/>
            <a:ext cx="1162050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29" descr="4color_horz_medcenter_lrgfrmt-zm.gif"/>
          <p:cNvPicPr>
            <a:picLocks noChangeAspect="1"/>
          </p:cNvPicPr>
          <p:nvPr userDrawn="1"/>
        </p:nvPicPr>
        <p:blipFill>
          <a:blip r:embed="rId4"/>
          <a:srcRect t="7217" b="-1053"/>
          <a:stretch>
            <a:fillRect/>
          </a:stretch>
        </p:blipFill>
        <p:spPr bwMode="auto">
          <a:xfrm>
            <a:off x="7905750" y="6372225"/>
            <a:ext cx="8572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910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 sz="2000" i="1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INSIDE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9" name="Picture 122" descr="SRI.pn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5086350" y="6477000"/>
            <a:ext cx="1162050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129" descr="4color_horz_medcenter_lrgfrmt-zm.gif"/>
          <p:cNvPicPr>
            <a:picLocks noChangeAspect="1"/>
          </p:cNvPicPr>
          <p:nvPr userDrawn="1"/>
        </p:nvPicPr>
        <p:blipFill>
          <a:blip r:embed="rId15"/>
          <a:srcRect t="7217" b="-1053"/>
          <a:stretch>
            <a:fillRect/>
          </a:stretch>
        </p:blipFill>
        <p:spPr bwMode="auto">
          <a:xfrm>
            <a:off x="6457950" y="6372225"/>
            <a:ext cx="8572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  <a:ea typeface="ＭＳ Ｐゴシック" pitchFamily="-109" charset="-128"/>
          <a:cs typeface="ＭＳ Ｐゴシック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  <a:ea typeface="ＭＳ Ｐゴシック" pitchFamily="-109" charset="-128"/>
          <a:cs typeface="ＭＳ Ｐゴシック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  <a:ea typeface="ＭＳ Ｐゴシック" pitchFamily="-109" charset="-128"/>
          <a:cs typeface="ＭＳ Ｐゴシック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  <a:ea typeface="ＭＳ Ｐゴシック" pitchFamily="-109" charset="-128"/>
          <a:cs typeface="ＭＳ Ｐゴシック" pitchFamily="-10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df"/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df"/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df"/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df"/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image" Target="../media/image17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image" Target="../media/image17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7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7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7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7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7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9" Type="http://schemas.openxmlformats.org/officeDocument/2006/relationships/image" Target="../media/image20.png"/><Relationship Id="rId3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7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9" Type="http://schemas.openxmlformats.org/officeDocument/2006/relationships/image" Target="../media/image20.png"/><Relationship Id="rId3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d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hyperlink" Target="https://list.nih.gov/archives/cagrid_users-l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knowledge.cagrid.org" TargetMode="External"/><Relationship Id="rId5" Type="http://schemas.openxmlformats.org/officeDocument/2006/relationships/hyperlink" Target="mailto:cagrid_users-l@list.nih.gov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df"/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df"/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df"/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df"/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df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df"/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4495800" y="1676400"/>
            <a:ext cx="4267200" cy="2057400"/>
          </a:xfrm>
        </p:spPr>
        <p:txBody>
          <a:bodyPr/>
          <a:lstStyle/>
          <a:p>
            <a:pPr eaLnBrk="1" hangingPunct="1"/>
            <a:r>
              <a:rPr lang="en-US" sz="3200" smtClean="0">
                <a:latin typeface="Arial Black" charset="0"/>
                <a:ea typeface="ＭＳ Ｐゴシック" charset="-128"/>
                <a:cs typeface="ＭＳ Ｐゴシック" charset="-128"/>
              </a:rPr>
              <a:t>caGrid 1.3 Security</a:t>
            </a: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4191000" y="4191000"/>
            <a:ext cx="4495800" cy="1905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  <a:cs typeface="ＭＳ Ｐゴシック" charset="-128"/>
              </a:rPr>
              <a:t>Stephen Langella</a:t>
            </a:r>
          </a:p>
          <a:p>
            <a:pPr eaLnBrk="1" hangingPunct="1"/>
            <a:r>
              <a:rPr lang="en-US" b="0" dirty="0" smtClean="0">
                <a:ea typeface="ＭＳ Ｐゴシック" charset="-128"/>
                <a:cs typeface="ＭＳ Ｐゴシック" charset="-128"/>
              </a:rPr>
              <a:t>Stephen.Langella@osumc.edu</a:t>
            </a:r>
          </a:p>
          <a:p>
            <a:pPr eaLnBrk="1" hangingPunct="1"/>
            <a:endParaRPr lang="en-US" sz="1800" dirty="0" smtClean="0">
              <a:ea typeface="ＭＳ Ｐゴシック" charset="-128"/>
              <a:cs typeface="ＭＳ Ｐゴシック" charset="-128"/>
            </a:endParaRPr>
          </a:p>
          <a:p>
            <a:pPr eaLnBrk="1" hangingPunct="1"/>
            <a:r>
              <a:rPr lang="en-US" sz="1800" dirty="0" smtClean="0">
                <a:ea typeface="ＭＳ Ｐゴシック" charset="-128"/>
                <a:cs typeface="ＭＳ Ｐゴシック" charset="-128"/>
              </a:rPr>
              <a:t>October 27, 2008</a:t>
            </a:r>
          </a:p>
          <a:p>
            <a:pPr eaLnBrk="1" hangingPunct="1"/>
            <a:r>
              <a:rPr lang="en-US" sz="1800" b="0" dirty="0" smtClean="0">
                <a:ea typeface="ＭＳ Ｐゴシック" charset="-128"/>
                <a:cs typeface="ＭＳ Ｐゴシック" charset="-128"/>
              </a:rPr>
              <a:t>http://</a:t>
            </a:r>
            <a:r>
              <a:rPr lang="en-US" sz="1800" b="0" dirty="0" err="1" smtClean="0">
                <a:ea typeface="ＭＳ Ｐゴシック" charset="-128"/>
                <a:cs typeface="ＭＳ Ｐゴシック" charset="-128"/>
              </a:rPr>
              <a:t>www.cagrid.org</a:t>
            </a:r>
            <a:endParaRPr lang="en-US" sz="1800" b="0" dirty="0" smtClean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GAARDS </a:t>
            </a:r>
            <a:r>
              <a:rPr lang="en-US" smtClean="0">
                <a:ea typeface="ＭＳ Ｐゴシック" charset="-128"/>
                <a:cs typeface="ＭＳ Ｐゴシック" charset="-128"/>
              </a:rPr>
              <a:t>In Action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gaards-no-interactio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-21330" y="1295400"/>
            <a:ext cx="6384702" cy="54864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6477000" y="2819400"/>
            <a:ext cx="2514600" cy="1676400"/>
          </a:xfrm>
          <a:prstGeom prst="wedgeEllipseCallout">
            <a:avLst>
              <a:gd name="adj1" fmla="val -165526"/>
              <a:gd name="adj2" fmla="val 115025"/>
            </a:avLst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Obtain Grid Credential from Dorian using SAML Assertion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819400" y="5105400"/>
            <a:ext cx="1051560" cy="746760"/>
          </a:xfrm>
          <a:prstGeom prst="line">
            <a:avLst/>
          </a:prstGeom>
          <a:ln w="44450">
            <a:solidFill>
              <a:schemeClr val="tx1"/>
            </a:solidFill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GAARDS </a:t>
            </a:r>
            <a:r>
              <a:rPr lang="en-US" smtClean="0">
                <a:ea typeface="ＭＳ Ｐゴシック" charset="-128"/>
                <a:cs typeface="ＭＳ Ｐゴシック" charset="-128"/>
              </a:rPr>
              <a:t>In Action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gaards-no-interactio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-21330" y="1295400"/>
            <a:ext cx="6384702" cy="54864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6477000" y="2819400"/>
            <a:ext cx="2514600" cy="1676400"/>
          </a:xfrm>
          <a:prstGeom prst="wedgeEllipseCallout">
            <a:avLst>
              <a:gd name="adj1" fmla="val -111991"/>
              <a:gd name="adj2" fmla="val 74116"/>
            </a:avLst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Invoke Secure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Grid Service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Using Credential Provided by Dorian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4610100" y="4899660"/>
            <a:ext cx="518160" cy="15240"/>
          </a:xfrm>
          <a:prstGeom prst="line">
            <a:avLst/>
          </a:prstGeom>
          <a:ln w="44450">
            <a:solidFill>
              <a:schemeClr val="tx1"/>
            </a:solidFill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GAARDS </a:t>
            </a:r>
            <a:r>
              <a:rPr lang="en-US" smtClean="0">
                <a:ea typeface="ＭＳ Ｐゴシック" charset="-128"/>
                <a:cs typeface="ＭＳ Ｐゴシック" charset="-128"/>
              </a:rPr>
              <a:t>In Action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gaards-no-interactio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-21330" y="1295400"/>
            <a:ext cx="6384702" cy="54864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6477000" y="2819400"/>
            <a:ext cx="2514600" cy="1676400"/>
          </a:xfrm>
          <a:prstGeom prst="wedgeEllipseCallout">
            <a:avLst>
              <a:gd name="adj1" fmla="val -176132"/>
              <a:gd name="adj2" fmla="val 8207"/>
            </a:avLst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Validate that the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Credential provided by the user is issued by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 trusted provider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819400" y="3505200"/>
            <a:ext cx="914400" cy="670560"/>
          </a:xfrm>
          <a:prstGeom prst="line">
            <a:avLst/>
          </a:prstGeom>
          <a:ln w="44450">
            <a:solidFill>
              <a:schemeClr val="tx1"/>
            </a:solidFill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GAARDS </a:t>
            </a:r>
            <a:r>
              <a:rPr lang="en-US" smtClean="0">
                <a:ea typeface="ＭＳ Ｐゴシック" charset="-128"/>
                <a:cs typeface="ＭＳ Ｐゴシック" charset="-128"/>
              </a:rPr>
              <a:t>In Action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gaards-no-interactio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-21330" y="1295400"/>
            <a:ext cx="6384702" cy="54864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6477000" y="2819400"/>
            <a:ext cx="2514600" cy="1676400"/>
          </a:xfrm>
          <a:prstGeom prst="wedgeEllipseCallout">
            <a:avLst>
              <a:gd name="adj1" fmla="val -110980"/>
              <a:gd name="adj2" fmla="val -18308"/>
            </a:avLst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Determine if user is authorized to access requested resources.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4503420" y="3345180"/>
            <a:ext cx="746760" cy="1588"/>
          </a:xfrm>
          <a:prstGeom prst="line">
            <a:avLst/>
          </a:prstGeom>
          <a:ln w="44450">
            <a:solidFill>
              <a:schemeClr val="tx1"/>
            </a:solidFill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caGrid 1.3 Security Features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 smtClean="0">
                <a:ea typeface="ＭＳ Ｐゴシック" charset="-128"/>
                <a:cs typeface="ＭＳ Ｐゴシック" charset="-128"/>
              </a:rPr>
              <a:t>Authentication </a:t>
            </a:r>
            <a:r>
              <a:rPr lang="en-US" sz="2400" b="0" dirty="0" smtClean="0">
                <a:ea typeface="ＭＳ Ｐゴシック" charset="-128"/>
                <a:cs typeface="ＭＳ Ｐゴシック" charset="-128"/>
              </a:rPr>
              <a:t>Service</a:t>
            </a:r>
          </a:p>
          <a:p>
            <a:r>
              <a:rPr lang="en-US" sz="2400" b="0" dirty="0" smtClean="0">
                <a:ea typeface="ＭＳ Ｐゴシック" charset="-128"/>
                <a:cs typeface="ＭＳ Ｐゴシック" charset="-128"/>
              </a:rPr>
              <a:t>Dorian</a:t>
            </a:r>
          </a:p>
          <a:p>
            <a:r>
              <a:rPr lang="en-US" sz="2400" b="0" dirty="0" smtClean="0">
                <a:ea typeface="ＭＳ Ｐゴシック" charset="-128"/>
                <a:cs typeface="ＭＳ Ｐゴシック" charset="-128"/>
              </a:rPr>
              <a:t>GAARDS UI</a:t>
            </a:r>
          </a:p>
          <a:p>
            <a:r>
              <a:rPr lang="en-US" sz="2400" b="0" dirty="0" err="1" smtClean="0">
                <a:ea typeface="ＭＳ Ｐゴシック" charset="-128"/>
                <a:cs typeface="ＭＳ Ｐゴシック" charset="-128"/>
              </a:rPr>
              <a:t>WebSSO</a:t>
            </a:r>
            <a:endParaRPr lang="en-US" sz="2400" b="0" dirty="0" smtClean="0">
              <a:ea typeface="ＭＳ Ｐゴシック" charset="-128"/>
              <a:cs typeface="ＭＳ Ｐゴシック" charset="-128"/>
            </a:endParaRPr>
          </a:p>
          <a:p>
            <a:endParaRPr lang="en-US" sz="2400" b="0" dirty="0" smtClean="0">
              <a:ea typeface="ＭＳ Ｐゴシック" charset="-128"/>
              <a:cs typeface="ＭＳ Ｐゴシック" charset="-128"/>
            </a:endParaRPr>
          </a:p>
          <a:p>
            <a:pPr lvl="1">
              <a:buNone/>
            </a:pPr>
            <a:endParaRPr lang="en-US" sz="2400" b="0" dirty="0" smtClean="0">
              <a:ea typeface="ＭＳ Ｐゴシック" charset="-128"/>
              <a:cs typeface="ＭＳ Ｐゴシック" charset="-128"/>
            </a:endParaRPr>
          </a:p>
          <a:p>
            <a:endParaRPr lang="en-US" sz="2400" b="0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Authentication Service (1.3)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ea typeface="ＭＳ Ｐゴシック" charset="-128"/>
                <a:cs typeface="ＭＳ Ｐゴシック" charset="-128"/>
              </a:rPr>
              <a:t>Authentication Profiles</a:t>
            </a:r>
          </a:p>
          <a:p>
            <a:pPr lvl="1"/>
            <a:r>
              <a:rPr lang="en-US" sz="2400" dirty="0" smtClean="0">
                <a:cs typeface="ＭＳ Ｐゴシック" charset="-128"/>
              </a:rPr>
              <a:t>Enables the Authentication Service to support multiple mechanisms for Authentication.</a:t>
            </a:r>
          </a:p>
          <a:p>
            <a:pPr lvl="2"/>
            <a:r>
              <a:rPr lang="en-US" sz="2200" b="0" dirty="0" smtClean="0">
                <a:ea typeface="ＭＳ Ｐゴシック" charset="-128"/>
                <a:cs typeface="ＭＳ Ｐゴシック" charset="-128"/>
              </a:rPr>
              <a:t>Username and Password</a:t>
            </a:r>
          </a:p>
          <a:p>
            <a:pPr lvl="2"/>
            <a:r>
              <a:rPr lang="en-US" sz="2200" dirty="0" smtClean="0">
                <a:cs typeface="ＭＳ Ｐゴシック" charset="-128"/>
              </a:rPr>
              <a:t>One Time Password (Secure Id)</a:t>
            </a:r>
          </a:p>
          <a:p>
            <a:pPr lvl="1"/>
            <a:r>
              <a:rPr lang="en-US" sz="2400" dirty="0" smtClean="0">
                <a:cs typeface="ＭＳ Ｐゴシック" charset="-128"/>
              </a:rPr>
              <a:t>Extensible – additional profiles can be added based on community needs.</a:t>
            </a:r>
          </a:p>
          <a:p>
            <a:pPr lvl="1"/>
            <a:r>
              <a:rPr lang="en-US" sz="2400" dirty="0" smtClean="0">
                <a:cs typeface="ＭＳ Ｐゴシック" charset="-128"/>
              </a:rPr>
              <a:t>Enables organizations to be integrated into the Grid at </a:t>
            </a:r>
            <a:r>
              <a:rPr lang="en-US" sz="2400" dirty="0" err="1" smtClean="0">
                <a:cs typeface="ＭＳ Ｐゴシック" charset="-128"/>
              </a:rPr>
              <a:t>e</a:t>
            </a:r>
            <a:r>
              <a:rPr lang="en-US" sz="2400" dirty="0" smtClean="0">
                <a:cs typeface="ＭＳ Ｐゴシック" charset="-128"/>
              </a:rPr>
              <a:t>-Authentication Levels 2 and 3.</a:t>
            </a:r>
          </a:p>
          <a:p>
            <a:pPr lvl="1"/>
            <a:endParaRPr lang="en-US" sz="2400" dirty="0" smtClean="0">
              <a:cs typeface="ＭＳ Ｐゴシック" charset="-128"/>
            </a:endParaRPr>
          </a:p>
          <a:p>
            <a:pPr lvl="1"/>
            <a:endParaRPr lang="en-US" sz="2400" dirty="0" smtClean="0">
              <a:cs typeface="ＭＳ Ｐゴシック" charset="-128"/>
            </a:endParaRPr>
          </a:p>
          <a:p>
            <a:pPr lvl="2"/>
            <a:endParaRPr lang="en-US" sz="2200" b="0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RSA_URC_Layer23.jpg"/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990600" y="5105400"/>
            <a:ext cx="3505200" cy="15648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Authentication Service (1.3)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ea typeface="ＭＳ Ｐゴシック" charset="-128"/>
                <a:cs typeface="ＭＳ Ｐゴシック" charset="-128"/>
              </a:rPr>
              <a:t>Authentication Profile Metadata</a:t>
            </a:r>
          </a:p>
          <a:p>
            <a:pPr lvl="1"/>
            <a:r>
              <a:rPr lang="en-US" sz="2400" dirty="0" smtClean="0">
                <a:cs typeface="ＭＳ Ｐゴシック" charset="-128"/>
              </a:rPr>
              <a:t>Authentication Service publishes service metadata that describes which authentication profiles is supports.</a:t>
            </a:r>
          </a:p>
          <a:p>
            <a:pPr lvl="1"/>
            <a:r>
              <a:rPr lang="en-US" sz="2400" dirty="0" smtClean="0">
                <a:ea typeface="ＭＳ Ｐゴシック" charset="-128"/>
                <a:cs typeface="ＭＳ Ｐゴシック" charset="-128"/>
              </a:rPr>
              <a:t>General user interfaces can be built that </a:t>
            </a:r>
            <a:r>
              <a:rPr lang="en-US" sz="2400" dirty="0" smtClean="0">
                <a:cs typeface="ＭＳ Ｐゴシック" charset="-128"/>
              </a:rPr>
              <a:t>provide inputs for the user based on the credential that is required by the Authentication Service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ea typeface="ＭＳ Ｐゴシック" charset="-128"/>
                <a:cs typeface="ＭＳ Ｐゴシック" charset="-128"/>
              </a:rPr>
              <a:t>Authentication Service Interface Overhauled</a:t>
            </a:r>
            <a:endParaRPr lang="en-US" sz="2400" dirty="0" smtClean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sz="2400" dirty="0" smtClean="0">
                <a:solidFill>
                  <a:srgbClr val="000000"/>
                </a:solidFill>
                <a:cs typeface="ＭＳ Ｐゴシック" charset="-128"/>
              </a:rPr>
              <a:t>To support the authentication profiles the service interface for the authentication service was overhauled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The </a:t>
            </a:r>
            <a:r>
              <a:rPr lang="en-US" sz="2400" dirty="0" smtClean="0">
                <a:solidFill>
                  <a:srgbClr val="000000"/>
                </a:solidFill>
                <a:cs typeface="ＭＳ Ｐゴシック" charset="-128"/>
              </a:rPr>
              <a:t>new interface will work with 1.0. 1.1, 1.2 clients using username and password</a:t>
            </a:r>
            <a:endParaRPr lang="en-US" sz="2400" dirty="0" smtClean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 lvl="1">
              <a:buNone/>
            </a:pPr>
            <a:endParaRPr lang="en-US" sz="2400" b="0" dirty="0" smtClean="0">
              <a:ea typeface="ＭＳ Ｐゴシック" charset="-128"/>
              <a:cs typeface="ＭＳ Ｐゴシック" charset="-128"/>
            </a:endParaRPr>
          </a:p>
          <a:p>
            <a:endParaRPr lang="en-US" sz="2400" b="0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Authentication Service (1.3)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ea typeface="ＭＳ Ｐゴシック" charset="-128"/>
                <a:cs typeface="ＭＳ Ｐゴシック" charset="-128"/>
              </a:rPr>
              <a:t>Authentication Service Client API</a:t>
            </a:r>
          </a:p>
          <a:p>
            <a:pPr lvl="1"/>
            <a:r>
              <a:rPr lang="en-US" sz="2400" dirty="0" smtClean="0">
                <a:cs typeface="ＭＳ Ｐゴシック" charset="-128"/>
              </a:rPr>
              <a:t>New, easier to use client API provided.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cs typeface="ＭＳ Ｐゴシック" charset="-128"/>
              </a:rPr>
              <a:t>Support new authentication profiles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Works with 1.0, 1.1, 1.2, and 1.3 Authentication Services.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cs typeface="ＭＳ Ｐゴシック" charset="-128"/>
              </a:rPr>
              <a:t>Existing API still supported for username and password</a:t>
            </a:r>
          </a:p>
          <a:p>
            <a:pPr lvl="2"/>
            <a:r>
              <a:rPr lang="en-US" sz="22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Applications that work on existing API will continue to function </a:t>
            </a:r>
            <a:r>
              <a:rPr lang="en-US" sz="2200" dirty="0" smtClean="0">
                <a:solidFill>
                  <a:srgbClr val="000000"/>
                </a:solidFill>
                <a:cs typeface="ＭＳ Ｐゴシック" charset="-128"/>
              </a:rPr>
              <a:t>with the 1.3 libraries.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ea typeface="ＭＳ Ｐゴシック" charset="-128"/>
                <a:cs typeface="ＭＳ Ｐゴシック" charset="-128"/>
              </a:rPr>
              <a:t>Integrating LDAP / LDAPS based Identity Providers has been simplified</a:t>
            </a:r>
          </a:p>
          <a:p>
            <a:pPr lvl="1">
              <a:buNone/>
            </a:pPr>
            <a:endParaRPr lang="en-US" sz="2400" b="0" dirty="0" smtClean="0">
              <a:ea typeface="ＭＳ Ｐゴシック" charset="-128"/>
              <a:cs typeface="ＭＳ Ｐゴシック" charset="-128"/>
            </a:endParaRPr>
          </a:p>
          <a:p>
            <a:endParaRPr lang="en-US" sz="2400" b="0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4953000" y="3048000"/>
            <a:ext cx="4009219" cy="2951843"/>
          </a:xfrm>
          <a:prstGeom prst="rect">
            <a:avLst/>
          </a:prstGeom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Dorian (1.3)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ea typeface="ＭＳ Ｐゴシック" charset="-128"/>
                <a:cs typeface="ＭＳ Ｐゴシック" charset="-128"/>
              </a:rPr>
              <a:t>Dorian Identity Provider supports Authentication Service (1.3) interface</a:t>
            </a:r>
          </a:p>
          <a:p>
            <a:pPr lvl="1"/>
            <a:r>
              <a:rPr lang="en-US" sz="2400" dirty="0" smtClean="0">
                <a:cs typeface="ＭＳ Ｐゴシック" charset="-128"/>
              </a:rPr>
              <a:t>Supports Authentication Profiles</a:t>
            </a:r>
          </a:p>
          <a:p>
            <a:pPr lvl="1"/>
            <a:r>
              <a:rPr lang="en-US" sz="2400" b="0" dirty="0" smtClean="0">
                <a:ea typeface="ＭＳ Ｐゴシック" charset="-128"/>
                <a:cs typeface="ＭＳ Ｐゴシック" charset="-128"/>
              </a:rPr>
              <a:t>Provides Authentication </a:t>
            </a:r>
            <a:r>
              <a:rPr lang="en-US" sz="2400" dirty="0" smtClean="0">
                <a:cs typeface="ＭＳ Ｐゴシック" charset="-128"/>
              </a:rPr>
              <a:t>Profile metadata.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ea typeface="ＭＳ Ｐゴシック" charset="-128"/>
                <a:cs typeface="ＭＳ Ｐゴシック" charset="-128"/>
              </a:rPr>
              <a:t>Trusted Identity Provider Metadata</a:t>
            </a:r>
            <a:r>
              <a:rPr lang="en-US" sz="2400" b="0" dirty="0" smtClean="0">
                <a:ea typeface="ＭＳ Ｐゴシック" charset="-128"/>
                <a:cs typeface="ＭＳ Ｐゴシック" charset="-128"/>
              </a:rPr>
              <a:t> </a:t>
            </a:r>
          </a:p>
          <a:p>
            <a:pPr lvl="1"/>
            <a:r>
              <a:rPr lang="en-US" sz="2400" dirty="0" smtClean="0">
                <a:cs typeface="ＭＳ Ｐゴシック" charset="-128"/>
              </a:rPr>
              <a:t>Dorian published metadata about the identity providers it trusts.</a:t>
            </a:r>
          </a:p>
          <a:p>
            <a:pPr lvl="2"/>
            <a:r>
              <a:rPr lang="en-US" sz="2200" dirty="0" smtClean="0">
                <a:cs typeface="ＭＳ Ｐゴシック" charset="-128"/>
              </a:rPr>
              <a:t>Display Name</a:t>
            </a:r>
          </a:p>
          <a:p>
            <a:pPr lvl="2"/>
            <a:r>
              <a:rPr lang="en-US" sz="2200" b="0" dirty="0" smtClean="0">
                <a:ea typeface="ＭＳ Ｐゴシック" charset="-128"/>
                <a:cs typeface="ＭＳ Ｐゴシック" charset="-128"/>
              </a:rPr>
              <a:t>Authentication Service URL</a:t>
            </a:r>
          </a:p>
          <a:p>
            <a:pPr lvl="2"/>
            <a:r>
              <a:rPr lang="en-US" sz="2200" dirty="0" smtClean="0">
                <a:cs typeface="ＭＳ Ｐゴシック" charset="-128"/>
              </a:rPr>
              <a:t>Authentication Service Metadata</a:t>
            </a:r>
          </a:p>
          <a:p>
            <a:pPr lvl="1"/>
            <a:r>
              <a:rPr lang="en-US" sz="2400" b="0" dirty="0" smtClean="0">
                <a:ea typeface="ＭＳ Ｐゴシック" charset="-128"/>
                <a:cs typeface="ＭＳ Ｐゴシック" charset="-128"/>
              </a:rPr>
              <a:t>This allows </a:t>
            </a:r>
            <a:r>
              <a:rPr lang="en-US" sz="2400" dirty="0" smtClean="0">
                <a:cs typeface="ＭＳ Ｐゴシック" charset="-128"/>
              </a:rPr>
              <a:t>user interfaces to be built that automatically include new identity providers when they are added.</a:t>
            </a:r>
            <a:endParaRPr lang="en-US" sz="2400" b="0" dirty="0" smtClean="0">
              <a:ea typeface="ＭＳ Ｐゴシック" charset="-128"/>
              <a:cs typeface="ＭＳ Ｐゴシック" charset="-128"/>
            </a:endParaRPr>
          </a:p>
          <a:p>
            <a:endParaRPr lang="en-US" sz="2400" b="0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Making Sense of This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login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55" y="2057400"/>
            <a:ext cx="5143845" cy="3200400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5867400" y="1828800"/>
            <a:ext cx="3276600" cy="1143000"/>
          </a:xfrm>
          <a:prstGeom prst="wedgeEllipseCallout">
            <a:avLst>
              <a:gd name="adj1" fmla="val -72033"/>
              <a:gd name="adj2" fmla="val 54117"/>
            </a:avLst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Dorian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(Training, LOA1, LOA2)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5791200" y="3276600"/>
            <a:ext cx="3276600" cy="1143000"/>
          </a:xfrm>
          <a:prstGeom prst="wedgeEllipseCallout">
            <a:avLst>
              <a:gd name="adj1" fmla="val -70095"/>
              <a:gd name="adj2" fmla="val -44772"/>
            </a:avLst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Trusted </a:t>
            </a:r>
            <a:r>
              <a:rPr lang="en-US" sz="1600" b="1" dirty="0" err="1" smtClean="0">
                <a:solidFill>
                  <a:schemeClr val="tx1"/>
                </a:solidFill>
              </a:rPr>
              <a:t>IdP</a:t>
            </a:r>
            <a:r>
              <a:rPr lang="en-US" sz="1600" b="1" dirty="0" smtClean="0">
                <a:solidFill>
                  <a:schemeClr val="tx1"/>
                </a:solidFill>
              </a:rPr>
              <a:t> Metadata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Authentication Services Dorian Trusts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5867400" y="4876800"/>
            <a:ext cx="3276600" cy="1219200"/>
          </a:xfrm>
          <a:prstGeom prst="wedgeEllipseCallout">
            <a:avLst>
              <a:gd name="adj1" fmla="val -74359"/>
              <a:gd name="adj2" fmla="val -120328"/>
            </a:avLst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Authentication Profile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Credential Required by the Authentication Service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Outline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 smtClean="0">
                <a:ea typeface="ＭＳ Ｐゴシック" charset="-128"/>
                <a:cs typeface="ＭＳ Ｐゴシック" charset="-128"/>
              </a:rPr>
              <a:t>GAARDS </a:t>
            </a:r>
            <a:r>
              <a:rPr lang="en-US" sz="2400" b="0" dirty="0" smtClean="0">
                <a:ea typeface="ＭＳ Ｐゴシック" charset="-128"/>
                <a:cs typeface="ＭＳ Ｐゴシック" charset="-128"/>
              </a:rPr>
              <a:t>Overview</a:t>
            </a:r>
          </a:p>
          <a:p>
            <a:r>
              <a:rPr lang="en-US" sz="2400" b="0" dirty="0" smtClean="0">
                <a:ea typeface="ＭＳ Ｐゴシック" charset="-128"/>
                <a:cs typeface="ＭＳ Ｐゴシック" charset="-128"/>
              </a:rPr>
              <a:t>caGrid 1.3 Security Features</a:t>
            </a:r>
          </a:p>
          <a:p>
            <a:r>
              <a:rPr lang="en-US" sz="2400" b="0" dirty="0" smtClean="0">
                <a:ea typeface="ＭＳ Ｐゴシック" charset="-128"/>
                <a:cs typeface="ＭＳ Ｐゴシック" charset="-128"/>
              </a:rPr>
              <a:t>Project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Dorian (1.3)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ea typeface="ＭＳ Ｐゴシック" charset="-128"/>
                <a:cs typeface="ＭＳ Ｐゴシック" charset="-128"/>
              </a:rPr>
              <a:t>Short Term End Entity Certificates</a:t>
            </a:r>
          </a:p>
          <a:p>
            <a:pPr lvl="1"/>
            <a:r>
              <a:rPr lang="en-US" sz="2400" dirty="0" smtClean="0">
                <a:cs typeface="ＭＳ Ｐゴシック" charset="-128"/>
              </a:rPr>
              <a:t>Short term end entity certificates will be used instead of Grid Proxies.</a:t>
            </a:r>
          </a:p>
          <a:p>
            <a:pPr lvl="1"/>
            <a:r>
              <a:rPr lang="en-US" sz="2400" b="0" dirty="0" smtClean="0">
                <a:ea typeface="ＭＳ Ｐゴシック" charset="-128"/>
                <a:cs typeface="ＭＳ Ｐゴシック" charset="-128"/>
              </a:rPr>
              <a:t>No longer need to store long term private key and certificate for each user.</a:t>
            </a:r>
          </a:p>
          <a:p>
            <a:pPr lvl="1"/>
            <a:r>
              <a:rPr lang="en-US" sz="2400" dirty="0" smtClean="0">
                <a:cs typeface="ＭＳ Ｐゴシック" charset="-128"/>
              </a:rPr>
              <a:t>Better integration with existing applications that use X.509 but do not support proxies.</a:t>
            </a:r>
          </a:p>
          <a:p>
            <a:pPr lvl="2"/>
            <a:r>
              <a:rPr lang="en-US" sz="2200" dirty="0" smtClean="0">
                <a:cs typeface="ＭＳ Ｐゴシック" charset="-128"/>
              </a:rPr>
              <a:t>Useful for digitally signing documents and email</a:t>
            </a:r>
          </a:p>
          <a:p>
            <a:pPr lvl="1"/>
            <a:r>
              <a:rPr lang="en-US" sz="2400" dirty="0" smtClean="0">
                <a:cs typeface="ＭＳ Ｐゴシック" charset="-128"/>
              </a:rPr>
              <a:t>Dorian tracks each issued short term certificate or user session.</a:t>
            </a:r>
          </a:p>
          <a:p>
            <a:pPr lvl="1"/>
            <a:r>
              <a:rPr lang="en-US" sz="2400" dirty="0" smtClean="0">
                <a:cs typeface="ＭＳ Ｐゴシック" charset="-128"/>
              </a:rPr>
              <a:t>Administrators can suspend individual short term certificates or sessions.</a:t>
            </a:r>
          </a:p>
          <a:p>
            <a:pPr lvl="1"/>
            <a:endParaRPr lang="en-US" sz="2400" b="0" dirty="0" smtClean="0">
              <a:ea typeface="ＭＳ Ｐゴシック" charset="-128"/>
              <a:cs typeface="ＭＳ Ｐゴシック" charset="-128"/>
            </a:endParaRPr>
          </a:p>
          <a:p>
            <a:endParaRPr lang="en-US" sz="2400" b="0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Proxy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vs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Short Term Certificates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800600" y="1950720"/>
            <a:ext cx="4343400" cy="4373880"/>
            <a:chOff x="4800600" y="1417320"/>
            <a:chExt cx="4343400" cy="43738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0" y="4724400"/>
              <a:ext cx="622300" cy="6731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4800" y="1828800"/>
              <a:ext cx="508000" cy="635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200" y="1905000"/>
              <a:ext cx="1066800" cy="85936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4800" y="4724400"/>
              <a:ext cx="508000" cy="6477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57800" y="5334000"/>
              <a:ext cx="79248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400" b="1" dirty="0" smtClean="0">
                  <a:solidFill>
                    <a:srgbClr val="000000"/>
                  </a:solidFill>
                </a:rPr>
                <a:t>Dorian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43800" y="5334000"/>
              <a:ext cx="12954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Grid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15200" y="2438400"/>
              <a:ext cx="18288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Authentication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800600" y="1417320"/>
              <a:ext cx="4196080" cy="4373880"/>
            </a:xfrm>
            <a:prstGeom prst="roundRect">
              <a:avLst/>
            </a:prstGeom>
            <a:solidFill>
              <a:schemeClr val="accent6">
                <a:lumMod val="75000"/>
                <a:alpha val="6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562600" y="1447800"/>
              <a:ext cx="26670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Short Term Certificate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2400" y="1950720"/>
            <a:ext cx="4343400" cy="4373880"/>
            <a:chOff x="4800600" y="1417320"/>
            <a:chExt cx="4343400" cy="437388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0" y="4724400"/>
              <a:ext cx="622300" cy="6731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4800" y="1828800"/>
              <a:ext cx="508000" cy="6350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200" y="1905000"/>
              <a:ext cx="1066800" cy="85936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4800" y="4724400"/>
              <a:ext cx="508000" cy="64770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257800" y="5334000"/>
              <a:ext cx="79248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400" b="1" dirty="0" smtClean="0">
                  <a:solidFill>
                    <a:srgbClr val="000000"/>
                  </a:solidFill>
                </a:rPr>
                <a:t>Dorian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543800" y="5334000"/>
              <a:ext cx="12954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Grid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315200" y="2438400"/>
              <a:ext cx="18288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Authentication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800600" y="1417320"/>
              <a:ext cx="4196080" cy="4373880"/>
            </a:xfrm>
            <a:prstGeom prst="roundRect">
              <a:avLst/>
            </a:prstGeom>
            <a:solidFill>
              <a:schemeClr val="accent6">
                <a:lumMod val="75000"/>
                <a:alpha val="6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5562600" y="1447800"/>
              <a:ext cx="26670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Proxy Certificate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Proxy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vs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Short Term Certificates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4800600" y="1950720"/>
            <a:ext cx="4343400" cy="4373880"/>
            <a:chOff x="4800600" y="1417320"/>
            <a:chExt cx="4343400" cy="43738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0" y="4724400"/>
              <a:ext cx="622300" cy="6731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4800" y="1828800"/>
              <a:ext cx="508000" cy="635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200" y="1905000"/>
              <a:ext cx="1066800" cy="85936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4800" y="4724400"/>
              <a:ext cx="508000" cy="6477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57800" y="5334000"/>
              <a:ext cx="79248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400" b="1" dirty="0" smtClean="0">
                  <a:solidFill>
                    <a:srgbClr val="000000"/>
                  </a:solidFill>
                </a:rPr>
                <a:t>Dorian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43800" y="5334000"/>
              <a:ext cx="12954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Grid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15200" y="2438400"/>
              <a:ext cx="18288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Authentication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800600" y="1417320"/>
              <a:ext cx="4196080" cy="4373880"/>
            </a:xfrm>
            <a:prstGeom prst="roundRect">
              <a:avLst/>
            </a:prstGeom>
            <a:solidFill>
              <a:schemeClr val="accent6">
                <a:lumMod val="75000"/>
                <a:alpha val="6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562600" y="1447800"/>
              <a:ext cx="26670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Short Term Certificate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up 21"/>
          <p:cNvGrpSpPr/>
          <p:nvPr/>
        </p:nvGrpSpPr>
        <p:grpSpPr>
          <a:xfrm>
            <a:off x="152400" y="1950720"/>
            <a:ext cx="4343400" cy="4373880"/>
            <a:chOff x="4800600" y="1417320"/>
            <a:chExt cx="4343400" cy="437388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0" y="4724400"/>
              <a:ext cx="622300" cy="6731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4800" y="1828800"/>
              <a:ext cx="508000" cy="6350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200" y="1905000"/>
              <a:ext cx="1066800" cy="85936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4800" y="4724400"/>
              <a:ext cx="508000" cy="64770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257800" y="5334000"/>
              <a:ext cx="79248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400" b="1" dirty="0" smtClean="0">
                  <a:solidFill>
                    <a:srgbClr val="000000"/>
                  </a:solidFill>
                </a:rPr>
                <a:t>Dorian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543800" y="5334000"/>
              <a:ext cx="12954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Grid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315200" y="2438400"/>
              <a:ext cx="18288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Authentication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800600" y="1417320"/>
              <a:ext cx="4196080" cy="4373880"/>
            </a:xfrm>
            <a:prstGeom prst="roundRect">
              <a:avLst/>
            </a:prstGeom>
            <a:solidFill>
              <a:schemeClr val="accent6">
                <a:lumMod val="75000"/>
                <a:alpha val="6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5562600" y="1447800"/>
              <a:ext cx="26670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Proxy Certificate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32" name="Straight Connector 31"/>
          <p:cNvCxnSpPr/>
          <p:nvPr/>
        </p:nvCxnSpPr>
        <p:spPr>
          <a:xfrm>
            <a:off x="1447800" y="2743200"/>
            <a:ext cx="1752600" cy="1588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096000" y="2741612"/>
            <a:ext cx="1752600" cy="1588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828800" y="2438400"/>
            <a:ext cx="1046480" cy="30988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Credential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477000" y="2433320"/>
            <a:ext cx="1046480" cy="30988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Credential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0" y="1264920"/>
            <a:ext cx="9144000" cy="56388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*** User authenticates with their organization using there everyday credentials ***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Proxy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vs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Short Term Certificates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4800600" y="1950720"/>
            <a:ext cx="4343400" cy="4373880"/>
            <a:chOff x="4800600" y="1417320"/>
            <a:chExt cx="4343400" cy="43738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0" y="4724400"/>
              <a:ext cx="622300" cy="6731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4800" y="1828800"/>
              <a:ext cx="508000" cy="635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200" y="1905000"/>
              <a:ext cx="1066800" cy="85936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4800" y="4724400"/>
              <a:ext cx="508000" cy="6477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57800" y="5334000"/>
              <a:ext cx="79248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400" b="1" dirty="0" smtClean="0">
                  <a:solidFill>
                    <a:srgbClr val="000000"/>
                  </a:solidFill>
                </a:rPr>
                <a:t>Dorian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43800" y="5334000"/>
              <a:ext cx="12954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Grid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15200" y="2438400"/>
              <a:ext cx="18288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Authentication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800600" y="1417320"/>
              <a:ext cx="4196080" cy="4373880"/>
            </a:xfrm>
            <a:prstGeom prst="roundRect">
              <a:avLst/>
            </a:prstGeom>
            <a:solidFill>
              <a:schemeClr val="accent6">
                <a:lumMod val="75000"/>
                <a:alpha val="6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562600" y="1447800"/>
              <a:ext cx="26670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Short Term Certificate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up 21"/>
          <p:cNvGrpSpPr/>
          <p:nvPr/>
        </p:nvGrpSpPr>
        <p:grpSpPr>
          <a:xfrm>
            <a:off x="152400" y="1950720"/>
            <a:ext cx="4343400" cy="4373880"/>
            <a:chOff x="4800600" y="1417320"/>
            <a:chExt cx="4343400" cy="437388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0" y="4724400"/>
              <a:ext cx="622300" cy="6731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4800" y="1828800"/>
              <a:ext cx="508000" cy="6350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200" y="1905000"/>
              <a:ext cx="1066800" cy="85936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4800" y="4724400"/>
              <a:ext cx="508000" cy="64770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257800" y="5334000"/>
              <a:ext cx="79248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400" b="1" dirty="0" smtClean="0">
                  <a:solidFill>
                    <a:srgbClr val="000000"/>
                  </a:solidFill>
                </a:rPr>
                <a:t>Dorian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543800" y="5334000"/>
              <a:ext cx="12954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Grid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315200" y="2438400"/>
              <a:ext cx="18288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Authentication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800600" y="1417320"/>
              <a:ext cx="4196080" cy="4373880"/>
            </a:xfrm>
            <a:prstGeom prst="roundRect">
              <a:avLst/>
            </a:prstGeom>
            <a:solidFill>
              <a:schemeClr val="accent6">
                <a:lumMod val="75000"/>
                <a:alpha val="6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5562600" y="1447800"/>
              <a:ext cx="26670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Proxy Certificate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32" name="Straight Connector 31"/>
          <p:cNvCxnSpPr/>
          <p:nvPr/>
        </p:nvCxnSpPr>
        <p:spPr>
          <a:xfrm rot="10800000">
            <a:off x="2057400" y="2743200"/>
            <a:ext cx="1219200" cy="1588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6629400" y="2743200"/>
            <a:ext cx="1295400" cy="1588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0" y="1264920"/>
            <a:ext cx="9144000" cy="56388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*** Authentication Service provides SAML Assertion proving authentication***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371600" y="2590800"/>
            <a:ext cx="914400" cy="838200"/>
            <a:chOff x="4191000" y="5867400"/>
            <a:chExt cx="914400" cy="838200"/>
          </a:xfrm>
        </p:grpSpPr>
        <p:sp>
          <p:nvSpPr>
            <p:cNvPr id="35" name="Rectangle 34"/>
            <p:cNvSpPr/>
            <p:nvPr/>
          </p:nvSpPr>
          <p:spPr>
            <a:xfrm>
              <a:off x="4191000" y="6172200"/>
              <a:ext cx="9144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SAML 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Assertion</a:t>
              </a:r>
              <a:endParaRPr lang="en-US" dirty="0"/>
            </a:p>
          </p:txBody>
        </p:sp>
        <p:pic>
          <p:nvPicPr>
            <p:cNvPr id="4" name="Object 1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440237" y="5867400"/>
              <a:ext cx="360363" cy="381000"/>
            </a:xfrm>
            <a:prstGeom prst="rect">
              <a:avLst/>
            </a:prstGeom>
            <a:noFill/>
            <a:ln w="28575">
              <a:miter lim="800000"/>
              <a:headEnd/>
              <a:tailEnd/>
            </a:ln>
            <a:effectLst/>
          </p:spPr>
        </p:pic>
      </p:grpSp>
      <p:grpSp>
        <p:nvGrpSpPr>
          <p:cNvPr id="41" name="Group 40"/>
          <p:cNvGrpSpPr/>
          <p:nvPr/>
        </p:nvGrpSpPr>
        <p:grpSpPr>
          <a:xfrm>
            <a:off x="6019800" y="2590800"/>
            <a:ext cx="914400" cy="838200"/>
            <a:chOff x="4191000" y="5867400"/>
            <a:chExt cx="914400" cy="838200"/>
          </a:xfrm>
        </p:grpSpPr>
        <p:sp>
          <p:nvSpPr>
            <p:cNvPr id="42" name="Rectangle 41"/>
            <p:cNvSpPr/>
            <p:nvPr/>
          </p:nvSpPr>
          <p:spPr>
            <a:xfrm>
              <a:off x="4191000" y="6172200"/>
              <a:ext cx="9144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SAML 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Assertion</a:t>
              </a:r>
              <a:endParaRPr lang="en-US" dirty="0"/>
            </a:p>
          </p:txBody>
        </p:sp>
        <p:pic>
          <p:nvPicPr>
            <p:cNvPr id="43" name="Object 1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440237" y="5867400"/>
              <a:ext cx="360363" cy="381000"/>
            </a:xfrm>
            <a:prstGeom prst="rect">
              <a:avLst/>
            </a:prstGeom>
            <a:noFill/>
            <a:ln w="28575"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Proxy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vs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Short Term Certificates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4800600" y="1950720"/>
            <a:ext cx="4343400" cy="4373880"/>
            <a:chOff x="4800600" y="1417320"/>
            <a:chExt cx="4343400" cy="43738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0" y="4724400"/>
              <a:ext cx="622300" cy="6731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4800" y="1828800"/>
              <a:ext cx="508000" cy="635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200" y="1905000"/>
              <a:ext cx="1066800" cy="85936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4800" y="4724400"/>
              <a:ext cx="508000" cy="6477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57800" y="5334000"/>
              <a:ext cx="79248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400" b="1" dirty="0" smtClean="0">
                  <a:solidFill>
                    <a:srgbClr val="000000"/>
                  </a:solidFill>
                </a:rPr>
                <a:t>Dorian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43800" y="5334000"/>
              <a:ext cx="12954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Grid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15200" y="2438400"/>
              <a:ext cx="18288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Authentication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800600" y="1417320"/>
              <a:ext cx="4196080" cy="4373880"/>
            </a:xfrm>
            <a:prstGeom prst="roundRect">
              <a:avLst/>
            </a:prstGeom>
            <a:solidFill>
              <a:schemeClr val="accent6">
                <a:lumMod val="75000"/>
                <a:alpha val="6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562600" y="1447800"/>
              <a:ext cx="26670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Short Term Certificate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up 21"/>
          <p:cNvGrpSpPr/>
          <p:nvPr/>
        </p:nvGrpSpPr>
        <p:grpSpPr>
          <a:xfrm>
            <a:off x="152400" y="1950720"/>
            <a:ext cx="4343400" cy="4373880"/>
            <a:chOff x="4800600" y="1417320"/>
            <a:chExt cx="4343400" cy="437388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0" y="4724400"/>
              <a:ext cx="622300" cy="6731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4800" y="1828800"/>
              <a:ext cx="508000" cy="6350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200" y="1905000"/>
              <a:ext cx="1066800" cy="85936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4800" y="4724400"/>
              <a:ext cx="508000" cy="64770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257800" y="5334000"/>
              <a:ext cx="79248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400" b="1" dirty="0" smtClean="0">
                  <a:solidFill>
                    <a:srgbClr val="000000"/>
                  </a:solidFill>
                </a:rPr>
                <a:t>Dorian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543800" y="5334000"/>
              <a:ext cx="12954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Grid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315200" y="2438400"/>
              <a:ext cx="18288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Authentication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800600" y="1417320"/>
              <a:ext cx="4196080" cy="4373880"/>
            </a:xfrm>
            <a:prstGeom prst="roundRect">
              <a:avLst/>
            </a:prstGeom>
            <a:solidFill>
              <a:schemeClr val="accent6">
                <a:lumMod val="75000"/>
                <a:alpha val="6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5562600" y="1447800"/>
              <a:ext cx="26670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Proxy Certificate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0" y="1264920"/>
            <a:ext cx="9144000" cy="56388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*** Client generates key pair which will make up proxy/short term certificate***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5" name="Group 35"/>
          <p:cNvGrpSpPr/>
          <p:nvPr/>
        </p:nvGrpSpPr>
        <p:grpSpPr>
          <a:xfrm>
            <a:off x="1371600" y="2590800"/>
            <a:ext cx="914400" cy="838200"/>
            <a:chOff x="4191000" y="5867400"/>
            <a:chExt cx="914400" cy="838200"/>
          </a:xfrm>
        </p:grpSpPr>
        <p:sp>
          <p:nvSpPr>
            <p:cNvPr id="35" name="Rectangle 34"/>
            <p:cNvSpPr/>
            <p:nvPr/>
          </p:nvSpPr>
          <p:spPr>
            <a:xfrm>
              <a:off x="4191000" y="6172200"/>
              <a:ext cx="9144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SAML 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Assertion</a:t>
              </a:r>
              <a:endParaRPr lang="en-US" dirty="0"/>
            </a:p>
          </p:txBody>
        </p:sp>
        <p:pic>
          <p:nvPicPr>
            <p:cNvPr id="4" name="Object 1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440237" y="5867400"/>
              <a:ext cx="360363" cy="381000"/>
            </a:xfrm>
            <a:prstGeom prst="rect">
              <a:avLst/>
            </a:prstGeom>
            <a:noFill/>
            <a:ln w="28575">
              <a:miter lim="800000"/>
              <a:headEnd/>
              <a:tailEnd/>
            </a:ln>
            <a:effectLst/>
          </p:spPr>
        </p:pic>
      </p:grpSp>
      <p:grpSp>
        <p:nvGrpSpPr>
          <p:cNvPr id="7" name="Group 40"/>
          <p:cNvGrpSpPr/>
          <p:nvPr/>
        </p:nvGrpSpPr>
        <p:grpSpPr>
          <a:xfrm>
            <a:off x="6019800" y="2590800"/>
            <a:ext cx="914400" cy="838200"/>
            <a:chOff x="4191000" y="5867400"/>
            <a:chExt cx="914400" cy="838200"/>
          </a:xfrm>
        </p:grpSpPr>
        <p:sp>
          <p:nvSpPr>
            <p:cNvPr id="42" name="Rectangle 41"/>
            <p:cNvSpPr/>
            <p:nvPr/>
          </p:nvSpPr>
          <p:spPr>
            <a:xfrm>
              <a:off x="4191000" y="6172200"/>
              <a:ext cx="9144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SAML 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Assertion</a:t>
              </a:r>
              <a:endParaRPr lang="en-US" dirty="0"/>
            </a:p>
          </p:txBody>
        </p:sp>
        <p:pic>
          <p:nvPicPr>
            <p:cNvPr id="43" name="Object 1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440237" y="5867400"/>
              <a:ext cx="360363" cy="381000"/>
            </a:xfrm>
            <a:prstGeom prst="rect">
              <a:avLst/>
            </a:prstGeom>
            <a:noFill/>
            <a:ln w="28575">
              <a:miter lim="800000"/>
              <a:headEnd/>
              <a:tailEnd/>
            </a:ln>
            <a:effectLst/>
          </p:spPr>
        </p:pic>
      </p:grpSp>
      <p:grpSp>
        <p:nvGrpSpPr>
          <p:cNvPr id="37" name="Group 36"/>
          <p:cNvGrpSpPr/>
          <p:nvPr/>
        </p:nvGrpSpPr>
        <p:grpSpPr>
          <a:xfrm>
            <a:off x="1828800" y="2514600"/>
            <a:ext cx="1219200" cy="838200"/>
            <a:chOff x="3962400" y="5943600"/>
            <a:chExt cx="1219200" cy="838200"/>
          </a:xfrm>
        </p:grpSpPr>
        <p:pic>
          <p:nvPicPr>
            <p:cNvPr id="34" name="Picture 33" descr="login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Key 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Pair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477000" y="2514600"/>
            <a:ext cx="1219200" cy="838200"/>
            <a:chOff x="3962400" y="5943600"/>
            <a:chExt cx="1219200" cy="838200"/>
          </a:xfrm>
        </p:grpSpPr>
        <p:pic>
          <p:nvPicPr>
            <p:cNvPr id="39" name="Picture 38" descr="login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41" name="Rectangle 40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Key 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Pair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Proxy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vs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Short Term Certificates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4800600" y="1950720"/>
            <a:ext cx="4343400" cy="4373880"/>
            <a:chOff x="4800600" y="1417320"/>
            <a:chExt cx="4343400" cy="43738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0" y="4724400"/>
              <a:ext cx="622300" cy="6731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4800" y="1828800"/>
              <a:ext cx="508000" cy="635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200" y="1905000"/>
              <a:ext cx="1066800" cy="85936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4800" y="4724400"/>
              <a:ext cx="508000" cy="6477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57800" y="5334000"/>
              <a:ext cx="79248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400" b="1" dirty="0" smtClean="0">
                  <a:solidFill>
                    <a:srgbClr val="000000"/>
                  </a:solidFill>
                </a:rPr>
                <a:t>Dorian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43800" y="5334000"/>
              <a:ext cx="12954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Grid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15200" y="2438400"/>
              <a:ext cx="18288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Authentication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800600" y="1417320"/>
              <a:ext cx="4196080" cy="4373880"/>
            </a:xfrm>
            <a:prstGeom prst="roundRect">
              <a:avLst/>
            </a:prstGeom>
            <a:solidFill>
              <a:schemeClr val="accent6">
                <a:lumMod val="75000"/>
                <a:alpha val="6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562600" y="1447800"/>
              <a:ext cx="26670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Short Term Certificate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up 21"/>
          <p:cNvGrpSpPr/>
          <p:nvPr/>
        </p:nvGrpSpPr>
        <p:grpSpPr>
          <a:xfrm>
            <a:off x="152400" y="1950720"/>
            <a:ext cx="4343400" cy="4373880"/>
            <a:chOff x="4800600" y="1417320"/>
            <a:chExt cx="4343400" cy="437388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0" y="4724400"/>
              <a:ext cx="622300" cy="6731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4800" y="1828800"/>
              <a:ext cx="508000" cy="6350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200" y="1905000"/>
              <a:ext cx="1066800" cy="85936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4800" y="4724400"/>
              <a:ext cx="508000" cy="64770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257800" y="5334000"/>
              <a:ext cx="79248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400" b="1" dirty="0" smtClean="0">
                  <a:solidFill>
                    <a:srgbClr val="000000"/>
                  </a:solidFill>
                </a:rPr>
                <a:t>Dorian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543800" y="5334000"/>
              <a:ext cx="12954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Grid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315200" y="2438400"/>
              <a:ext cx="18288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Authentication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800600" y="1417320"/>
              <a:ext cx="4196080" cy="4373880"/>
            </a:xfrm>
            <a:prstGeom prst="roundRect">
              <a:avLst/>
            </a:prstGeom>
            <a:solidFill>
              <a:schemeClr val="accent6">
                <a:lumMod val="75000"/>
                <a:alpha val="6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5562600" y="1447800"/>
              <a:ext cx="26670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Proxy Certificate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0" y="1264920"/>
            <a:ext cx="9144000" cy="56388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*** Client sends SAML Assertion and Public Key to Dorian***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5" name="Group 35"/>
          <p:cNvGrpSpPr/>
          <p:nvPr/>
        </p:nvGrpSpPr>
        <p:grpSpPr>
          <a:xfrm>
            <a:off x="76200" y="3429000"/>
            <a:ext cx="914400" cy="838200"/>
            <a:chOff x="4191000" y="5867400"/>
            <a:chExt cx="914400" cy="838200"/>
          </a:xfrm>
        </p:grpSpPr>
        <p:sp>
          <p:nvSpPr>
            <p:cNvPr id="35" name="Rectangle 34"/>
            <p:cNvSpPr/>
            <p:nvPr/>
          </p:nvSpPr>
          <p:spPr>
            <a:xfrm>
              <a:off x="4191000" y="6172200"/>
              <a:ext cx="9144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SAML 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Assertion</a:t>
              </a:r>
              <a:endParaRPr lang="en-US" dirty="0"/>
            </a:p>
          </p:txBody>
        </p:sp>
        <p:pic>
          <p:nvPicPr>
            <p:cNvPr id="4" name="Object 1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440237" y="5867400"/>
              <a:ext cx="360363" cy="381000"/>
            </a:xfrm>
            <a:prstGeom prst="rect">
              <a:avLst/>
            </a:prstGeom>
            <a:noFill/>
            <a:ln w="28575">
              <a:miter lim="800000"/>
              <a:headEnd/>
              <a:tailEnd/>
            </a:ln>
            <a:effectLst/>
          </p:spPr>
        </p:pic>
      </p:grpSp>
      <p:grpSp>
        <p:nvGrpSpPr>
          <p:cNvPr id="9" name="Group 36"/>
          <p:cNvGrpSpPr/>
          <p:nvPr/>
        </p:nvGrpSpPr>
        <p:grpSpPr>
          <a:xfrm>
            <a:off x="1143000" y="2514600"/>
            <a:ext cx="1219200" cy="838200"/>
            <a:chOff x="3962400" y="5943600"/>
            <a:chExt cx="1219200" cy="838200"/>
          </a:xfrm>
        </p:grpSpPr>
        <p:pic>
          <p:nvPicPr>
            <p:cNvPr id="34" name="Picture 33" descr="login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Private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Key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-76200" y="4191000"/>
            <a:ext cx="1219200" cy="838200"/>
            <a:chOff x="3962400" y="5943600"/>
            <a:chExt cx="1219200" cy="838200"/>
          </a:xfrm>
        </p:grpSpPr>
        <p:pic>
          <p:nvPicPr>
            <p:cNvPr id="38" name="Picture 37" descr="login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Public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Key</a:t>
              </a:r>
            </a:p>
          </p:txBody>
        </p:sp>
      </p:grpSp>
      <p:cxnSp>
        <p:nvCxnSpPr>
          <p:cNvPr id="44" name="Straight Connector 43"/>
          <p:cNvCxnSpPr/>
          <p:nvPr/>
        </p:nvCxnSpPr>
        <p:spPr>
          <a:xfrm rot="5400000">
            <a:off x="-38100" y="4229100"/>
            <a:ext cx="1905000" cy="1588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36"/>
          <p:cNvGrpSpPr/>
          <p:nvPr/>
        </p:nvGrpSpPr>
        <p:grpSpPr>
          <a:xfrm>
            <a:off x="5791200" y="2514600"/>
            <a:ext cx="1219200" cy="838200"/>
            <a:chOff x="3962400" y="5943600"/>
            <a:chExt cx="1219200" cy="838200"/>
          </a:xfrm>
        </p:grpSpPr>
        <p:pic>
          <p:nvPicPr>
            <p:cNvPr id="47" name="Picture 46" descr="login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Private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Key</a:t>
              </a:r>
              <a:endParaRPr lang="en-US" dirty="0"/>
            </a:p>
          </p:txBody>
        </p:sp>
      </p:grpSp>
      <p:cxnSp>
        <p:nvCxnSpPr>
          <p:cNvPr id="49" name="Straight Connector 48"/>
          <p:cNvCxnSpPr/>
          <p:nvPr/>
        </p:nvCxnSpPr>
        <p:spPr>
          <a:xfrm rot="5400000">
            <a:off x="4610894" y="4228306"/>
            <a:ext cx="1905000" cy="1588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35"/>
          <p:cNvGrpSpPr/>
          <p:nvPr/>
        </p:nvGrpSpPr>
        <p:grpSpPr>
          <a:xfrm>
            <a:off x="4724400" y="3352800"/>
            <a:ext cx="914400" cy="838200"/>
            <a:chOff x="4191000" y="5867400"/>
            <a:chExt cx="914400" cy="838200"/>
          </a:xfrm>
        </p:grpSpPr>
        <p:sp>
          <p:nvSpPr>
            <p:cNvPr id="51" name="Rectangle 50"/>
            <p:cNvSpPr/>
            <p:nvPr/>
          </p:nvSpPr>
          <p:spPr>
            <a:xfrm>
              <a:off x="4191000" y="6172200"/>
              <a:ext cx="9144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SAML 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Assertion</a:t>
              </a:r>
              <a:endParaRPr lang="en-US" dirty="0"/>
            </a:p>
          </p:txBody>
        </p:sp>
        <p:pic>
          <p:nvPicPr>
            <p:cNvPr id="52" name="Object 1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440237" y="5867400"/>
              <a:ext cx="360363" cy="381000"/>
            </a:xfrm>
            <a:prstGeom prst="rect">
              <a:avLst/>
            </a:prstGeom>
            <a:noFill/>
            <a:ln w="28575">
              <a:miter lim="800000"/>
              <a:headEnd/>
              <a:tailEnd/>
            </a:ln>
            <a:effectLst/>
          </p:spPr>
        </p:pic>
      </p:grpSp>
      <p:grpSp>
        <p:nvGrpSpPr>
          <p:cNvPr id="53" name="Group 52"/>
          <p:cNvGrpSpPr/>
          <p:nvPr/>
        </p:nvGrpSpPr>
        <p:grpSpPr>
          <a:xfrm>
            <a:off x="4495800" y="4191000"/>
            <a:ext cx="1219200" cy="838200"/>
            <a:chOff x="3962400" y="5943600"/>
            <a:chExt cx="1219200" cy="838200"/>
          </a:xfrm>
        </p:grpSpPr>
        <p:pic>
          <p:nvPicPr>
            <p:cNvPr id="54" name="Picture 53" descr="login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55" name="Rectangle 54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Public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Key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Proxy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vs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Short Term Certificates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4800600" y="1950720"/>
            <a:ext cx="4343400" cy="4373880"/>
            <a:chOff x="4800600" y="1417320"/>
            <a:chExt cx="4343400" cy="43738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0" y="4724400"/>
              <a:ext cx="622300" cy="6731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4800" y="1828800"/>
              <a:ext cx="508000" cy="635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200" y="1905000"/>
              <a:ext cx="1066800" cy="85936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4800" y="4724400"/>
              <a:ext cx="508000" cy="6477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57800" y="5334000"/>
              <a:ext cx="79248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400" b="1" dirty="0" smtClean="0">
                  <a:solidFill>
                    <a:srgbClr val="000000"/>
                  </a:solidFill>
                </a:rPr>
                <a:t>Dorian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43800" y="5334000"/>
              <a:ext cx="12954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Grid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15200" y="2438400"/>
              <a:ext cx="18288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Authentication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800600" y="1417320"/>
              <a:ext cx="4196080" cy="4373880"/>
            </a:xfrm>
            <a:prstGeom prst="roundRect">
              <a:avLst/>
            </a:prstGeom>
            <a:solidFill>
              <a:schemeClr val="accent6">
                <a:lumMod val="75000"/>
                <a:alpha val="6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562600" y="1447800"/>
              <a:ext cx="26670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Short Term Certificate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up 21"/>
          <p:cNvGrpSpPr/>
          <p:nvPr/>
        </p:nvGrpSpPr>
        <p:grpSpPr>
          <a:xfrm>
            <a:off x="152400" y="1950720"/>
            <a:ext cx="4343400" cy="4373880"/>
            <a:chOff x="4800600" y="1417320"/>
            <a:chExt cx="4343400" cy="437388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0" y="4724400"/>
              <a:ext cx="622300" cy="6731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4800" y="1828800"/>
              <a:ext cx="508000" cy="6350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200" y="1905000"/>
              <a:ext cx="1066800" cy="85936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4800" y="4724400"/>
              <a:ext cx="508000" cy="64770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257800" y="5334000"/>
              <a:ext cx="79248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400" b="1" dirty="0" smtClean="0">
                  <a:solidFill>
                    <a:srgbClr val="000000"/>
                  </a:solidFill>
                </a:rPr>
                <a:t>Dorian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543800" y="5334000"/>
              <a:ext cx="12954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Grid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315200" y="2438400"/>
              <a:ext cx="18288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Authentication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800600" y="1417320"/>
              <a:ext cx="4196080" cy="4373880"/>
            </a:xfrm>
            <a:prstGeom prst="roundRect">
              <a:avLst/>
            </a:prstGeom>
            <a:solidFill>
              <a:schemeClr val="accent6">
                <a:lumMod val="75000"/>
                <a:alpha val="6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5562600" y="1447800"/>
              <a:ext cx="26670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Proxy Certificate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0" y="1264920"/>
            <a:ext cx="9144000" cy="56388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*** Dorian validates that the SAML Assertion is signed by a Trusted </a:t>
            </a:r>
            <a:r>
              <a:rPr lang="en-US" b="1" dirty="0" err="1" smtClean="0">
                <a:solidFill>
                  <a:schemeClr val="tx1"/>
                </a:solidFill>
              </a:rPr>
              <a:t>IdP</a:t>
            </a:r>
            <a:r>
              <a:rPr lang="en-US" b="1" dirty="0" smtClean="0">
                <a:solidFill>
                  <a:schemeClr val="tx1"/>
                </a:solidFill>
              </a:rPr>
              <a:t>***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5" name="Group 35"/>
          <p:cNvGrpSpPr/>
          <p:nvPr/>
        </p:nvGrpSpPr>
        <p:grpSpPr>
          <a:xfrm>
            <a:off x="76200" y="3429000"/>
            <a:ext cx="914400" cy="838200"/>
            <a:chOff x="4191000" y="5867400"/>
            <a:chExt cx="914400" cy="838200"/>
          </a:xfrm>
        </p:grpSpPr>
        <p:sp>
          <p:nvSpPr>
            <p:cNvPr id="35" name="Rectangle 34"/>
            <p:cNvSpPr/>
            <p:nvPr/>
          </p:nvSpPr>
          <p:spPr>
            <a:xfrm>
              <a:off x="4191000" y="6172200"/>
              <a:ext cx="9144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SAML 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Assertion</a:t>
              </a:r>
              <a:endParaRPr lang="en-US" dirty="0"/>
            </a:p>
          </p:txBody>
        </p:sp>
        <p:pic>
          <p:nvPicPr>
            <p:cNvPr id="4" name="Object 1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440237" y="5867400"/>
              <a:ext cx="360363" cy="381000"/>
            </a:xfrm>
            <a:prstGeom prst="rect">
              <a:avLst/>
            </a:prstGeom>
            <a:noFill/>
            <a:ln w="28575">
              <a:miter lim="800000"/>
              <a:headEnd/>
              <a:tailEnd/>
            </a:ln>
            <a:effectLst/>
          </p:spPr>
        </p:pic>
      </p:grpSp>
      <p:grpSp>
        <p:nvGrpSpPr>
          <p:cNvPr id="7" name="Group 36"/>
          <p:cNvGrpSpPr/>
          <p:nvPr/>
        </p:nvGrpSpPr>
        <p:grpSpPr>
          <a:xfrm>
            <a:off x="1143000" y="2514600"/>
            <a:ext cx="1219200" cy="838200"/>
            <a:chOff x="3962400" y="5943600"/>
            <a:chExt cx="1219200" cy="838200"/>
          </a:xfrm>
        </p:grpSpPr>
        <p:pic>
          <p:nvPicPr>
            <p:cNvPr id="34" name="Picture 33" descr="login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Private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Key</a:t>
              </a:r>
              <a:endParaRPr lang="en-US" dirty="0"/>
            </a:p>
          </p:txBody>
        </p:sp>
      </p:grpSp>
      <p:grpSp>
        <p:nvGrpSpPr>
          <p:cNvPr id="9" name="Group 36"/>
          <p:cNvGrpSpPr/>
          <p:nvPr/>
        </p:nvGrpSpPr>
        <p:grpSpPr>
          <a:xfrm>
            <a:off x="-76200" y="4191000"/>
            <a:ext cx="1219200" cy="838200"/>
            <a:chOff x="3962400" y="5943600"/>
            <a:chExt cx="1219200" cy="838200"/>
          </a:xfrm>
        </p:grpSpPr>
        <p:pic>
          <p:nvPicPr>
            <p:cNvPr id="38" name="Picture 37" descr="login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Public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Key</a:t>
              </a:r>
            </a:p>
          </p:txBody>
        </p:sp>
      </p:grpSp>
      <p:cxnSp>
        <p:nvCxnSpPr>
          <p:cNvPr id="44" name="Straight Connector 43"/>
          <p:cNvCxnSpPr/>
          <p:nvPr/>
        </p:nvCxnSpPr>
        <p:spPr>
          <a:xfrm rot="5400000">
            <a:off x="-38100" y="4229100"/>
            <a:ext cx="1905000" cy="1588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36"/>
          <p:cNvGrpSpPr/>
          <p:nvPr/>
        </p:nvGrpSpPr>
        <p:grpSpPr>
          <a:xfrm>
            <a:off x="5791200" y="2514600"/>
            <a:ext cx="1219200" cy="838200"/>
            <a:chOff x="3962400" y="5943600"/>
            <a:chExt cx="1219200" cy="838200"/>
          </a:xfrm>
        </p:grpSpPr>
        <p:pic>
          <p:nvPicPr>
            <p:cNvPr id="47" name="Picture 46" descr="login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Private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Key</a:t>
              </a:r>
              <a:endParaRPr lang="en-US" dirty="0"/>
            </a:p>
          </p:txBody>
        </p:sp>
      </p:grpSp>
      <p:cxnSp>
        <p:nvCxnSpPr>
          <p:cNvPr id="49" name="Straight Connector 48"/>
          <p:cNvCxnSpPr/>
          <p:nvPr/>
        </p:nvCxnSpPr>
        <p:spPr>
          <a:xfrm rot="5400000">
            <a:off x="4610894" y="4228306"/>
            <a:ext cx="1905000" cy="1588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35"/>
          <p:cNvGrpSpPr/>
          <p:nvPr/>
        </p:nvGrpSpPr>
        <p:grpSpPr>
          <a:xfrm>
            <a:off x="4724400" y="3352800"/>
            <a:ext cx="914400" cy="838200"/>
            <a:chOff x="4191000" y="5867400"/>
            <a:chExt cx="914400" cy="838200"/>
          </a:xfrm>
        </p:grpSpPr>
        <p:sp>
          <p:nvSpPr>
            <p:cNvPr id="51" name="Rectangle 50"/>
            <p:cNvSpPr/>
            <p:nvPr/>
          </p:nvSpPr>
          <p:spPr>
            <a:xfrm>
              <a:off x="4191000" y="6172200"/>
              <a:ext cx="9144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SAML 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Assertion</a:t>
              </a:r>
              <a:endParaRPr lang="en-US" dirty="0"/>
            </a:p>
          </p:txBody>
        </p:sp>
        <p:pic>
          <p:nvPicPr>
            <p:cNvPr id="52" name="Object 1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440237" y="5867400"/>
              <a:ext cx="360363" cy="381000"/>
            </a:xfrm>
            <a:prstGeom prst="rect">
              <a:avLst/>
            </a:prstGeom>
            <a:noFill/>
            <a:ln w="28575">
              <a:miter lim="800000"/>
              <a:headEnd/>
              <a:tailEnd/>
            </a:ln>
            <a:effectLst/>
          </p:spPr>
        </p:pic>
      </p:grpSp>
      <p:grpSp>
        <p:nvGrpSpPr>
          <p:cNvPr id="14" name="Group 52"/>
          <p:cNvGrpSpPr/>
          <p:nvPr/>
        </p:nvGrpSpPr>
        <p:grpSpPr>
          <a:xfrm>
            <a:off x="4495800" y="4191000"/>
            <a:ext cx="1219200" cy="838200"/>
            <a:chOff x="3962400" y="5943600"/>
            <a:chExt cx="1219200" cy="838200"/>
          </a:xfrm>
        </p:grpSpPr>
        <p:pic>
          <p:nvPicPr>
            <p:cNvPr id="54" name="Picture 53" descr="login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55" name="Rectangle 54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Public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Key</a:t>
              </a:r>
            </a:p>
          </p:txBody>
        </p:sp>
      </p:grpSp>
      <p:sp>
        <p:nvSpPr>
          <p:cNvPr id="45" name="Rounded Rectangular Callout 44"/>
          <p:cNvSpPr/>
          <p:nvPr/>
        </p:nvSpPr>
        <p:spPr>
          <a:xfrm>
            <a:off x="1976120" y="3886200"/>
            <a:ext cx="1833880" cy="685800"/>
          </a:xfrm>
          <a:prstGeom prst="wedgeRoundRectCallout">
            <a:avLst>
              <a:gd name="adj1" fmla="val -94813"/>
              <a:gd name="adj2" fmla="val 157870"/>
              <a:gd name="adj3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Is the provided SAML Assertion signed by a Trusted </a:t>
            </a:r>
            <a:r>
              <a:rPr lang="en-US" sz="1200" b="1" dirty="0" err="1" smtClean="0">
                <a:solidFill>
                  <a:srgbClr val="000000"/>
                </a:solidFill>
              </a:rPr>
              <a:t>IdP</a:t>
            </a:r>
            <a:r>
              <a:rPr lang="en-US" sz="1200" b="1" dirty="0" smtClean="0">
                <a:solidFill>
                  <a:srgbClr val="000000"/>
                </a:solidFill>
              </a:rPr>
              <a:t>?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46" name="Rounded Rectangular Callout 45"/>
          <p:cNvSpPr/>
          <p:nvPr/>
        </p:nvSpPr>
        <p:spPr>
          <a:xfrm>
            <a:off x="6553200" y="3886200"/>
            <a:ext cx="1833880" cy="685800"/>
          </a:xfrm>
          <a:prstGeom prst="wedgeRoundRectCallout">
            <a:avLst>
              <a:gd name="adj1" fmla="val -94813"/>
              <a:gd name="adj2" fmla="val 157870"/>
              <a:gd name="adj3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Is the provided SAML Assertion signed by a Trusted </a:t>
            </a:r>
            <a:r>
              <a:rPr lang="en-US" sz="1200" b="1" dirty="0" err="1" smtClean="0">
                <a:solidFill>
                  <a:srgbClr val="000000"/>
                </a:solidFill>
              </a:rPr>
              <a:t>IdP</a:t>
            </a:r>
            <a:r>
              <a:rPr lang="en-US" sz="1200" b="1" dirty="0" smtClean="0">
                <a:solidFill>
                  <a:srgbClr val="000000"/>
                </a:solidFill>
              </a:rPr>
              <a:t>?</a:t>
            </a:r>
            <a:endParaRPr lang="en-US" sz="12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Proxy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vs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Short Term Certificates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4800600" y="1950720"/>
            <a:ext cx="4343400" cy="4373880"/>
            <a:chOff x="4800600" y="1417320"/>
            <a:chExt cx="4343400" cy="43738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0" y="4724400"/>
              <a:ext cx="622300" cy="6731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4800" y="1828800"/>
              <a:ext cx="508000" cy="635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200" y="1905000"/>
              <a:ext cx="1066800" cy="85936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4800" y="4724400"/>
              <a:ext cx="508000" cy="6477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57800" y="5334000"/>
              <a:ext cx="79248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400" b="1" dirty="0" smtClean="0">
                  <a:solidFill>
                    <a:srgbClr val="000000"/>
                  </a:solidFill>
                </a:rPr>
                <a:t>Dorian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43800" y="5334000"/>
              <a:ext cx="12954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Grid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15200" y="2438400"/>
              <a:ext cx="18288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Authentication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800600" y="1417320"/>
              <a:ext cx="4196080" cy="4373880"/>
            </a:xfrm>
            <a:prstGeom prst="roundRect">
              <a:avLst/>
            </a:prstGeom>
            <a:solidFill>
              <a:schemeClr val="accent6">
                <a:lumMod val="75000"/>
                <a:alpha val="6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562600" y="1447800"/>
              <a:ext cx="26670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Short Term Certificate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up 21"/>
          <p:cNvGrpSpPr/>
          <p:nvPr/>
        </p:nvGrpSpPr>
        <p:grpSpPr>
          <a:xfrm>
            <a:off x="152400" y="1950720"/>
            <a:ext cx="4343400" cy="4373880"/>
            <a:chOff x="4800600" y="1417320"/>
            <a:chExt cx="4343400" cy="437388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0" y="4724400"/>
              <a:ext cx="622300" cy="6731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4800" y="1828800"/>
              <a:ext cx="508000" cy="6350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200" y="1905000"/>
              <a:ext cx="1066800" cy="85936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4800" y="4724400"/>
              <a:ext cx="508000" cy="64770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257800" y="5334000"/>
              <a:ext cx="79248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400" b="1" dirty="0" smtClean="0">
                  <a:solidFill>
                    <a:srgbClr val="000000"/>
                  </a:solidFill>
                </a:rPr>
                <a:t>Dorian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543800" y="5334000"/>
              <a:ext cx="12954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Grid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315200" y="2438400"/>
              <a:ext cx="18288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Authentication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800600" y="1417320"/>
              <a:ext cx="4196080" cy="4373880"/>
            </a:xfrm>
            <a:prstGeom prst="roundRect">
              <a:avLst/>
            </a:prstGeom>
            <a:solidFill>
              <a:schemeClr val="accent6">
                <a:lumMod val="75000"/>
                <a:alpha val="6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5562600" y="1447800"/>
              <a:ext cx="26670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Proxy Certificate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0" y="1219200"/>
            <a:ext cx="9144000" cy="715089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*** Proxy: Dorian loads User’s certificate and Private key***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*** Short Term: Dorian loads Dorian’s CA Private Key ***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5" name="Group 35"/>
          <p:cNvGrpSpPr/>
          <p:nvPr/>
        </p:nvGrpSpPr>
        <p:grpSpPr>
          <a:xfrm>
            <a:off x="76200" y="3429000"/>
            <a:ext cx="914400" cy="838200"/>
            <a:chOff x="4191000" y="5867400"/>
            <a:chExt cx="914400" cy="838200"/>
          </a:xfrm>
        </p:grpSpPr>
        <p:sp>
          <p:nvSpPr>
            <p:cNvPr id="35" name="Rectangle 34"/>
            <p:cNvSpPr/>
            <p:nvPr/>
          </p:nvSpPr>
          <p:spPr>
            <a:xfrm>
              <a:off x="4191000" y="6172200"/>
              <a:ext cx="9144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SAML 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Assertion</a:t>
              </a:r>
              <a:endParaRPr lang="en-US" dirty="0"/>
            </a:p>
          </p:txBody>
        </p:sp>
        <p:pic>
          <p:nvPicPr>
            <p:cNvPr id="4" name="Object 1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440237" y="5867400"/>
              <a:ext cx="360363" cy="381000"/>
            </a:xfrm>
            <a:prstGeom prst="rect">
              <a:avLst/>
            </a:prstGeom>
            <a:noFill/>
            <a:ln w="28575">
              <a:miter lim="800000"/>
              <a:headEnd/>
              <a:tailEnd/>
            </a:ln>
            <a:effectLst/>
          </p:spPr>
        </p:pic>
      </p:grpSp>
      <p:grpSp>
        <p:nvGrpSpPr>
          <p:cNvPr id="7" name="Group 36"/>
          <p:cNvGrpSpPr/>
          <p:nvPr/>
        </p:nvGrpSpPr>
        <p:grpSpPr>
          <a:xfrm>
            <a:off x="1143000" y="2514600"/>
            <a:ext cx="1219200" cy="838200"/>
            <a:chOff x="3962400" y="5943600"/>
            <a:chExt cx="1219200" cy="838200"/>
          </a:xfrm>
        </p:grpSpPr>
        <p:pic>
          <p:nvPicPr>
            <p:cNvPr id="34" name="Picture 33" descr="login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Private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Key</a:t>
              </a:r>
              <a:endParaRPr lang="en-US" dirty="0"/>
            </a:p>
          </p:txBody>
        </p:sp>
      </p:grpSp>
      <p:grpSp>
        <p:nvGrpSpPr>
          <p:cNvPr id="9" name="Group 36"/>
          <p:cNvGrpSpPr/>
          <p:nvPr/>
        </p:nvGrpSpPr>
        <p:grpSpPr>
          <a:xfrm>
            <a:off x="-76200" y="4191000"/>
            <a:ext cx="1219200" cy="838200"/>
            <a:chOff x="3962400" y="5943600"/>
            <a:chExt cx="1219200" cy="838200"/>
          </a:xfrm>
        </p:grpSpPr>
        <p:pic>
          <p:nvPicPr>
            <p:cNvPr id="38" name="Picture 37" descr="login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Public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Key</a:t>
              </a:r>
            </a:p>
          </p:txBody>
        </p:sp>
      </p:grpSp>
      <p:cxnSp>
        <p:nvCxnSpPr>
          <p:cNvPr id="44" name="Straight Connector 43"/>
          <p:cNvCxnSpPr/>
          <p:nvPr/>
        </p:nvCxnSpPr>
        <p:spPr>
          <a:xfrm rot="5400000">
            <a:off x="-38100" y="4229100"/>
            <a:ext cx="1905000" cy="1588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36"/>
          <p:cNvGrpSpPr/>
          <p:nvPr/>
        </p:nvGrpSpPr>
        <p:grpSpPr>
          <a:xfrm>
            <a:off x="5791200" y="2514600"/>
            <a:ext cx="1219200" cy="838200"/>
            <a:chOff x="3962400" y="5943600"/>
            <a:chExt cx="1219200" cy="838200"/>
          </a:xfrm>
        </p:grpSpPr>
        <p:pic>
          <p:nvPicPr>
            <p:cNvPr id="47" name="Picture 46" descr="login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Private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Key</a:t>
              </a:r>
              <a:endParaRPr lang="en-US" dirty="0"/>
            </a:p>
          </p:txBody>
        </p:sp>
      </p:grpSp>
      <p:cxnSp>
        <p:nvCxnSpPr>
          <p:cNvPr id="49" name="Straight Connector 48"/>
          <p:cNvCxnSpPr/>
          <p:nvPr/>
        </p:nvCxnSpPr>
        <p:spPr>
          <a:xfrm rot="5400000">
            <a:off x="4610894" y="4228306"/>
            <a:ext cx="1905000" cy="1588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35"/>
          <p:cNvGrpSpPr/>
          <p:nvPr/>
        </p:nvGrpSpPr>
        <p:grpSpPr>
          <a:xfrm>
            <a:off x="4724400" y="3352800"/>
            <a:ext cx="914400" cy="838200"/>
            <a:chOff x="4191000" y="5867400"/>
            <a:chExt cx="914400" cy="838200"/>
          </a:xfrm>
        </p:grpSpPr>
        <p:sp>
          <p:nvSpPr>
            <p:cNvPr id="51" name="Rectangle 50"/>
            <p:cNvSpPr/>
            <p:nvPr/>
          </p:nvSpPr>
          <p:spPr>
            <a:xfrm>
              <a:off x="4191000" y="6172200"/>
              <a:ext cx="9144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SAML 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Assertion</a:t>
              </a:r>
              <a:endParaRPr lang="en-US" dirty="0"/>
            </a:p>
          </p:txBody>
        </p:sp>
        <p:pic>
          <p:nvPicPr>
            <p:cNvPr id="52" name="Object 1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440237" y="5867400"/>
              <a:ext cx="360363" cy="381000"/>
            </a:xfrm>
            <a:prstGeom prst="rect">
              <a:avLst/>
            </a:prstGeom>
            <a:noFill/>
            <a:ln w="28575">
              <a:miter lim="800000"/>
              <a:headEnd/>
              <a:tailEnd/>
            </a:ln>
            <a:effectLst/>
          </p:spPr>
        </p:pic>
      </p:grpSp>
      <p:grpSp>
        <p:nvGrpSpPr>
          <p:cNvPr id="14" name="Group 52"/>
          <p:cNvGrpSpPr/>
          <p:nvPr/>
        </p:nvGrpSpPr>
        <p:grpSpPr>
          <a:xfrm>
            <a:off x="4495800" y="4191000"/>
            <a:ext cx="1219200" cy="838200"/>
            <a:chOff x="3962400" y="5943600"/>
            <a:chExt cx="1219200" cy="838200"/>
          </a:xfrm>
        </p:grpSpPr>
        <p:pic>
          <p:nvPicPr>
            <p:cNvPr id="54" name="Picture 53" descr="login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55" name="Rectangle 54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Public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Key</a:t>
              </a:r>
            </a:p>
          </p:txBody>
        </p:sp>
      </p:grpSp>
      <p:grpSp>
        <p:nvGrpSpPr>
          <p:cNvPr id="45" name="Group 36"/>
          <p:cNvGrpSpPr/>
          <p:nvPr/>
        </p:nvGrpSpPr>
        <p:grpSpPr>
          <a:xfrm>
            <a:off x="1447800" y="5410200"/>
            <a:ext cx="1219200" cy="838200"/>
            <a:chOff x="3962400" y="5943600"/>
            <a:chExt cx="1219200" cy="838200"/>
          </a:xfrm>
        </p:grpSpPr>
        <p:pic>
          <p:nvPicPr>
            <p:cNvPr id="46" name="Picture 45" descr="login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Dorian CA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Private Key</a:t>
              </a:r>
            </a:p>
          </p:txBody>
        </p:sp>
      </p:grpSp>
      <p:grpSp>
        <p:nvGrpSpPr>
          <p:cNvPr id="53" name="Group 36"/>
          <p:cNvGrpSpPr/>
          <p:nvPr/>
        </p:nvGrpSpPr>
        <p:grpSpPr>
          <a:xfrm>
            <a:off x="6400800" y="5410200"/>
            <a:ext cx="1219200" cy="838200"/>
            <a:chOff x="3962400" y="5943600"/>
            <a:chExt cx="1219200" cy="838200"/>
          </a:xfrm>
        </p:grpSpPr>
        <p:pic>
          <p:nvPicPr>
            <p:cNvPr id="56" name="Picture 55" descr="login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57" name="Rectangle 56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Dorian CA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Private Key</a:t>
              </a:r>
            </a:p>
          </p:txBody>
        </p:sp>
      </p:grpSp>
      <p:grpSp>
        <p:nvGrpSpPr>
          <p:cNvPr id="58" name="Group 36"/>
          <p:cNvGrpSpPr/>
          <p:nvPr/>
        </p:nvGrpSpPr>
        <p:grpSpPr>
          <a:xfrm>
            <a:off x="1524000" y="4267200"/>
            <a:ext cx="1219200" cy="838200"/>
            <a:chOff x="3962400" y="5943600"/>
            <a:chExt cx="1219200" cy="838200"/>
          </a:xfrm>
        </p:grpSpPr>
        <p:pic>
          <p:nvPicPr>
            <p:cNvPr id="59" name="Picture 58" descr="login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60" name="Rectangle 59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User’s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Private Key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458720" y="4267200"/>
            <a:ext cx="1046480" cy="838200"/>
            <a:chOff x="2362200" y="4267200"/>
            <a:chExt cx="1046480" cy="838200"/>
          </a:xfrm>
        </p:grpSpPr>
        <p:pic>
          <p:nvPicPr>
            <p:cNvPr id="63" name="Picture 62" descr="vcard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67000" y="4267200"/>
              <a:ext cx="457200" cy="457200"/>
            </a:xfrm>
            <a:prstGeom prst="rect">
              <a:avLst/>
            </a:prstGeom>
          </p:spPr>
        </p:pic>
        <p:sp>
          <p:nvSpPr>
            <p:cNvPr id="75" name="Rectangle 74"/>
            <p:cNvSpPr/>
            <p:nvPr/>
          </p:nvSpPr>
          <p:spPr>
            <a:xfrm>
              <a:off x="2362200" y="4648200"/>
              <a:ext cx="104648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User’s Certificate</a:t>
              </a:r>
              <a:endParaRPr lang="en-US" dirty="0"/>
            </a:p>
          </p:txBody>
        </p:sp>
      </p:grpSp>
      <p:cxnSp>
        <p:nvCxnSpPr>
          <p:cNvPr id="77" name="Straight Connector 76"/>
          <p:cNvCxnSpPr>
            <a:endCxn id="75" idx="0"/>
          </p:cNvCxnSpPr>
          <p:nvPr/>
        </p:nvCxnSpPr>
        <p:spPr>
          <a:xfrm rot="5400000" flipH="1" flipV="1">
            <a:off x="2138680" y="4719320"/>
            <a:ext cx="914400" cy="77216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2057400" y="5105400"/>
            <a:ext cx="1046480" cy="30988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 smtClean="0">
                <a:solidFill>
                  <a:schemeClr val="accent6">
                    <a:lumMod val="50000"/>
                  </a:schemeClr>
                </a:solidFill>
              </a:rPr>
              <a:t>Signed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Proxy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vs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Short Term Certificates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4800600" y="1950720"/>
            <a:ext cx="4343400" cy="4373880"/>
            <a:chOff x="4800600" y="1417320"/>
            <a:chExt cx="4343400" cy="43738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0" y="4724400"/>
              <a:ext cx="622300" cy="6731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4800" y="1828800"/>
              <a:ext cx="508000" cy="635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200" y="1905000"/>
              <a:ext cx="1066800" cy="85936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4800" y="4724400"/>
              <a:ext cx="508000" cy="6477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57800" y="5334000"/>
              <a:ext cx="79248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400" b="1" dirty="0" smtClean="0">
                  <a:solidFill>
                    <a:srgbClr val="000000"/>
                  </a:solidFill>
                </a:rPr>
                <a:t>Dorian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43800" y="5334000"/>
              <a:ext cx="12954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Grid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15200" y="2438400"/>
              <a:ext cx="18288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Authentication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800600" y="1417320"/>
              <a:ext cx="4196080" cy="4373880"/>
            </a:xfrm>
            <a:prstGeom prst="roundRect">
              <a:avLst/>
            </a:prstGeom>
            <a:solidFill>
              <a:schemeClr val="accent6">
                <a:lumMod val="75000"/>
                <a:alpha val="6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562600" y="1447800"/>
              <a:ext cx="26670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Short Term Certificate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up 21"/>
          <p:cNvGrpSpPr/>
          <p:nvPr/>
        </p:nvGrpSpPr>
        <p:grpSpPr>
          <a:xfrm>
            <a:off x="152400" y="1950720"/>
            <a:ext cx="4343400" cy="4373880"/>
            <a:chOff x="4800600" y="1417320"/>
            <a:chExt cx="4343400" cy="437388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0" y="4724400"/>
              <a:ext cx="622300" cy="6731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4800" y="1828800"/>
              <a:ext cx="508000" cy="6350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200" y="1905000"/>
              <a:ext cx="1066800" cy="85936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4800" y="4724400"/>
              <a:ext cx="508000" cy="64770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257800" y="5334000"/>
              <a:ext cx="79248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400" b="1" dirty="0" smtClean="0">
                  <a:solidFill>
                    <a:srgbClr val="000000"/>
                  </a:solidFill>
                </a:rPr>
                <a:t>Dorian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543800" y="5334000"/>
              <a:ext cx="12954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Grid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315200" y="2438400"/>
              <a:ext cx="18288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Authentication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800600" y="1417320"/>
              <a:ext cx="4196080" cy="4373880"/>
            </a:xfrm>
            <a:prstGeom prst="roundRect">
              <a:avLst/>
            </a:prstGeom>
            <a:solidFill>
              <a:schemeClr val="accent6">
                <a:lumMod val="75000"/>
                <a:alpha val="6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5562600" y="1447800"/>
              <a:ext cx="26670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Proxy Certificate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0" y="1219200"/>
            <a:ext cx="9144000" cy="715089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*** Proxy: Dorian issues a proxy certificate signed by the User’s private key***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*** Short Term: Dorian issues a certificate signed by the Dorian’s Private Key ***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5" name="Group 35"/>
          <p:cNvGrpSpPr/>
          <p:nvPr/>
        </p:nvGrpSpPr>
        <p:grpSpPr>
          <a:xfrm>
            <a:off x="76200" y="3429000"/>
            <a:ext cx="914400" cy="838200"/>
            <a:chOff x="4191000" y="5867400"/>
            <a:chExt cx="914400" cy="838200"/>
          </a:xfrm>
        </p:grpSpPr>
        <p:sp>
          <p:nvSpPr>
            <p:cNvPr id="35" name="Rectangle 34"/>
            <p:cNvSpPr/>
            <p:nvPr/>
          </p:nvSpPr>
          <p:spPr>
            <a:xfrm>
              <a:off x="4191000" y="6172200"/>
              <a:ext cx="9144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SAML 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Assertion</a:t>
              </a:r>
              <a:endParaRPr lang="en-US" dirty="0"/>
            </a:p>
          </p:txBody>
        </p:sp>
        <p:pic>
          <p:nvPicPr>
            <p:cNvPr id="4" name="Object 1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440237" y="5867400"/>
              <a:ext cx="360363" cy="381000"/>
            </a:xfrm>
            <a:prstGeom prst="rect">
              <a:avLst/>
            </a:prstGeom>
            <a:noFill/>
            <a:ln w="28575">
              <a:miter lim="800000"/>
              <a:headEnd/>
              <a:tailEnd/>
            </a:ln>
            <a:effectLst/>
          </p:spPr>
        </p:pic>
      </p:grpSp>
      <p:grpSp>
        <p:nvGrpSpPr>
          <p:cNvPr id="7" name="Group 36"/>
          <p:cNvGrpSpPr/>
          <p:nvPr/>
        </p:nvGrpSpPr>
        <p:grpSpPr>
          <a:xfrm>
            <a:off x="1143000" y="2514600"/>
            <a:ext cx="1219200" cy="838200"/>
            <a:chOff x="3962400" y="5943600"/>
            <a:chExt cx="1219200" cy="838200"/>
          </a:xfrm>
        </p:grpSpPr>
        <p:pic>
          <p:nvPicPr>
            <p:cNvPr id="34" name="Picture 33" descr="login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Private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Key</a:t>
              </a:r>
              <a:endParaRPr lang="en-US" dirty="0"/>
            </a:p>
          </p:txBody>
        </p:sp>
      </p:grpSp>
      <p:grpSp>
        <p:nvGrpSpPr>
          <p:cNvPr id="9" name="Group 36"/>
          <p:cNvGrpSpPr/>
          <p:nvPr/>
        </p:nvGrpSpPr>
        <p:grpSpPr>
          <a:xfrm>
            <a:off x="-76200" y="4191000"/>
            <a:ext cx="1219200" cy="838200"/>
            <a:chOff x="3962400" y="5943600"/>
            <a:chExt cx="1219200" cy="838200"/>
          </a:xfrm>
        </p:grpSpPr>
        <p:pic>
          <p:nvPicPr>
            <p:cNvPr id="38" name="Picture 37" descr="login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Public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Key</a:t>
              </a:r>
            </a:p>
          </p:txBody>
        </p:sp>
      </p:grpSp>
      <p:cxnSp>
        <p:nvCxnSpPr>
          <p:cNvPr id="44" name="Straight Connector 43"/>
          <p:cNvCxnSpPr/>
          <p:nvPr/>
        </p:nvCxnSpPr>
        <p:spPr>
          <a:xfrm rot="5400000">
            <a:off x="-38100" y="4229100"/>
            <a:ext cx="1905000" cy="1588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36"/>
          <p:cNvGrpSpPr/>
          <p:nvPr/>
        </p:nvGrpSpPr>
        <p:grpSpPr>
          <a:xfrm>
            <a:off x="5791200" y="2514600"/>
            <a:ext cx="1219200" cy="838200"/>
            <a:chOff x="3962400" y="5943600"/>
            <a:chExt cx="1219200" cy="838200"/>
          </a:xfrm>
        </p:grpSpPr>
        <p:pic>
          <p:nvPicPr>
            <p:cNvPr id="47" name="Picture 46" descr="login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Private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Key</a:t>
              </a:r>
              <a:endParaRPr lang="en-US" dirty="0"/>
            </a:p>
          </p:txBody>
        </p:sp>
      </p:grpSp>
      <p:cxnSp>
        <p:nvCxnSpPr>
          <p:cNvPr id="49" name="Straight Connector 48"/>
          <p:cNvCxnSpPr/>
          <p:nvPr/>
        </p:nvCxnSpPr>
        <p:spPr>
          <a:xfrm rot="5400000">
            <a:off x="4610894" y="4228306"/>
            <a:ext cx="1905000" cy="1588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35"/>
          <p:cNvGrpSpPr/>
          <p:nvPr/>
        </p:nvGrpSpPr>
        <p:grpSpPr>
          <a:xfrm>
            <a:off x="4724400" y="3352800"/>
            <a:ext cx="914400" cy="838200"/>
            <a:chOff x="4191000" y="5867400"/>
            <a:chExt cx="914400" cy="838200"/>
          </a:xfrm>
        </p:grpSpPr>
        <p:sp>
          <p:nvSpPr>
            <p:cNvPr id="51" name="Rectangle 50"/>
            <p:cNvSpPr/>
            <p:nvPr/>
          </p:nvSpPr>
          <p:spPr>
            <a:xfrm>
              <a:off x="4191000" y="6172200"/>
              <a:ext cx="9144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SAML 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Assertion</a:t>
              </a:r>
              <a:endParaRPr lang="en-US" dirty="0"/>
            </a:p>
          </p:txBody>
        </p:sp>
        <p:pic>
          <p:nvPicPr>
            <p:cNvPr id="52" name="Object 1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440237" y="5867400"/>
              <a:ext cx="360363" cy="381000"/>
            </a:xfrm>
            <a:prstGeom prst="rect">
              <a:avLst/>
            </a:prstGeom>
            <a:noFill/>
            <a:ln w="28575">
              <a:miter lim="800000"/>
              <a:headEnd/>
              <a:tailEnd/>
            </a:ln>
            <a:effectLst/>
          </p:spPr>
        </p:pic>
      </p:grpSp>
      <p:grpSp>
        <p:nvGrpSpPr>
          <p:cNvPr id="14" name="Group 52"/>
          <p:cNvGrpSpPr/>
          <p:nvPr/>
        </p:nvGrpSpPr>
        <p:grpSpPr>
          <a:xfrm>
            <a:off x="4495800" y="4191000"/>
            <a:ext cx="1219200" cy="838200"/>
            <a:chOff x="3962400" y="5943600"/>
            <a:chExt cx="1219200" cy="838200"/>
          </a:xfrm>
        </p:grpSpPr>
        <p:pic>
          <p:nvPicPr>
            <p:cNvPr id="54" name="Picture 53" descr="login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55" name="Rectangle 54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Public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Key</a:t>
              </a:r>
            </a:p>
          </p:txBody>
        </p:sp>
      </p:grpSp>
      <p:grpSp>
        <p:nvGrpSpPr>
          <p:cNvPr id="15" name="Group 36"/>
          <p:cNvGrpSpPr/>
          <p:nvPr/>
        </p:nvGrpSpPr>
        <p:grpSpPr>
          <a:xfrm>
            <a:off x="1447800" y="5410200"/>
            <a:ext cx="1219200" cy="838200"/>
            <a:chOff x="3962400" y="5943600"/>
            <a:chExt cx="1219200" cy="838200"/>
          </a:xfrm>
        </p:grpSpPr>
        <p:pic>
          <p:nvPicPr>
            <p:cNvPr id="46" name="Picture 45" descr="login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Dorian CA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Private Key</a:t>
              </a:r>
            </a:p>
          </p:txBody>
        </p:sp>
      </p:grpSp>
      <p:grpSp>
        <p:nvGrpSpPr>
          <p:cNvPr id="21" name="Group 36"/>
          <p:cNvGrpSpPr/>
          <p:nvPr/>
        </p:nvGrpSpPr>
        <p:grpSpPr>
          <a:xfrm>
            <a:off x="6400800" y="5410200"/>
            <a:ext cx="1219200" cy="838200"/>
            <a:chOff x="3962400" y="5943600"/>
            <a:chExt cx="1219200" cy="838200"/>
          </a:xfrm>
        </p:grpSpPr>
        <p:pic>
          <p:nvPicPr>
            <p:cNvPr id="56" name="Picture 55" descr="login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57" name="Rectangle 56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Dorian CA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Private Key</a:t>
              </a:r>
            </a:p>
          </p:txBody>
        </p:sp>
      </p:grpSp>
      <p:grpSp>
        <p:nvGrpSpPr>
          <p:cNvPr id="22" name="Group 36"/>
          <p:cNvGrpSpPr/>
          <p:nvPr/>
        </p:nvGrpSpPr>
        <p:grpSpPr>
          <a:xfrm>
            <a:off x="1524000" y="4267200"/>
            <a:ext cx="1219200" cy="838200"/>
            <a:chOff x="3962400" y="5943600"/>
            <a:chExt cx="1219200" cy="838200"/>
          </a:xfrm>
        </p:grpSpPr>
        <p:pic>
          <p:nvPicPr>
            <p:cNvPr id="59" name="Picture 58" descr="login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60" name="Rectangle 59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User’s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Private Key</a:t>
              </a:r>
            </a:p>
          </p:txBody>
        </p:sp>
      </p:grpSp>
      <p:grpSp>
        <p:nvGrpSpPr>
          <p:cNvPr id="32" name="Group 75"/>
          <p:cNvGrpSpPr/>
          <p:nvPr/>
        </p:nvGrpSpPr>
        <p:grpSpPr>
          <a:xfrm>
            <a:off x="2458720" y="4267200"/>
            <a:ext cx="1046480" cy="838200"/>
            <a:chOff x="2362200" y="4267200"/>
            <a:chExt cx="1046480" cy="838200"/>
          </a:xfrm>
        </p:grpSpPr>
        <p:pic>
          <p:nvPicPr>
            <p:cNvPr id="63" name="Picture 62" descr="vcard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67000" y="4267200"/>
              <a:ext cx="457200" cy="457200"/>
            </a:xfrm>
            <a:prstGeom prst="rect">
              <a:avLst/>
            </a:prstGeom>
          </p:spPr>
        </p:pic>
        <p:sp>
          <p:nvSpPr>
            <p:cNvPr id="75" name="Rectangle 74"/>
            <p:cNvSpPr/>
            <p:nvPr/>
          </p:nvSpPr>
          <p:spPr>
            <a:xfrm>
              <a:off x="2362200" y="4648200"/>
              <a:ext cx="104648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User’s Certificate</a:t>
              </a:r>
              <a:endParaRPr lang="en-US" dirty="0"/>
            </a:p>
          </p:txBody>
        </p:sp>
      </p:grpSp>
      <p:cxnSp>
        <p:nvCxnSpPr>
          <p:cNvPr id="77" name="Straight Connector 76"/>
          <p:cNvCxnSpPr>
            <a:endCxn id="75" idx="0"/>
          </p:cNvCxnSpPr>
          <p:nvPr/>
        </p:nvCxnSpPr>
        <p:spPr>
          <a:xfrm rot="5400000" flipH="1" flipV="1">
            <a:off x="2138680" y="4719320"/>
            <a:ext cx="914400" cy="77216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2057400" y="5105400"/>
            <a:ext cx="1046480" cy="30988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 smtClean="0">
                <a:solidFill>
                  <a:schemeClr val="accent6">
                    <a:lumMod val="50000"/>
                  </a:schemeClr>
                </a:solidFill>
              </a:rPr>
              <a:t>Signed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58" name="Group 75"/>
          <p:cNvGrpSpPr/>
          <p:nvPr/>
        </p:nvGrpSpPr>
        <p:grpSpPr>
          <a:xfrm>
            <a:off x="990600" y="3352800"/>
            <a:ext cx="1046480" cy="838200"/>
            <a:chOff x="2362200" y="4267200"/>
            <a:chExt cx="1046480" cy="838200"/>
          </a:xfrm>
        </p:grpSpPr>
        <p:pic>
          <p:nvPicPr>
            <p:cNvPr id="61" name="Picture 60" descr="vcard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67000" y="4267200"/>
              <a:ext cx="457200" cy="457200"/>
            </a:xfrm>
            <a:prstGeom prst="rect">
              <a:avLst/>
            </a:prstGeom>
          </p:spPr>
        </p:pic>
        <p:sp>
          <p:nvSpPr>
            <p:cNvPr id="62" name="Rectangle 61"/>
            <p:cNvSpPr/>
            <p:nvPr/>
          </p:nvSpPr>
          <p:spPr>
            <a:xfrm>
              <a:off x="2362200" y="4648200"/>
              <a:ext cx="104648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Proxy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Certificate</a:t>
              </a:r>
              <a:endParaRPr lang="en-US" dirty="0"/>
            </a:p>
          </p:txBody>
        </p:sp>
      </p:grpSp>
      <p:grpSp>
        <p:nvGrpSpPr>
          <p:cNvPr id="64" name="Group 75"/>
          <p:cNvGrpSpPr/>
          <p:nvPr/>
        </p:nvGrpSpPr>
        <p:grpSpPr>
          <a:xfrm>
            <a:off x="6553200" y="3733800"/>
            <a:ext cx="1046480" cy="838200"/>
            <a:chOff x="2362200" y="4267200"/>
            <a:chExt cx="1046480" cy="838200"/>
          </a:xfrm>
        </p:grpSpPr>
        <p:pic>
          <p:nvPicPr>
            <p:cNvPr id="65" name="Picture 64" descr="vcard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67000" y="4267200"/>
              <a:ext cx="457200" cy="457200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2362200" y="4648200"/>
              <a:ext cx="104648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Short Term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Certificate</a:t>
              </a:r>
              <a:endParaRPr lang="en-US" dirty="0"/>
            </a:p>
          </p:txBody>
        </p:sp>
      </p:grpSp>
      <p:cxnSp>
        <p:nvCxnSpPr>
          <p:cNvPr id="67" name="Straight Connector 66"/>
          <p:cNvCxnSpPr/>
          <p:nvPr/>
        </p:nvCxnSpPr>
        <p:spPr>
          <a:xfrm rot="16200000" flipV="1">
            <a:off x="1714500" y="3771900"/>
            <a:ext cx="533400" cy="4572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905000" y="3733800"/>
            <a:ext cx="1046480" cy="30988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 smtClean="0">
                <a:solidFill>
                  <a:schemeClr val="accent6">
                    <a:lumMod val="50000"/>
                  </a:schemeClr>
                </a:solidFill>
              </a:rPr>
              <a:t>Signed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rot="5400000" flipH="1" flipV="1">
            <a:off x="6591300" y="4991100"/>
            <a:ext cx="8382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7010400" y="4876800"/>
            <a:ext cx="1046480" cy="30988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 smtClean="0">
                <a:solidFill>
                  <a:schemeClr val="accent6">
                    <a:lumMod val="50000"/>
                  </a:schemeClr>
                </a:solidFill>
              </a:rPr>
              <a:t>Signed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73" name="Straight Connector 72"/>
          <p:cNvCxnSpPr>
            <a:stCxn id="54" idx="3"/>
          </p:cNvCxnSpPr>
          <p:nvPr/>
        </p:nvCxnSpPr>
        <p:spPr>
          <a:xfrm flipV="1">
            <a:off x="5334000" y="4038600"/>
            <a:ext cx="1524000" cy="3429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38" idx="3"/>
          </p:cNvCxnSpPr>
          <p:nvPr/>
        </p:nvCxnSpPr>
        <p:spPr>
          <a:xfrm flipV="1">
            <a:off x="762000" y="3733800"/>
            <a:ext cx="533400" cy="6477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Proxy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vs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Short Term Certificates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4800600" y="1950720"/>
            <a:ext cx="4343400" cy="4373880"/>
            <a:chOff x="4800600" y="1417320"/>
            <a:chExt cx="4343400" cy="43738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0" y="4724400"/>
              <a:ext cx="622300" cy="6731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4800" y="1828800"/>
              <a:ext cx="508000" cy="635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200" y="1905000"/>
              <a:ext cx="1066800" cy="85936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4800" y="4724400"/>
              <a:ext cx="508000" cy="6477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57800" y="5334000"/>
              <a:ext cx="79248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400" b="1" dirty="0" smtClean="0">
                  <a:solidFill>
                    <a:srgbClr val="000000"/>
                  </a:solidFill>
                </a:rPr>
                <a:t>Dorian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43800" y="5334000"/>
              <a:ext cx="12954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Grid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15200" y="2438400"/>
              <a:ext cx="18288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Authentication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800600" y="1417320"/>
              <a:ext cx="4196080" cy="4373880"/>
            </a:xfrm>
            <a:prstGeom prst="roundRect">
              <a:avLst/>
            </a:prstGeom>
            <a:solidFill>
              <a:schemeClr val="accent6">
                <a:lumMod val="75000"/>
                <a:alpha val="6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562600" y="1447800"/>
              <a:ext cx="26670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Short Term Certificate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up 21"/>
          <p:cNvGrpSpPr/>
          <p:nvPr/>
        </p:nvGrpSpPr>
        <p:grpSpPr>
          <a:xfrm>
            <a:off x="152400" y="1950720"/>
            <a:ext cx="4343400" cy="4373880"/>
            <a:chOff x="4800600" y="1417320"/>
            <a:chExt cx="4343400" cy="437388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0" y="4724400"/>
              <a:ext cx="622300" cy="6731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4800" y="1828800"/>
              <a:ext cx="508000" cy="6350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200" y="1905000"/>
              <a:ext cx="1066800" cy="85936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4800" y="4724400"/>
              <a:ext cx="508000" cy="64770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257800" y="5334000"/>
              <a:ext cx="79248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400" b="1" dirty="0" smtClean="0">
                  <a:solidFill>
                    <a:srgbClr val="000000"/>
                  </a:solidFill>
                </a:rPr>
                <a:t>Dorian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543800" y="5334000"/>
              <a:ext cx="12954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Grid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315200" y="2438400"/>
              <a:ext cx="18288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Authentication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800600" y="1417320"/>
              <a:ext cx="4196080" cy="4373880"/>
            </a:xfrm>
            <a:prstGeom prst="roundRect">
              <a:avLst/>
            </a:prstGeom>
            <a:solidFill>
              <a:schemeClr val="accent6">
                <a:lumMod val="75000"/>
                <a:alpha val="6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5562600" y="1447800"/>
              <a:ext cx="26670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Proxy Certificate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0" y="1219200"/>
            <a:ext cx="9144000" cy="40862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*** Dorian returns issued certificate to client ***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7" name="Group 36"/>
          <p:cNvGrpSpPr/>
          <p:nvPr/>
        </p:nvGrpSpPr>
        <p:grpSpPr>
          <a:xfrm>
            <a:off x="1143000" y="2514600"/>
            <a:ext cx="1219200" cy="838200"/>
            <a:chOff x="3962400" y="5943600"/>
            <a:chExt cx="1219200" cy="838200"/>
          </a:xfrm>
        </p:grpSpPr>
        <p:pic>
          <p:nvPicPr>
            <p:cNvPr id="34" name="Picture 33" descr="login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Private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Key</a:t>
              </a:r>
              <a:endParaRPr lang="en-US" dirty="0"/>
            </a:p>
          </p:txBody>
        </p:sp>
      </p:grpSp>
      <p:cxnSp>
        <p:nvCxnSpPr>
          <p:cNvPr id="44" name="Straight Connector 43"/>
          <p:cNvCxnSpPr/>
          <p:nvPr/>
        </p:nvCxnSpPr>
        <p:spPr>
          <a:xfrm rot="5400000" flipH="1" flipV="1">
            <a:off x="380206" y="4724400"/>
            <a:ext cx="1067594" cy="794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36"/>
          <p:cNvGrpSpPr/>
          <p:nvPr/>
        </p:nvGrpSpPr>
        <p:grpSpPr>
          <a:xfrm>
            <a:off x="5791200" y="2514600"/>
            <a:ext cx="1219200" cy="838200"/>
            <a:chOff x="3962400" y="5943600"/>
            <a:chExt cx="1219200" cy="838200"/>
          </a:xfrm>
        </p:grpSpPr>
        <p:pic>
          <p:nvPicPr>
            <p:cNvPr id="47" name="Picture 46" descr="login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Private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Key</a:t>
              </a:r>
              <a:endParaRPr lang="en-US" dirty="0"/>
            </a:p>
          </p:txBody>
        </p:sp>
      </p:grpSp>
      <p:grpSp>
        <p:nvGrpSpPr>
          <p:cNvPr id="37" name="Group 75"/>
          <p:cNvGrpSpPr/>
          <p:nvPr/>
        </p:nvGrpSpPr>
        <p:grpSpPr>
          <a:xfrm>
            <a:off x="381000" y="3352800"/>
            <a:ext cx="1046480" cy="838200"/>
            <a:chOff x="2362200" y="4267200"/>
            <a:chExt cx="1046480" cy="838200"/>
          </a:xfrm>
        </p:grpSpPr>
        <p:pic>
          <p:nvPicPr>
            <p:cNvPr id="61" name="Picture 60" descr="vcar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67000" y="4267200"/>
              <a:ext cx="457200" cy="457200"/>
            </a:xfrm>
            <a:prstGeom prst="rect">
              <a:avLst/>
            </a:prstGeom>
          </p:spPr>
        </p:pic>
        <p:sp>
          <p:nvSpPr>
            <p:cNvPr id="62" name="Rectangle 61"/>
            <p:cNvSpPr/>
            <p:nvPr/>
          </p:nvSpPr>
          <p:spPr>
            <a:xfrm>
              <a:off x="2362200" y="4648200"/>
              <a:ext cx="104648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Proxy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Certificate</a:t>
              </a:r>
              <a:endParaRPr lang="en-US" dirty="0"/>
            </a:p>
          </p:txBody>
        </p:sp>
      </p:grpSp>
      <p:grpSp>
        <p:nvGrpSpPr>
          <p:cNvPr id="39" name="Group 75"/>
          <p:cNvGrpSpPr/>
          <p:nvPr/>
        </p:nvGrpSpPr>
        <p:grpSpPr>
          <a:xfrm>
            <a:off x="5049520" y="3276600"/>
            <a:ext cx="1046480" cy="838200"/>
            <a:chOff x="2362200" y="4267200"/>
            <a:chExt cx="1046480" cy="838200"/>
          </a:xfrm>
        </p:grpSpPr>
        <p:pic>
          <p:nvPicPr>
            <p:cNvPr id="65" name="Picture 64" descr="vcar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67000" y="4267200"/>
              <a:ext cx="457200" cy="457200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2362200" y="4648200"/>
              <a:ext cx="104648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Short Term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Certificate</a:t>
              </a:r>
              <a:endParaRPr lang="en-US" dirty="0"/>
            </a:p>
          </p:txBody>
        </p:sp>
      </p:grpSp>
      <p:cxnSp>
        <p:nvCxnSpPr>
          <p:cNvPr id="80" name="Straight Connector 79"/>
          <p:cNvCxnSpPr/>
          <p:nvPr/>
        </p:nvCxnSpPr>
        <p:spPr>
          <a:xfrm rot="5400000" flipH="1" flipV="1">
            <a:off x="5029200" y="4648200"/>
            <a:ext cx="1067594" cy="794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6324600" cy="639763"/>
          </a:xfrm>
        </p:spPr>
        <p:txBody>
          <a:bodyPr/>
          <a:lstStyle/>
          <a:p>
            <a:pPr eaLnBrk="1" hangingPunct="1"/>
            <a:r>
              <a:rPr lang="en-US"/>
              <a:t>GAARDS Security Infrastructure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1295400"/>
            <a:ext cx="3810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222268"/>
              </a:buClr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GAARDS provides services and tools for the administration and enforcement of security policy in an enterprise Grid.  </a:t>
            </a:r>
          </a:p>
          <a:p>
            <a:pPr marL="342900" indent="-342900">
              <a:spcBef>
                <a:spcPct val="20000"/>
              </a:spcBef>
              <a:buClr>
                <a:srgbClr val="222268"/>
              </a:buClr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GAARDS is the security infrastructure for caGrid.</a:t>
            </a:r>
          </a:p>
          <a:p>
            <a:pPr marL="342900" indent="-342900"/>
            <a:endParaRPr lang="en-US" dirty="0">
              <a:latin typeface="Calibri" charset="0"/>
            </a:endParaRPr>
          </a:p>
        </p:txBody>
      </p:sp>
      <p:pic>
        <p:nvPicPr>
          <p:cNvPr id="5" name="Picture 4" descr="gaard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886200" y="1524000"/>
            <a:ext cx="5231908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Proxy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vs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Short Term Certificates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4800600" y="1950720"/>
            <a:ext cx="4343400" cy="4373880"/>
            <a:chOff x="4800600" y="1417320"/>
            <a:chExt cx="4343400" cy="43738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0" y="4724400"/>
              <a:ext cx="622300" cy="6731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4800" y="1828800"/>
              <a:ext cx="508000" cy="635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200" y="1905000"/>
              <a:ext cx="1066800" cy="85936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4800" y="4724400"/>
              <a:ext cx="508000" cy="6477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57800" y="5334000"/>
              <a:ext cx="79248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400" b="1" dirty="0" smtClean="0">
                  <a:solidFill>
                    <a:srgbClr val="000000"/>
                  </a:solidFill>
                </a:rPr>
                <a:t>Dorian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43800" y="5334000"/>
              <a:ext cx="12954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Grid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15200" y="2438400"/>
              <a:ext cx="18288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Authentication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800600" y="1417320"/>
              <a:ext cx="4196080" cy="4373880"/>
            </a:xfrm>
            <a:prstGeom prst="roundRect">
              <a:avLst/>
            </a:prstGeom>
            <a:solidFill>
              <a:schemeClr val="accent6">
                <a:lumMod val="75000"/>
                <a:alpha val="6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562600" y="1447800"/>
              <a:ext cx="26670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Short Term Certificate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up 21"/>
          <p:cNvGrpSpPr/>
          <p:nvPr/>
        </p:nvGrpSpPr>
        <p:grpSpPr>
          <a:xfrm>
            <a:off x="152400" y="1950720"/>
            <a:ext cx="4343400" cy="4373880"/>
            <a:chOff x="4800600" y="1417320"/>
            <a:chExt cx="4343400" cy="437388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0" y="4724400"/>
              <a:ext cx="622300" cy="6731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4800" y="1828800"/>
              <a:ext cx="508000" cy="6350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200" y="1905000"/>
              <a:ext cx="1066800" cy="85936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4800" y="4724400"/>
              <a:ext cx="508000" cy="64770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257800" y="5334000"/>
              <a:ext cx="79248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400" b="1" dirty="0" smtClean="0">
                  <a:solidFill>
                    <a:srgbClr val="000000"/>
                  </a:solidFill>
                </a:rPr>
                <a:t>Dorian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543800" y="5334000"/>
              <a:ext cx="12954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Grid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315200" y="2438400"/>
              <a:ext cx="18288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Authentication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800600" y="1417320"/>
              <a:ext cx="4196080" cy="4373880"/>
            </a:xfrm>
            <a:prstGeom prst="roundRect">
              <a:avLst/>
            </a:prstGeom>
            <a:solidFill>
              <a:schemeClr val="accent6">
                <a:lumMod val="75000"/>
                <a:alpha val="6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5562600" y="1447800"/>
              <a:ext cx="26670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Proxy Certificate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0" y="1219200"/>
            <a:ext cx="9144000" cy="40862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*** Issued certificate and locally generated private key make up a credential ***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4" name="Group 36"/>
          <p:cNvGrpSpPr/>
          <p:nvPr/>
        </p:nvGrpSpPr>
        <p:grpSpPr>
          <a:xfrm>
            <a:off x="1905000" y="2514600"/>
            <a:ext cx="1219200" cy="838200"/>
            <a:chOff x="3962400" y="5943600"/>
            <a:chExt cx="1219200" cy="838200"/>
          </a:xfrm>
        </p:grpSpPr>
        <p:pic>
          <p:nvPicPr>
            <p:cNvPr id="34" name="Picture 33" descr="login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Private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Key</a:t>
              </a:r>
              <a:endParaRPr lang="en-US" dirty="0"/>
            </a:p>
          </p:txBody>
        </p:sp>
      </p:grpSp>
      <p:grpSp>
        <p:nvGrpSpPr>
          <p:cNvPr id="5" name="Group 36"/>
          <p:cNvGrpSpPr/>
          <p:nvPr/>
        </p:nvGrpSpPr>
        <p:grpSpPr>
          <a:xfrm>
            <a:off x="6705600" y="2514600"/>
            <a:ext cx="1219200" cy="838200"/>
            <a:chOff x="3962400" y="5943600"/>
            <a:chExt cx="1219200" cy="838200"/>
          </a:xfrm>
        </p:grpSpPr>
        <p:pic>
          <p:nvPicPr>
            <p:cNvPr id="47" name="Picture 46" descr="login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Private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Key</a:t>
              </a:r>
              <a:endParaRPr lang="en-US" dirty="0"/>
            </a:p>
          </p:txBody>
        </p:sp>
      </p:grpSp>
      <p:grpSp>
        <p:nvGrpSpPr>
          <p:cNvPr id="7" name="Group 75"/>
          <p:cNvGrpSpPr/>
          <p:nvPr/>
        </p:nvGrpSpPr>
        <p:grpSpPr>
          <a:xfrm>
            <a:off x="1315720" y="2514600"/>
            <a:ext cx="1046480" cy="838200"/>
            <a:chOff x="2362200" y="4267200"/>
            <a:chExt cx="1046480" cy="838200"/>
          </a:xfrm>
        </p:grpSpPr>
        <p:pic>
          <p:nvPicPr>
            <p:cNvPr id="61" name="Picture 60" descr="vcar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67000" y="4267200"/>
              <a:ext cx="457200" cy="457200"/>
            </a:xfrm>
            <a:prstGeom prst="rect">
              <a:avLst/>
            </a:prstGeom>
          </p:spPr>
        </p:pic>
        <p:sp>
          <p:nvSpPr>
            <p:cNvPr id="62" name="Rectangle 61"/>
            <p:cNvSpPr/>
            <p:nvPr/>
          </p:nvSpPr>
          <p:spPr>
            <a:xfrm>
              <a:off x="2362200" y="4648200"/>
              <a:ext cx="104648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Proxy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Certificate</a:t>
              </a:r>
              <a:endParaRPr lang="en-US" dirty="0"/>
            </a:p>
          </p:txBody>
        </p:sp>
      </p:grpSp>
      <p:grpSp>
        <p:nvGrpSpPr>
          <p:cNvPr id="9" name="Group 75"/>
          <p:cNvGrpSpPr/>
          <p:nvPr/>
        </p:nvGrpSpPr>
        <p:grpSpPr>
          <a:xfrm>
            <a:off x="6040120" y="2514600"/>
            <a:ext cx="1046480" cy="838200"/>
            <a:chOff x="2362200" y="4267200"/>
            <a:chExt cx="1046480" cy="838200"/>
          </a:xfrm>
        </p:grpSpPr>
        <p:pic>
          <p:nvPicPr>
            <p:cNvPr id="65" name="Picture 64" descr="vcar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67000" y="4267200"/>
              <a:ext cx="457200" cy="457200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2362200" y="4648200"/>
              <a:ext cx="104648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Short Term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Certificate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Proxy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vs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Short Term Certificates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4800600" y="1950720"/>
            <a:ext cx="4343400" cy="4373880"/>
            <a:chOff x="4800600" y="1417320"/>
            <a:chExt cx="4343400" cy="43738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0" y="4724400"/>
              <a:ext cx="622300" cy="6731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4800" y="1828800"/>
              <a:ext cx="508000" cy="635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200" y="1905000"/>
              <a:ext cx="1066800" cy="85936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4800" y="4724400"/>
              <a:ext cx="508000" cy="6477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57800" y="5334000"/>
              <a:ext cx="79248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400" b="1" dirty="0" smtClean="0">
                  <a:solidFill>
                    <a:srgbClr val="000000"/>
                  </a:solidFill>
                </a:rPr>
                <a:t>Dorian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43800" y="5334000"/>
              <a:ext cx="12954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Grid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15200" y="2438400"/>
              <a:ext cx="18288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Authentication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800600" y="1417320"/>
              <a:ext cx="4196080" cy="4373880"/>
            </a:xfrm>
            <a:prstGeom prst="roundRect">
              <a:avLst/>
            </a:prstGeom>
            <a:solidFill>
              <a:schemeClr val="accent6">
                <a:lumMod val="75000"/>
                <a:alpha val="6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562600" y="1447800"/>
              <a:ext cx="26670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Short Term Certificate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up 21"/>
          <p:cNvGrpSpPr/>
          <p:nvPr/>
        </p:nvGrpSpPr>
        <p:grpSpPr>
          <a:xfrm>
            <a:off x="152400" y="1950720"/>
            <a:ext cx="4343400" cy="4373880"/>
            <a:chOff x="4800600" y="1417320"/>
            <a:chExt cx="4343400" cy="437388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0" y="4724400"/>
              <a:ext cx="622300" cy="6731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4800" y="1828800"/>
              <a:ext cx="508000" cy="6350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200" y="1905000"/>
              <a:ext cx="1066800" cy="85936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4800" y="4724400"/>
              <a:ext cx="508000" cy="64770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257800" y="5334000"/>
              <a:ext cx="79248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400" b="1" dirty="0" smtClean="0">
                  <a:solidFill>
                    <a:srgbClr val="000000"/>
                  </a:solidFill>
                </a:rPr>
                <a:t>Dorian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543800" y="5334000"/>
              <a:ext cx="12954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Grid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315200" y="2438400"/>
              <a:ext cx="18288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Authentication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800600" y="1417320"/>
              <a:ext cx="4196080" cy="4373880"/>
            </a:xfrm>
            <a:prstGeom prst="roundRect">
              <a:avLst/>
            </a:prstGeom>
            <a:solidFill>
              <a:schemeClr val="accent6">
                <a:lumMod val="75000"/>
                <a:alpha val="6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5562600" y="1447800"/>
              <a:ext cx="26670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Proxy Certificate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0" y="1219200"/>
            <a:ext cx="9144000" cy="40862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*** Issued certificate and locally generated private key make up a credential ***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4" name="Group 36"/>
          <p:cNvGrpSpPr/>
          <p:nvPr/>
        </p:nvGrpSpPr>
        <p:grpSpPr>
          <a:xfrm>
            <a:off x="1905000" y="2514600"/>
            <a:ext cx="1219200" cy="838200"/>
            <a:chOff x="3962400" y="5943600"/>
            <a:chExt cx="1219200" cy="838200"/>
          </a:xfrm>
        </p:grpSpPr>
        <p:pic>
          <p:nvPicPr>
            <p:cNvPr id="34" name="Picture 33" descr="login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Private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Key</a:t>
              </a:r>
              <a:endParaRPr lang="en-US" dirty="0"/>
            </a:p>
          </p:txBody>
        </p:sp>
      </p:grpSp>
      <p:grpSp>
        <p:nvGrpSpPr>
          <p:cNvPr id="5" name="Group 36"/>
          <p:cNvGrpSpPr/>
          <p:nvPr/>
        </p:nvGrpSpPr>
        <p:grpSpPr>
          <a:xfrm>
            <a:off x="6705600" y="2514600"/>
            <a:ext cx="1219200" cy="838200"/>
            <a:chOff x="3962400" y="5943600"/>
            <a:chExt cx="1219200" cy="838200"/>
          </a:xfrm>
        </p:grpSpPr>
        <p:pic>
          <p:nvPicPr>
            <p:cNvPr id="47" name="Picture 46" descr="login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Private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Key</a:t>
              </a:r>
              <a:endParaRPr lang="en-US" dirty="0"/>
            </a:p>
          </p:txBody>
        </p:sp>
      </p:grpSp>
      <p:grpSp>
        <p:nvGrpSpPr>
          <p:cNvPr id="7" name="Group 75"/>
          <p:cNvGrpSpPr/>
          <p:nvPr/>
        </p:nvGrpSpPr>
        <p:grpSpPr>
          <a:xfrm>
            <a:off x="1315720" y="2514600"/>
            <a:ext cx="1046480" cy="838200"/>
            <a:chOff x="2362200" y="4267200"/>
            <a:chExt cx="1046480" cy="838200"/>
          </a:xfrm>
        </p:grpSpPr>
        <p:pic>
          <p:nvPicPr>
            <p:cNvPr id="61" name="Picture 60" descr="vcar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67000" y="4267200"/>
              <a:ext cx="457200" cy="457200"/>
            </a:xfrm>
            <a:prstGeom prst="rect">
              <a:avLst/>
            </a:prstGeom>
          </p:spPr>
        </p:pic>
        <p:sp>
          <p:nvSpPr>
            <p:cNvPr id="62" name="Rectangle 61"/>
            <p:cNvSpPr/>
            <p:nvPr/>
          </p:nvSpPr>
          <p:spPr>
            <a:xfrm>
              <a:off x="2362200" y="4648200"/>
              <a:ext cx="104648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Proxy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Certificate</a:t>
              </a:r>
              <a:endParaRPr lang="en-US" dirty="0"/>
            </a:p>
          </p:txBody>
        </p:sp>
      </p:grpSp>
      <p:grpSp>
        <p:nvGrpSpPr>
          <p:cNvPr id="9" name="Group 75"/>
          <p:cNvGrpSpPr/>
          <p:nvPr/>
        </p:nvGrpSpPr>
        <p:grpSpPr>
          <a:xfrm>
            <a:off x="6040120" y="2514600"/>
            <a:ext cx="1046480" cy="838200"/>
            <a:chOff x="2362200" y="4267200"/>
            <a:chExt cx="1046480" cy="838200"/>
          </a:xfrm>
        </p:grpSpPr>
        <p:pic>
          <p:nvPicPr>
            <p:cNvPr id="65" name="Picture 64" descr="vcar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67000" y="4267200"/>
              <a:ext cx="457200" cy="457200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2362200" y="4648200"/>
              <a:ext cx="104648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Short Term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Certificate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Proxy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vs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Short Term Certificates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4800600" y="1950720"/>
            <a:ext cx="4343400" cy="4373880"/>
            <a:chOff x="4800600" y="1417320"/>
            <a:chExt cx="4343400" cy="43738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0" y="4724400"/>
              <a:ext cx="622300" cy="6731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4800" y="1828800"/>
              <a:ext cx="508000" cy="635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200" y="1905000"/>
              <a:ext cx="1066800" cy="85936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4800" y="4724400"/>
              <a:ext cx="508000" cy="6477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57800" y="5334000"/>
              <a:ext cx="79248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400" b="1" dirty="0" smtClean="0">
                  <a:solidFill>
                    <a:srgbClr val="000000"/>
                  </a:solidFill>
                </a:rPr>
                <a:t>Dorian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43800" y="5334000"/>
              <a:ext cx="12954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Grid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15200" y="2438400"/>
              <a:ext cx="18288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Authentication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800600" y="1417320"/>
              <a:ext cx="4196080" cy="4373880"/>
            </a:xfrm>
            <a:prstGeom prst="roundRect">
              <a:avLst/>
            </a:prstGeom>
            <a:solidFill>
              <a:schemeClr val="accent6">
                <a:lumMod val="75000"/>
                <a:alpha val="6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562600" y="1447800"/>
              <a:ext cx="26670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Short Term Certificate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up 21"/>
          <p:cNvGrpSpPr/>
          <p:nvPr/>
        </p:nvGrpSpPr>
        <p:grpSpPr>
          <a:xfrm>
            <a:off x="152400" y="1950720"/>
            <a:ext cx="4343400" cy="4373880"/>
            <a:chOff x="4800600" y="1417320"/>
            <a:chExt cx="4343400" cy="437388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0" y="4724400"/>
              <a:ext cx="622300" cy="6731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4800" y="1828800"/>
              <a:ext cx="508000" cy="6350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200" y="1905000"/>
              <a:ext cx="1066800" cy="85936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4800" y="4724400"/>
              <a:ext cx="508000" cy="64770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257800" y="5334000"/>
              <a:ext cx="79248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400" b="1" dirty="0" smtClean="0">
                  <a:solidFill>
                    <a:srgbClr val="000000"/>
                  </a:solidFill>
                </a:rPr>
                <a:t>Dorian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543800" y="5334000"/>
              <a:ext cx="12954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Grid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315200" y="2438400"/>
              <a:ext cx="18288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Authentication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800600" y="1417320"/>
              <a:ext cx="4196080" cy="4373880"/>
            </a:xfrm>
            <a:prstGeom prst="roundRect">
              <a:avLst/>
            </a:prstGeom>
            <a:solidFill>
              <a:schemeClr val="accent6">
                <a:lumMod val="75000"/>
                <a:alpha val="6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5562600" y="1447800"/>
              <a:ext cx="26670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Proxy Certificate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0" y="1219200"/>
            <a:ext cx="9144000" cy="40862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*** Client uses issued credential to authenticate with Grid Services***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4" name="Group 36"/>
          <p:cNvGrpSpPr/>
          <p:nvPr/>
        </p:nvGrpSpPr>
        <p:grpSpPr>
          <a:xfrm>
            <a:off x="1905000" y="2514600"/>
            <a:ext cx="1219200" cy="838200"/>
            <a:chOff x="3962400" y="5943600"/>
            <a:chExt cx="1219200" cy="838200"/>
          </a:xfrm>
        </p:grpSpPr>
        <p:pic>
          <p:nvPicPr>
            <p:cNvPr id="34" name="Picture 33" descr="login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Private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Key</a:t>
              </a:r>
              <a:endParaRPr lang="en-US" dirty="0"/>
            </a:p>
          </p:txBody>
        </p:sp>
      </p:grpSp>
      <p:grpSp>
        <p:nvGrpSpPr>
          <p:cNvPr id="5" name="Group 36"/>
          <p:cNvGrpSpPr/>
          <p:nvPr/>
        </p:nvGrpSpPr>
        <p:grpSpPr>
          <a:xfrm>
            <a:off x="6705600" y="2514600"/>
            <a:ext cx="1219200" cy="838200"/>
            <a:chOff x="3962400" y="5943600"/>
            <a:chExt cx="1219200" cy="838200"/>
          </a:xfrm>
        </p:grpSpPr>
        <p:pic>
          <p:nvPicPr>
            <p:cNvPr id="47" name="Picture 46" descr="login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Private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Key</a:t>
              </a:r>
              <a:endParaRPr lang="en-US" dirty="0"/>
            </a:p>
          </p:txBody>
        </p:sp>
      </p:grpSp>
      <p:grpSp>
        <p:nvGrpSpPr>
          <p:cNvPr id="7" name="Group 75"/>
          <p:cNvGrpSpPr/>
          <p:nvPr/>
        </p:nvGrpSpPr>
        <p:grpSpPr>
          <a:xfrm>
            <a:off x="1315720" y="2514600"/>
            <a:ext cx="1046480" cy="838200"/>
            <a:chOff x="2362200" y="4267200"/>
            <a:chExt cx="1046480" cy="838200"/>
          </a:xfrm>
        </p:grpSpPr>
        <p:pic>
          <p:nvPicPr>
            <p:cNvPr id="61" name="Picture 60" descr="vcar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67000" y="4267200"/>
              <a:ext cx="457200" cy="457200"/>
            </a:xfrm>
            <a:prstGeom prst="rect">
              <a:avLst/>
            </a:prstGeom>
          </p:spPr>
        </p:pic>
        <p:sp>
          <p:nvSpPr>
            <p:cNvPr id="62" name="Rectangle 61"/>
            <p:cNvSpPr/>
            <p:nvPr/>
          </p:nvSpPr>
          <p:spPr>
            <a:xfrm>
              <a:off x="2362200" y="4648200"/>
              <a:ext cx="104648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Proxy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Certificate</a:t>
              </a:r>
              <a:endParaRPr lang="en-US" dirty="0"/>
            </a:p>
          </p:txBody>
        </p:sp>
      </p:grpSp>
      <p:grpSp>
        <p:nvGrpSpPr>
          <p:cNvPr id="9" name="Group 75"/>
          <p:cNvGrpSpPr/>
          <p:nvPr/>
        </p:nvGrpSpPr>
        <p:grpSpPr>
          <a:xfrm>
            <a:off x="6040120" y="2514600"/>
            <a:ext cx="1046480" cy="838200"/>
            <a:chOff x="2362200" y="4267200"/>
            <a:chExt cx="1046480" cy="838200"/>
          </a:xfrm>
        </p:grpSpPr>
        <p:pic>
          <p:nvPicPr>
            <p:cNvPr id="65" name="Picture 64" descr="vcar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67000" y="4267200"/>
              <a:ext cx="457200" cy="457200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2362200" y="4648200"/>
              <a:ext cx="104648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Short Term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Certificate</a:t>
              </a:r>
              <a:endParaRPr lang="en-US" dirty="0"/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1143000" y="3276600"/>
            <a:ext cx="2133600" cy="2057400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867400" y="3276600"/>
            <a:ext cx="2133600" cy="2057400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Dorian (1.3)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ea typeface="ＭＳ Ｐゴシック" charset="-128"/>
                <a:cs typeface="ＭＳ Ｐゴシック" charset="-128"/>
              </a:rPr>
              <a:t>Auditing</a:t>
            </a:r>
          </a:p>
          <a:p>
            <a:pPr lvl="1"/>
            <a:r>
              <a:rPr lang="en-US" sz="2400" dirty="0" smtClean="0">
                <a:cs typeface="ＭＳ Ｐゴシック" charset="-128"/>
              </a:rPr>
              <a:t>Record of most interactions with Dorian will be maintained.</a:t>
            </a:r>
          </a:p>
          <a:p>
            <a:pPr lvl="1"/>
            <a:r>
              <a:rPr lang="en-US" sz="2400" dirty="0" smtClean="0">
                <a:ea typeface="ＭＳ Ｐゴシック" charset="-128"/>
                <a:cs typeface="ＭＳ Ｐゴシック" charset="-128"/>
              </a:rPr>
              <a:t>Gives administrators big picture, enhancing overall security</a:t>
            </a:r>
          </a:p>
          <a:p>
            <a:pPr lvl="1"/>
            <a:r>
              <a:rPr lang="en-US" sz="2400" dirty="0" smtClean="0">
                <a:cs typeface="ＭＳ Ｐゴシック" charset="-128"/>
              </a:rPr>
              <a:t>Helps administrators debug user issues</a:t>
            </a:r>
          </a:p>
          <a:p>
            <a:pPr lvl="1"/>
            <a:r>
              <a:rPr lang="en-US" sz="2400" dirty="0" smtClean="0">
                <a:cs typeface="ＭＳ Ｐゴシック" charset="-128"/>
              </a:rPr>
              <a:t>Helps in obtaining 21CFR11 compliance</a:t>
            </a:r>
          </a:p>
          <a:p>
            <a:pPr lvl="1"/>
            <a:r>
              <a:rPr lang="en-US" sz="2400" dirty="0" smtClean="0">
                <a:cs typeface="ＭＳ Ｐゴシック" charset="-128"/>
              </a:rPr>
              <a:t>Auditing framework is extensible</a:t>
            </a:r>
          </a:p>
          <a:p>
            <a:pPr lvl="2"/>
            <a:r>
              <a:rPr lang="en-US" sz="2200" dirty="0" smtClean="0">
                <a:ea typeface="ＭＳ Ｐゴシック" charset="-128"/>
                <a:cs typeface="ＭＳ Ｐゴシック" charset="-128"/>
              </a:rPr>
              <a:t>Can develop and plug-in modules for handling events</a:t>
            </a:r>
          </a:p>
          <a:p>
            <a:pPr lvl="3"/>
            <a:r>
              <a:rPr lang="en-US" sz="2000" dirty="0" smtClean="0">
                <a:cs typeface="ＭＳ Ｐゴシック" charset="-128"/>
              </a:rPr>
              <a:t>Email notification</a:t>
            </a:r>
          </a:p>
          <a:p>
            <a:pPr lvl="3"/>
            <a:r>
              <a:rPr lang="en-US" sz="2000" dirty="0" smtClean="0">
                <a:ea typeface="ＭＳ Ｐゴシック" charset="-128"/>
                <a:cs typeface="ＭＳ Ｐゴシック" charset="-128"/>
              </a:rPr>
              <a:t>AIM notification</a:t>
            </a:r>
          </a:p>
          <a:p>
            <a:pPr lvl="3"/>
            <a:r>
              <a:rPr lang="en-US" sz="2000" dirty="0" smtClean="0">
                <a:cs typeface="ＭＳ Ｐゴシック" charset="-128"/>
              </a:rPr>
              <a:t>Text Message Notification</a:t>
            </a:r>
            <a:endParaRPr lang="en-US" sz="2000" dirty="0" smtClean="0">
              <a:ea typeface="ＭＳ Ｐゴシック" charset="-128"/>
              <a:cs typeface="ＭＳ Ｐゴシック" charset="-128"/>
            </a:endParaRPr>
          </a:p>
          <a:p>
            <a:pPr lvl="1">
              <a:buNone/>
            </a:pPr>
            <a:endParaRPr lang="en-US" sz="2400" b="0" dirty="0" smtClean="0">
              <a:ea typeface="ＭＳ Ｐゴシック" charset="-128"/>
              <a:cs typeface="ＭＳ Ｐゴシック" charset="-128"/>
            </a:endParaRPr>
          </a:p>
          <a:p>
            <a:endParaRPr lang="en-US" sz="2400" b="0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Dorian (1.3)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 vert="horz"/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ea typeface="ＭＳ Ｐゴシック" charset="-128"/>
                <a:cs typeface="ＭＳ Ｐゴシック" charset="-128"/>
              </a:rPr>
              <a:t>Host Certificate Changes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cs typeface="ＭＳ Ｐゴシック" charset="-128"/>
              </a:rPr>
              <a:t>Currently Dorian uses the </a:t>
            </a:r>
            <a:r>
              <a:rPr lang="en-US" sz="2400" dirty="0" err="1" smtClean="0">
                <a:solidFill>
                  <a:srgbClr val="000000"/>
                </a:solidFill>
                <a:cs typeface="ＭＳ Ｐゴシック" charset="-128"/>
              </a:rPr>
              <a:t>Globus</a:t>
            </a:r>
            <a:r>
              <a:rPr lang="en-US" sz="2400" dirty="0" smtClean="0">
                <a:solidFill>
                  <a:srgbClr val="000000"/>
                </a:solidFill>
                <a:cs typeface="ＭＳ Ｐゴシック" charset="-128"/>
              </a:rPr>
              <a:t> approach for issuing the subject of host certificates.</a:t>
            </a:r>
          </a:p>
          <a:p>
            <a:pPr lvl="2"/>
            <a:r>
              <a:rPr lang="en-US" sz="2200" dirty="0" smtClean="0">
                <a:solidFill>
                  <a:srgbClr val="000000"/>
                </a:solidFill>
                <a:cs typeface="ＭＳ Ｐゴシック" charset="-128"/>
              </a:rPr>
              <a:t>Web browsers and other applications are not familiar with this approach and reject these certificates.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cs typeface="ＭＳ Ｐゴシック" charset="-128"/>
              </a:rPr>
              <a:t>The issued subject for host certificates will be changed from the </a:t>
            </a:r>
            <a:r>
              <a:rPr lang="en-US" sz="2400" dirty="0" err="1" smtClean="0">
                <a:solidFill>
                  <a:srgbClr val="000000"/>
                </a:solidFill>
                <a:cs typeface="ＭＳ Ｐゴシック" charset="-128"/>
              </a:rPr>
              <a:t>Globus</a:t>
            </a:r>
            <a:r>
              <a:rPr lang="en-US" sz="2400" dirty="0" smtClean="0">
                <a:solidFill>
                  <a:srgbClr val="000000"/>
                </a:solidFill>
                <a:cs typeface="ＭＳ Ｐゴシック" charset="-128"/>
              </a:rPr>
              <a:t> method to the more standard method expected by today’s web browsers.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cs typeface="ＭＳ Ｐゴシック" charset="-128"/>
              </a:rPr>
              <a:t>Example</a:t>
            </a:r>
          </a:p>
          <a:p>
            <a:pPr lvl="2"/>
            <a:r>
              <a:rPr lang="en-US" sz="1800" dirty="0" smtClean="0">
                <a:solidFill>
                  <a:srgbClr val="000000"/>
                </a:solidFill>
                <a:cs typeface="ＭＳ Ｐゴシック" charset="-128"/>
              </a:rPr>
              <a:t>O</a:t>
            </a:r>
            <a:r>
              <a:rPr lang="en-US" sz="1800" dirty="0" smtClean="0">
                <a:solidFill>
                  <a:srgbClr val="000000"/>
                </a:solidFill>
                <a:cs typeface="ＭＳ Ｐゴシック" charset="-128"/>
              </a:rPr>
              <a:t>=</a:t>
            </a:r>
            <a:r>
              <a:rPr lang="en-US" sz="1800" dirty="0" err="1" smtClean="0">
                <a:solidFill>
                  <a:srgbClr val="000000"/>
                </a:solidFill>
                <a:cs typeface="ＭＳ Ｐゴシック" charset="-128"/>
              </a:rPr>
              <a:t>caBIG,OU</a:t>
            </a:r>
            <a:r>
              <a:rPr lang="en-US" sz="1800" dirty="0" smtClean="0">
                <a:solidFill>
                  <a:srgbClr val="000000"/>
                </a:solidFill>
                <a:cs typeface="ＭＳ Ｐゴシック" charset="-128"/>
              </a:rPr>
              <a:t>=</a:t>
            </a:r>
            <a:r>
              <a:rPr lang="en-US" sz="1800" dirty="0" err="1" smtClean="0">
                <a:solidFill>
                  <a:srgbClr val="000000"/>
                </a:solidFill>
                <a:cs typeface="ＭＳ Ｐゴシック" charset="-128"/>
              </a:rPr>
              <a:t>caGrid,OU</a:t>
            </a:r>
            <a:r>
              <a:rPr lang="en-US" sz="1800" dirty="0" smtClean="0">
                <a:solidFill>
                  <a:srgbClr val="000000"/>
                </a:solidFill>
                <a:cs typeface="ＭＳ Ｐゴシック" charset="-128"/>
              </a:rPr>
              <a:t>=</a:t>
            </a:r>
            <a:r>
              <a:rPr lang="en-US" sz="1800" dirty="0" err="1" smtClean="0">
                <a:solidFill>
                  <a:srgbClr val="000000"/>
                </a:solidFill>
                <a:cs typeface="ＭＳ Ｐゴシック" charset="-128"/>
              </a:rPr>
              <a:t>Training,OU</a:t>
            </a:r>
            <a:r>
              <a:rPr lang="en-US" sz="1800" dirty="0" smtClean="0">
                <a:solidFill>
                  <a:srgbClr val="000000"/>
                </a:solidFill>
                <a:cs typeface="ＭＳ Ｐゴシック" charset="-128"/>
              </a:rPr>
              <a:t>=</a:t>
            </a:r>
            <a:r>
              <a:rPr lang="en-US" sz="1800" dirty="0" err="1" smtClean="0">
                <a:solidFill>
                  <a:srgbClr val="000000"/>
                </a:solidFill>
                <a:cs typeface="ＭＳ Ｐゴシック" charset="-128"/>
              </a:rPr>
              <a:t>Services,</a:t>
            </a:r>
            <a:r>
              <a:rPr lang="en-US" sz="1800" b="1" dirty="0" err="1" smtClean="0">
                <a:solidFill>
                  <a:srgbClr val="000000"/>
                </a:solidFill>
                <a:cs typeface="ＭＳ Ｐゴシック" charset="-128"/>
              </a:rPr>
              <a:t>CN</a:t>
            </a:r>
            <a:r>
              <a:rPr lang="en-US" sz="1800" b="1" dirty="0" smtClean="0">
                <a:solidFill>
                  <a:srgbClr val="000000"/>
                </a:solidFill>
                <a:cs typeface="ＭＳ Ｐゴシック" charset="-128"/>
              </a:rPr>
              <a:t>=host/</a:t>
            </a:r>
            <a:r>
              <a:rPr lang="en-US" sz="1800" b="1" dirty="0" err="1" smtClean="0">
                <a:solidFill>
                  <a:srgbClr val="000000"/>
                </a:solidFill>
                <a:cs typeface="ＭＳ Ｐゴシック" charset="-128"/>
              </a:rPr>
              <a:t>dorian.training.cagrid.</a:t>
            </a:r>
            <a:r>
              <a:rPr lang="en-US" sz="1800" b="1" dirty="0" err="1" smtClean="0">
                <a:solidFill>
                  <a:srgbClr val="000000"/>
                </a:solidFill>
                <a:cs typeface="ＭＳ Ｐゴシック" charset="-128"/>
              </a:rPr>
              <a:t>org</a:t>
            </a:r>
            <a:endParaRPr lang="en-US" sz="1800" b="1" dirty="0" smtClean="0">
              <a:solidFill>
                <a:srgbClr val="000000"/>
              </a:solidFill>
              <a:cs typeface="ＭＳ Ｐゴシック" charset="-128"/>
            </a:endParaRPr>
          </a:p>
          <a:p>
            <a:pPr lvl="2"/>
            <a:r>
              <a:rPr lang="en-US" sz="1800" dirty="0" smtClean="0">
                <a:solidFill>
                  <a:srgbClr val="000000"/>
                </a:solidFill>
                <a:cs typeface="ＭＳ Ｐゴシック" charset="-128"/>
              </a:rPr>
              <a:t>O</a:t>
            </a:r>
            <a:r>
              <a:rPr lang="en-US" sz="1800" dirty="0" smtClean="0">
                <a:solidFill>
                  <a:srgbClr val="000000"/>
                </a:solidFill>
                <a:cs typeface="ＭＳ Ｐゴシック" charset="-128"/>
              </a:rPr>
              <a:t>=</a:t>
            </a:r>
            <a:r>
              <a:rPr lang="en-US" sz="1800" dirty="0" err="1" smtClean="0">
                <a:solidFill>
                  <a:srgbClr val="000000"/>
                </a:solidFill>
                <a:cs typeface="ＭＳ Ｐゴシック" charset="-128"/>
              </a:rPr>
              <a:t>caBIG,OU</a:t>
            </a:r>
            <a:r>
              <a:rPr lang="en-US" sz="1800" dirty="0" smtClean="0">
                <a:solidFill>
                  <a:srgbClr val="000000"/>
                </a:solidFill>
                <a:cs typeface="ＭＳ Ｐゴシック" charset="-128"/>
              </a:rPr>
              <a:t>=</a:t>
            </a:r>
            <a:r>
              <a:rPr lang="en-US" sz="1800" dirty="0" err="1" smtClean="0">
                <a:solidFill>
                  <a:srgbClr val="000000"/>
                </a:solidFill>
                <a:cs typeface="ＭＳ Ｐゴシック" charset="-128"/>
              </a:rPr>
              <a:t>caGrid</a:t>
            </a:r>
            <a:r>
              <a:rPr lang="en-US" sz="1800" dirty="0" err="1" smtClean="0">
                <a:solidFill>
                  <a:srgbClr val="000000"/>
                </a:solidFill>
                <a:cs typeface="ＭＳ Ｐゴシック" charset="-128"/>
              </a:rPr>
              <a:t>,</a:t>
            </a:r>
            <a:r>
              <a:rPr lang="en-US" sz="1800" dirty="0" err="1" smtClean="0">
                <a:solidFill>
                  <a:srgbClr val="000000"/>
                </a:solidFill>
                <a:cs typeface="ＭＳ Ｐゴシック" charset="-128"/>
              </a:rPr>
              <a:t>OU</a:t>
            </a:r>
            <a:r>
              <a:rPr lang="en-US" sz="1800" dirty="0" smtClean="0">
                <a:solidFill>
                  <a:srgbClr val="000000"/>
                </a:solidFill>
                <a:cs typeface="ＭＳ Ｐゴシック" charset="-128"/>
              </a:rPr>
              <a:t>=</a:t>
            </a:r>
            <a:r>
              <a:rPr lang="en-US" sz="1800" dirty="0" err="1" smtClean="0">
                <a:solidFill>
                  <a:srgbClr val="000000"/>
                </a:solidFill>
                <a:cs typeface="ＭＳ Ｐゴシック" charset="-128"/>
              </a:rPr>
              <a:t>Services,</a:t>
            </a:r>
            <a:r>
              <a:rPr lang="en-US" sz="1800" b="1" dirty="0" err="1" smtClean="0">
                <a:solidFill>
                  <a:srgbClr val="000000"/>
                </a:solidFill>
                <a:cs typeface="ＭＳ Ｐゴシック" charset="-128"/>
              </a:rPr>
              <a:t>CN</a:t>
            </a:r>
            <a:r>
              <a:rPr lang="en-US" sz="1800" b="1" dirty="0" smtClean="0">
                <a:solidFill>
                  <a:srgbClr val="000000"/>
                </a:solidFill>
                <a:cs typeface="ＭＳ Ｐゴシック" charset="-128"/>
              </a:rPr>
              <a:t>=</a:t>
            </a:r>
            <a:r>
              <a:rPr lang="en-US" sz="1800" b="1" dirty="0" err="1" smtClean="0">
                <a:solidFill>
                  <a:srgbClr val="000000"/>
                </a:solidFill>
                <a:cs typeface="ＭＳ Ｐゴシック" charset="-128"/>
              </a:rPr>
              <a:t>dorian</a:t>
            </a:r>
            <a:r>
              <a:rPr lang="en-US" sz="1800" b="1" dirty="0" err="1" smtClean="0">
                <a:solidFill>
                  <a:srgbClr val="000000"/>
                </a:solidFill>
                <a:cs typeface="ＭＳ Ｐゴシック" charset="-128"/>
              </a:rPr>
              <a:t>.training.cagrid.org</a:t>
            </a:r>
            <a:endParaRPr lang="en-US" sz="1800" b="1" dirty="0" smtClean="0">
              <a:solidFill>
                <a:srgbClr val="000000"/>
              </a:solidFill>
              <a:cs typeface="ＭＳ Ｐゴシック" charset="-128"/>
            </a:endParaRPr>
          </a:p>
          <a:p>
            <a:pPr lvl="1"/>
            <a:endParaRPr lang="en-US" sz="2000" dirty="0" smtClean="0">
              <a:solidFill>
                <a:schemeClr val="accent6">
                  <a:lumMod val="75000"/>
                </a:schemeClr>
              </a:solidFill>
              <a:ea typeface="ＭＳ Ｐゴシック" charset="-128"/>
              <a:cs typeface="ＭＳ Ｐゴシック" charset="-128"/>
            </a:endParaRPr>
          </a:p>
          <a:p>
            <a:pPr lvl="1">
              <a:buNone/>
            </a:pPr>
            <a:endParaRPr lang="en-US" sz="2400" b="0" dirty="0" smtClean="0">
              <a:ea typeface="ＭＳ Ｐゴシック" charset="-128"/>
              <a:cs typeface="ＭＳ Ｐゴシック" charset="-128"/>
            </a:endParaRPr>
          </a:p>
          <a:p>
            <a:endParaRPr lang="en-US" sz="2400" b="0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Dorian (1.3)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 vert="horz"/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ea typeface="ＭＳ Ｐゴシック" charset="-128"/>
                <a:cs typeface="ＭＳ Ｐゴシック" charset="-128"/>
              </a:rPr>
              <a:t>Service Interface</a:t>
            </a:r>
          </a:p>
          <a:p>
            <a:pPr lvl="1"/>
            <a:r>
              <a:rPr lang="en-US" sz="2400" dirty="0" smtClean="0">
                <a:cs typeface="ＭＳ Ｐゴシック" charset="-128"/>
              </a:rPr>
              <a:t>Administrative interface changed to address new features and is not backwards compatible</a:t>
            </a:r>
          </a:p>
          <a:p>
            <a:pPr lvl="1"/>
            <a:r>
              <a:rPr lang="en-US" sz="2400" dirty="0" smtClean="0">
                <a:cs typeface="ＭＳ Ｐゴシック" charset="-128"/>
              </a:rPr>
              <a:t>Additional operations added to user interface to support new features, and is backwards compatible.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cs typeface="ＭＳ Ｐゴシック" charset="-128"/>
              </a:rPr>
              <a:t>Client API</a:t>
            </a:r>
          </a:p>
          <a:p>
            <a:pPr lvl="1"/>
            <a:r>
              <a:rPr lang="en-US" sz="2400" dirty="0" smtClean="0">
                <a:cs typeface="ＭＳ Ｐゴシック" charset="-128"/>
              </a:rPr>
              <a:t>New, easier to use User Client API</a:t>
            </a:r>
          </a:p>
          <a:p>
            <a:pPr lvl="1"/>
            <a:r>
              <a:rPr lang="en-US" sz="2400" dirty="0" smtClean="0">
                <a:cs typeface="ＭＳ Ｐゴシック" charset="-128"/>
              </a:rPr>
              <a:t>New, easier to use Administrative Client API</a:t>
            </a:r>
          </a:p>
          <a:p>
            <a:pPr lvl="1"/>
            <a:r>
              <a:rPr lang="en-US" sz="2400" dirty="0" smtClean="0">
                <a:cs typeface="ＭＳ Ｐゴシック" charset="-128"/>
              </a:rPr>
              <a:t>Existing User Client API still supported.</a:t>
            </a:r>
          </a:p>
          <a:p>
            <a:pPr lvl="1"/>
            <a:r>
              <a:rPr lang="en-US" sz="2400" dirty="0" smtClean="0">
                <a:cs typeface="ＭＳ Ｐゴシック" charset="-128"/>
              </a:rPr>
              <a:t>Existing Administrative Client API is no longer supported.</a:t>
            </a:r>
          </a:p>
          <a:p>
            <a:pPr lvl="1"/>
            <a:endParaRPr lang="en-US" sz="2400" dirty="0" smtClean="0">
              <a:cs typeface="ＭＳ Ｐゴシック" charset="-128"/>
            </a:endParaRPr>
          </a:p>
          <a:p>
            <a:pPr lvl="1"/>
            <a:endParaRPr lang="en-US" sz="2400" dirty="0" smtClean="0">
              <a:ea typeface="ＭＳ Ｐゴシック" charset="-128"/>
              <a:cs typeface="ＭＳ Ｐゴシック" charset="-128"/>
            </a:endParaRPr>
          </a:p>
          <a:p>
            <a:pPr lvl="1"/>
            <a:endParaRPr lang="en-US" sz="2400" dirty="0" smtClean="0">
              <a:solidFill>
                <a:schemeClr val="accent6">
                  <a:lumMod val="75000"/>
                </a:schemeClr>
              </a:solidFill>
              <a:ea typeface="ＭＳ Ｐゴシック" charset="-128"/>
              <a:cs typeface="ＭＳ Ｐゴシック" charset="-128"/>
            </a:endParaRPr>
          </a:p>
          <a:p>
            <a:pPr lvl="1"/>
            <a:endParaRPr lang="en-US" sz="2000" dirty="0" smtClean="0">
              <a:solidFill>
                <a:schemeClr val="accent6">
                  <a:lumMod val="75000"/>
                </a:schemeClr>
              </a:solidFill>
              <a:ea typeface="ＭＳ Ｐゴシック" charset="-128"/>
              <a:cs typeface="ＭＳ Ｐゴシック" charset="-128"/>
            </a:endParaRPr>
          </a:p>
          <a:p>
            <a:pPr lvl="1">
              <a:buNone/>
            </a:pPr>
            <a:endParaRPr lang="en-US" sz="2400" b="0" dirty="0" smtClean="0">
              <a:ea typeface="ＭＳ Ｐゴシック" charset="-128"/>
              <a:cs typeface="ＭＳ Ｐゴシック" charset="-128"/>
            </a:endParaRPr>
          </a:p>
          <a:p>
            <a:endParaRPr lang="en-US" sz="2400" b="0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GAARDS UI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(1.3)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7620000" cy="4953000"/>
          </a:xfrm>
        </p:spPr>
        <p:txBody>
          <a:bodyPr vert="horz"/>
          <a:lstStyle/>
          <a:p>
            <a:r>
              <a:rPr lang="en-US" sz="2400" b="0" dirty="0" smtClean="0">
                <a:ea typeface="ＭＳ Ｐゴシック" charset="-128"/>
                <a:cs typeface="ＭＳ Ｐゴシック" charset="-128"/>
              </a:rPr>
              <a:t>Auto discovery of Trusted Identity Providers.</a:t>
            </a:r>
          </a:p>
          <a:p>
            <a:r>
              <a:rPr lang="en-US" sz="2400" b="0" dirty="0" smtClean="0">
                <a:ea typeface="ＭＳ Ｐゴシック" charset="-128"/>
                <a:cs typeface="ＭＳ Ｐゴシック" charset="-128"/>
              </a:rPr>
              <a:t>Support for Authentication Profiles</a:t>
            </a:r>
          </a:p>
          <a:p>
            <a:r>
              <a:rPr lang="en-US" sz="2400" b="0" dirty="0" smtClean="0">
                <a:ea typeface="ＭＳ Ｐゴシック" charset="-128"/>
                <a:cs typeface="ＭＳ Ｐゴシック" charset="-128"/>
              </a:rPr>
              <a:t>Enhanced support for MAC OS</a:t>
            </a:r>
          </a:p>
          <a:p>
            <a:r>
              <a:rPr lang="en-US" sz="2400" b="0" dirty="0" smtClean="0">
                <a:ea typeface="ＭＳ Ｐゴシック" charset="-128"/>
                <a:cs typeface="ＭＳ Ｐゴシック" charset="-128"/>
              </a:rPr>
              <a:t>Enhanced support for Linux</a:t>
            </a:r>
          </a:p>
          <a:p>
            <a:r>
              <a:rPr lang="en-US" sz="2400" b="0" dirty="0" smtClean="0">
                <a:ea typeface="ＭＳ Ｐゴシック" charset="-128"/>
                <a:cs typeface="ＭＳ Ｐゴシック" charset="-128"/>
              </a:rPr>
              <a:t>Several usability enhancements</a:t>
            </a:r>
            <a:endParaRPr lang="en-US" sz="1800" b="0" dirty="0" smtClean="0">
              <a:cs typeface="ＭＳ Ｐゴシック" charset="-128"/>
            </a:endParaRPr>
          </a:p>
          <a:p>
            <a:pPr lvl="1"/>
            <a:endParaRPr lang="en-US" sz="2000" dirty="0" smtClean="0">
              <a:solidFill>
                <a:schemeClr val="accent6">
                  <a:lumMod val="75000"/>
                </a:schemeClr>
              </a:solidFill>
              <a:ea typeface="ＭＳ Ｐゴシック" charset="-128"/>
              <a:cs typeface="ＭＳ Ｐゴシック" charset="-128"/>
            </a:endParaRPr>
          </a:p>
          <a:p>
            <a:pPr lvl="1">
              <a:buNone/>
            </a:pPr>
            <a:endParaRPr lang="en-US" sz="2400" b="0" dirty="0" smtClean="0">
              <a:ea typeface="ＭＳ Ｐゴシック" charset="-128"/>
              <a:cs typeface="ＭＳ Ｐゴシック" charset="-128"/>
            </a:endParaRPr>
          </a:p>
          <a:p>
            <a:endParaRPr lang="en-US" sz="2400" b="0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Web Single Sign On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(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1.3)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953000"/>
          </a:xfrm>
        </p:spPr>
        <p:txBody>
          <a:bodyPr vert="horz"/>
          <a:lstStyle/>
          <a:p>
            <a:r>
              <a:rPr lang="en-US" sz="2400" b="0" dirty="0" smtClean="0">
                <a:ea typeface="ＭＳ Ｐゴシック" charset="-128"/>
                <a:cs typeface="ＭＳ Ｐゴシック" charset="-128"/>
              </a:rPr>
              <a:t>Auto discovery of Trusted Identity Providers.</a:t>
            </a:r>
          </a:p>
          <a:p>
            <a:r>
              <a:rPr lang="en-US" sz="2400" b="0" dirty="0" smtClean="0">
                <a:ea typeface="ＭＳ Ｐゴシック" charset="-128"/>
                <a:cs typeface="ＭＳ Ｐゴシック" charset="-128"/>
              </a:rPr>
              <a:t>Support for Authentication Profiles</a:t>
            </a:r>
          </a:p>
          <a:p>
            <a:r>
              <a:rPr lang="en-US" sz="2400" b="0" dirty="0" smtClean="0">
                <a:ea typeface="ＭＳ Ｐゴシック" charset="-128"/>
                <a:cs typeface="ＭＳ Ｐゴシック" charset="-128"/>
              </a:rPr>
              <a:t>Single Sign Out</a:t>
            </a:r>
          </a:p>
          <a:p>
            <a:r>
              <a:rPr lang="en-US" sz="2400" b="0" dirty="0" smtClean="0">
                <a:ea typeface="ＭＳ Ｐゴシック" charset="-128"/>
                <a:cs typeface="ＭＳ Ｐゴシック" charset="-128"/>
              </a:rPr>
              <a:t>Out of the box </a:t>
            </a:r>
            <a:r>
              <a:rPr lang="en-US" sz="2400" b="0" dirty="0" err="1" smtClean="0">
                <a:ea typeface="ＭＳ Ｐゴシック" charset="-128"/>
                <a:cs typeface="ＭＳ Ｐゴシック" charset="-128"/>
              </a:rPr>
              <a:t>L</a:t>
            </a:r>
            <a:r>
              <a:rPr lang="en-US" sz="2400" b="0" dirty="0" err="1" smtClean="0">
                <a:ea typeface="ＭＳ Ｐゴシック" charset="-128"/>
                <a:cs typeface="ＭＳ Ｐゴシック" charset="-128"/>
              </a:rPr>
              <a:t>iferay</a:t>
            </a:r>
            <a:r>
              <a:rPr lang="en-US" sz="2400" b="0" dirty="0" smtClean="0">
                <a:ea typeface="ＭＳ Ｐゴシック" charset="-128"/>
                <a:cs typeface="ＭＳ Ｐゴシック" charset="-128"/>
              </a:rPr>
              <a:t> integration</a:t>
            </a:r>
          </a:p>
          <a:p>
            <a:r>
              <a:rPr lang="en-US" sz="2400" b="0" dirty="0" smtClean="0">
                <a:ea typeface="ＭＳ Ｐゴシック" charset="-128"/>
                <a:cs typeface="ＭＳ Ｐゴシック" charset="-128"/>
              </a:rPr>
              <a:t>Documentation Enhancements</a:t>
            </a:r>
          </a:p>
          <a:p>
            <a:r>
              <a:rPr lang="en-US" sz="2400" b="0" dirty="0" smtClean="0">
                <a:ea typeface="ＭＳ Ｐゴシック" charset="-128"/>
                <a:cs typeface="ＭＳ Ｐゴシック" charset="-128"/>
              </a:rPr>
              <a:t>Systems Tests</a:t>
            </a:r>
            <a:endParaRPr lang="en-US" sz="2400" b="0" dirty="0" smtClean="0">
              <a:ea typeface="ＭＳ Ｐゴシック" charset="-128"/>
              <a:cs typeface="ＭＳ Ｐゴシック" charset="-128"/>
            </a:endParaRPr>
          </a:p>
          <a:p>
            <a:endParaRPr lang="en-US" sz="2000" dirty="0" smtClean="0">
              <a:solidFill>
                <a:schemeClr val="accent6">
                  <a:lumMod val="75000"/>
                </a:schemeClr>
              </a:solidFill>
              <a:ea typeface="ＭＳ Ｐゴシック" charset="-128"/>
              <a:cs typeface="ＭＳ Ｐゴシック" charset="-128"/>
            </a:endParaRPr>
          </a:p>
          <a:p>
            <a:pPr lvl="1">
              <a:buNone/>
            </a:pPr>
            <a:endParaRPr lang="en-US" sz="2400" b="0" dirty="0" smtClean="0">
              <a:ea typeface="ＭＳ Ｐゴシック" charset="-128"/>
              <a:cs typeface="ＭＳ Ｐゴシック" charset="-128"/>
            </a:endParaRPr>
          </a:p>
          <a:p>
            <a:endParaRPr lang="en-US" sz="2400" b="0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858000" cy="10668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pitchFamily="-65" charset="0"/>
              </a:rPr>
              <a:t>Project</a:t>
            </a:r>
            <a:r>
              <a:rPr lang="en-US" dirty="0" smtClean="0">
                <a:latin typeface="Tahoma" pitchFamily="-65" charset="0"/>
              </a:rPr>
              <a:t> Information</a:t>
            </a:r>
            <a:endParaRPr lang="en-US" dirty="0">
              <a:latin typeface="Tahoma" pitchFamily="-65" charset="0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Clr>
                <a:srgbClr val="222268"/>
              </a:buClr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caGrid Website (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hlinkClick r:id="rId3"/>
              </a:rPr>
              <a:t>http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hlinkClick r:id="rId3"/>
              </a:rPr>
              <a:t>:/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hlinkClick r:id="rId3"/>
              </a:rPr>
              <a:t>/www.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hlinkClick r:id="rId3"/>
              </a:rPr>
              <a:t>cagrid.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hlinkClick r:id="rId3"/>
              </a:rPr>
              <a:t>org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</a:p>
          <a:p>
            <a:pPr lvl="1" eaLnBrk="1" hangingPunct="1">
              <a:lnSpc>
                <a:spcPct val="80000"/>
              </a:lnSpc>
              <a:buClr>
                <a:srgbClr val="222268"/>
              </a:buClr>
            </a:pPr>
            <a:r>
              <a:rPr lang="en-US" sz="1800" dirty="0"/>
              <a:t>Download Software</a:t>
            </a:r>
          </a:p>
          <a:p>
            <a:pPr lvl="1" eaLnBrk="1" hangingPunct="1">
              <a:lnSpc>
                <a:spcPct val="80000"/>
              </a:lnSpc>
              <a:buClr>
                <a:srgbClr val="222268"/>
              </a:buClr>
            </a:pPr>
            <a:r>
              <a:rPr lang="en-US" sz="1800" dirty="0"/>
              <a:t>Documentation</a:t>
            </a:r>
          </a:p>
          <a:p>
            <a:pPr lvl="1" eaLnBrk="1" hangingPunct="1">
              <a:lnSpc>
                <a:spcPct val="80000"/>
              </a:lnSpc>
              <a:buClr>
                <a:srgbClr val="222268"/>
              </a:buClr>
            </a:pPr>
            <a:r>
              <a:rPr lang="en-US" sz="1800" dirty="0"/>
              <a:t>Tutorials</a:t>
            </a:r>
          </a:p>
          <a:p>
            <a:pPr lvl="1" eaLnBrk="1" hangingPunct="1">
              <a:lnSpc>
                <a:spcPct val="80000"/>
              </a:lnSpc>
              <a:buClr>
                <a:srgbClr val="222268"/>
              </a:buClr>
            </a:pPr>
            <a:r>
              <a:rPr lang="en-US" sz="1800" dirty="0"/>
              <a:t>Technical Paper and </a:t>
            </a:r>
            <a:r>
              <a:rPr lang="en-US" sz="1800" dirty="0" smtClean="0"/>
              <a:t>Presentations</a:t>
            </a:r>
          </a:p>
          <a:p>
            <a:pPr lvl="1" eaLnBrk="1" hangingPunct="1">
              <a:lnSpc>
                <a:spcPct val="80000"/>
              </a:lnSpc>
              <a:buClr>
                <a:srgbClr val="222268"/>
              </a:buClr>
              <a:buFontTx/>
              <a:buNone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Clr>
                <a:srgbClr val="222268"/>
              </a:buClr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caGrid Knowledge Center (http://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knowledge.cagrid.org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</a:p>
          <a:p>
            <a:pPr lvl="1" eaLnBrk="1" hangingPunct="1">
              <a:lnSpc>
                <a:spcPct val="80000"/>
              </a:lnSpc>
              <a:buClr>
                <a:srgbClr val="222268"/>
              </a:buClr>
            </a:pPr>
            <a:r>
              <a:rPr lang="en-US" dirty="0" smtClean="0"/>
              <a:t>Technical Support and Guidance</a:t>
            </a:r>
          </a:p>
          <a:p>
            <a:pPr lvl="1" eaLnBrk="1" hangingPunct="1">
              <a:lnSpc>
                <a:spcPct val="80000"/>
              </a:lnSpc>
              <a:buClr>
                <a:srgbClr val="222268"/>
              </a:buClr>
            </a:pPr>
            <a:endParaRPr lang="en-US" sz="1800" dirty="0" smtClean="0"/>
          </a:p>
          <a:p>
            <a:pPr lvl="1" eaLnBrk="1" hangingPunct="1">
              <a:lnSpc>
                <a:spcPct val="80000"/>
              </a:lnSpc>
              <a:buClr>
                <a:srgbClr val="222268"/>
              </a:buClr>
              <a:buNone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Clr>
                <a:srgbClr val="222268"/>
              </a:buClr>
            </a:pPr>
            <a:r>
              <a:rPr lang="en-US" sz="2000" dirty="0">
                <a:solidFill>
                  <a:srgbClr val="222268"/>
                </a:solidFill>
              </a:rPr>
              <a:t>caGrid Users Mailing List</a:t>
            </a:r>
          </a:p>
          <a:p>
            <a:pPr lvl="1" eaLnBrk="1" hangingPunct="1">
              <a:lnSpc>
                <a:spcPct val="80000"/>
              </a:lnSpc>
              <a:buClr>
                <a:srgbClr val="222268"/>
              </a:buClr>
            </a:pPr>
            <a:r>
              <a:rPr lang="en-US" sz="1800" dirty="0">
                <a:hlinkClick r:id="rId4"/>
              </a:rPr>
              <a:t>https://list.nih.gov/archives/cagrid_users-l.html</a:t>
            </a:r>
            <a:endParaRPr lang="en-US" sz="1800" dirty="0"/>
          </a:p>
          <a:p>
            <a:pPr lvl="1" eaLnBrk="1" hangingPunct="1">
              <a:lnSpc>
                <a:spcPct val="80000"/>
              </a:lnSpc>
              <a:buClr>
                <a:srgbClr val="222268"/>
              </a:buClr>
            </a:pPr>
            <a:r>
              <a:rPr lang="en-US" sz="1800" dirty="0">
                <a:hlinkClick r:id="rId5"/>
              </a:rPr>
              <a:t>cagrid_users-l@list.nih.gov</a:t>
            </a:r>
            <a:endParaRPr lang="en-US" sz="1800" dirty="0"/>
          </a:p>
          <a:p>
            <a:pPr lvl="1" eaLnBrk="1" hangingPunct="1">
              <a:lnSpc>
                <a:spcPct val="80000"/>
              </a:lnSpc>
              <a:buClr>
                <a:srgbClr val="222268"/>
              </a:buClr>
            </a:pPr>
            <a:endParaRPr lang="en-US" sz="1600" dirty="0">
              <a:latin typeface="Tahoma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aard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>
                <a:alphaModFix amt="20000"/>
              </a:blip>
              <a:stretch>
                <a:fillRect/>
              </a:stretch>
            </p:blipFill>
          </mc:Choice>
          <mc:Fallback>
            <p:blipFill>
              <a:blip r:embed="rId3">
                <a:alphaModFix amt="20000"/>
              </a:blip>
              <a:stretch>
                <a:fillRect/>
              </a:stretch>
            </p:blipFill>
          </mc:Fallback>
        </mc:AlternateContent>
        <p:spPr>
          <a:xfrm>
            <a:off x="1678680" y="1219200"/>
            <a:ext cx="5941320" cy="5105400"/>
          </a:xfrm>
          <a:prstGeom prst="rect">
            <a:avLst/>
          </a:prstGeom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GAARDS Overview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Authentication Service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Integrates existing credentials providers into the grid.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Provides a uniform grid interface for authenticating to existing credential providers.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Applications can communicate with any credential provider.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Dorian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Grid Account Management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Allows accounts managed in external domains to be federated and managed in the grid.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Dorian allows users to use their existing credentials (external to the grid) to authenticate to the grid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Issues Host Credentials.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>
              <a:buNone/>
            </a:pPr>
            <a:endParaRPr lang="en-US" sz="2400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aard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>
                <a:alphaModFix amt="20000"/>
              </a:blip>
              <a:stretch>
                <a:fillRect/>
              </a:stretch>
            </p:blipFill>
          </mc:Choice>
          <mc:Fallback>
            <p:blipFill>
              <a:blip r:embed="rId3">
                <a:alphaModFix amt="20000"/>
              </a:blip>
              <a:stretch>
                <a:fillRect/>
              </a:stretch>
            </p:blipFill>
          </mc:Fallback>
        </mc:AlternateContent>
        <p:spPr>
          <a:xfrm>
            <a:off x="1678680" y="1219200"/>
            <a:ext cx="5941320" cy="5105400"/>
          </a:xfrm>
          <a:prstGeom prst="rect">
            <a:avLst/>
          </a:prstGeom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GAARDS Overview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/>
              <a:t>Grid Trust Service (GTS)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Creation and Management of a federated trust fabric.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Supports applications and services in deciding whether or not signers of digital credentials can be trusted.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Supports the provisioning of trusted certificate authorities and corresponding CRLS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Credential Delegation Service (CDS)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lang="en-US" sz="2000" b="0" dirty="0" smtClean="0">
                <a:ea typeface="ＭＳ Ｐゴシック" pitchFamily="-65" charset="-128"/>
                <a:cs typeface="ＭＳ Ｐゴシック" pitchFamily="-65" charset="-128"/>
              </a:rPr>
              <a:t>Service that enables users/services (delegator) to delegate their Grid credentials to other users/services (</a:t>
            </a:r>
            <a:r>
              <a:rPr lang="en-US" sz="2000" b="0" dirty="0" err="1" smtClean="0">
                <a:ea typeface="ＭＳ Ｐゴシック" pitchFamily="-65" charset="-128"/>
                <a:cs typeface="ＭＳ Ｐゴシック" pitchFamily="-65" charset="-128"/>
              </a:rPr>
              <a:t>delegatee</a:t>
            </a:r>
            <a:r>
              <a:rPr lang="en-US" sz="2000" b="0" dirty="0" smtClean="0">
                <a:ea typeface="ＭＳ Ｐゴシック" pitchFamily="-65" charset="-128"/>
                <a:cs typeface="ＭＳ Ｐゴシック" pitchFamily="-65" charset="-128"/>
              </a:rPr>
              <a:t>) such that the </a:t>
            </a:r>
            <a:r>
              <a:rPr lang="en-US" sz="2000" b="0" dirty="0" err="1" smtClean="0">
                <a:ea typeface="ＭＳ Ｐゴシック" pitchFamily="-65" charset="-128"/>
                <a:cs typeface="ＭＳ Ｐゴシック" pitchFamily="-65" charset="-128"/>
              </a:rPr>
              <a:t>delegatee(s</a:t>
            </a:r>
            <a:r>
              <a:rPr lang="en-US" sz="2000" b="0" dirty="0" smtClean="0">
                <a:ea typeface="ＭＳ Ｐゴシック" pitchFamily="-65" charset="-128"/>
                <a:cs typeface="ＭＳ Ｐゴシック" pitchFamily="-65" charset="-128"/>
              </a:rPr>
              <a:t>) may act on the delegator's behalf.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Grid Grouper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Group management service for the grid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Provides a group-based authorization solution for the Grid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Enforce authorization policy based on membership to groups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>
              <a:buNone/>
            </a:pPr>
            <a:endParaRPr lang="en-US" sz="2400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aard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>
                <a:alphaModFix amt="20000"/>
              </a:blip>
              <a:stretch>
                <a:fillRect/>
              </a:stretch>
            </p:blipFill>
          </mc:Choice>
          <mc:Fallback>
            <p:blipFill>
              <a:blip r:embed="rId3">
                <a:alphaModFix amt="20000"/>
              </a:blip>
              <a:stretch>
                <a:fillRect/>
              </a:stretch>
            </p:blipFill>
          </mc:Fallback>
        </mc:AlternateContent>
        <p:spPr>
          <a:xfrm>
            <a:off x="1678680" y="1219200"/>
            <a:ext cx="5941320" cy="5105400"/>
          </a:xfrm>
          <a:prstGeom prst="rect">
            <a:avLst/>
          </a:prstGeom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GAARDS Overview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Common Security Module (CSM)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Centralize approach to managing and enforcing access control policy authorization.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Web Single Sign On (</a:t>
            </a:r>
            <a:r>
              <a:rPr lang="en-US" sz="2400" dirty="0" err="1" smtClean="0"/>
              <a:t>WebSSO</a:t>
            </a:r>
            <a:r>
              <a:rPr lang="en-US" sz="24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Effort to provide the Single Sign On capabilities for the web applications as well the grid services using a single solution.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Integrates web technologies with GAARDS and Grid technologies.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GAARDS UI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Comprehensive user interface for administrating the GAARDS security infrastructure.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>
              <a:buNone/>
            </a:pPr>
            <a:endParaRPr lang="en-US" sz="2400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GAARDS </a:t>
            </a:r>
            <a:r>
              <a:rPr lang="en-US" smtClean="0">
                <a:ea typeface="ＭＳ Ｐゴシック" charset="-128"/>
                <a:cs typeface="ＭＳ Ｐゴシック" charset="-128"/>
              </a:rPr>
              <a:t>In Action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gaards-no-interactio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-21330" y="1295400"/>
            <a:ext cx="6384702" cy="54864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6477000" y="2819400"/>
            <a:ext cx="2514600" cy="1676400"/>
          </a:xfrm>
          <a:prstGeom prst="wedgeEllipseCallout">
            <a:avLst>
              <a:gd name="adj1" fmla="val -103910"/>
              <a:gd name="adj2" fmla="val 118056"/>
            </a:avLst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To access secure Grid resources, a user needs to obtain a Grid credential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GAARDS </a:t>
            </a:r>
            <a:r>
              <a:rPr lang="en-US" smtClean="0">
                <a:ea typeface="ＭＳ Ｐゴシック" charset="-128"/>
                <a:cs typeface="ＭＳ Ｐゴシック" charset="-128"/>
              </a:rPr>
              <a:t>In Action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gaards-no-interactio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>
                <a:alphaModFix amt="44000"/>
              </a:blip>
              <a:stretch>
                <a:fillRect/>
              </a:stretch>
            </p:blipFill>
          </mc:Choice>
          <mc:Fallback>
            <p:blipFill>
              <a:blip r:embed="rId3">
                <a:alphaModFix amt="44000"/>
              </a:blip>
              <a:stretch>
                <a:fillRect/>
              </a:stretch>
            </p:blipFill>
          </mc:Fallback>
        </mc:AlternateContent>
        <p:spPr>
          <a:xfrm>
            <a:off x="-21330" y="1295400"/>
            <a:ext cx="6384702" cy="5486400"/>
          </a:xfrm>
          <a:prstGeom prst="rect">
            <a:avLst/>
          </a:prstGeom>
        </p:spPr>
      </p:pic>
      <p:pic>
        <p:nvPicPr>
          <p:cNvPr id="8" name="Picture 7" descr="login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663700"/>
            <a:ext cx="6756400" cy="420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GAARDS </a:t>
            </a:r>
            <a:r>
              <a:rPr lang="en-US" smtClean="0">
                <a:ea typeface="ＭＳ Ｐゴシック" charset="-128"/>
                <a:cs typeface="ＭＳ Ｐゴシック" charset="-128"/>
              </a:rPr>
              <a:t>In Action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gaards-no-interactio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-21330" y="1295400"/>
            <a:ext cx="6384702" cy="54864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6477000" y="2819400"/>
            <a:ext cx="2514600" cy="1676400"/>
          </a:xfrm>
          <a:prstGeom prst="wedgeEllipseCallout">
            <a:avLst>
              <a:gd name="adj1" fmla="val -166031"/>
              <a:gd name="adj2" fmla="val 126389"/>
            </a:avLst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Authenticate with local institution and obtain proof of  authentication (SAML Assertion)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819400" y="5852160"/>
            <a:ext cx="1051560" cy="15240"/>
          </a:xfrm>
          <a:prstGeom prst="line">
            <a:avLst/>
          </a:prstGeom>
          <a:ln w="44450">
            <a:solidFill>
              <a:schemeClr val="tx1"/>
            </a:solidFill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1771</Words>
  <PresentationFormat>On-screen Show (4:3)</PresentationFormat>
  <Paragraphs>428</Paragraphs>
  <Slides>38</Slides>
  <Notes>14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Default Design</vt:lpstr>
      <vt:lpstr>caGrid 1.3 Security</vt:lpstr>
      <vt:lpstr>Outline</vt:lpstr>
      <vt:lpstr>GAARDS Security Infrastructure</vt:lpstr>
      <vt:lpstr>GAARDS Overview</vt:lpstr>
      <vt:lpstr>GAARDS Overview</vt:lpstr>
      <vt:lpstr>GAARDS Overview</vt:lpstr>
      <vt:lpstr>GAARDS In Action</vt:lpstr>
      <vt:lpstr>GAARDS In Action</vt:lpstr>
      <vt:lpstr>GAARDS In Action</vt:lpstr>
      <vt:lpstr>GAARDS In Action</vt:lpstr>
      <vt:lpstr>GAARDS In Action</vt:lpstr>
      <vt:lpstr>GAARDS In Action</vt:lpstr>
      <vt:lpstr>GAARDS In Action</vt:lpstr>
      <vt:lpstr>caGrid 1.3 Security Features</vt:lpstr>
      <vt:lpstr>Authentication Service (1.3)</vt:lpstr>
      <vt:lpstr>Authentication Service (1.3)</vt:lpstr>
      <vt:lpstr>Authentication Service (1.3)</vt:lpstr>
      <vt:lpstr>Dorian (1.3)</vt:lpstr>
      <vt:lpstr>Making Sense of This</vt:lpstr>
      <vt:lpstr>Dorian (1.3)</vt:lpstr>
      <vt:lpstr>Proxy vs Short Term Certificates</vt:lpstr>
      <vt:lpstr>Proxy vs Short Term Certificates</vt:lpstr>
      <vt:lpstr>Proxy vs Short Term Certificates</vt:lpstr>
      <vt:lpstr>Proxy vs Short Term Certificates</vt:lpstr>
      <vt:lpstr>Proxy vs Short Term Certificates</vt:lpstr>
      <vt:lpstr>Proxy vs Short Term Certificates</vt:lpstr>
      <vt:lpstr>Proxy vs Short Term Certificates</vt:lpstr>
      <vt:lpstr>Proxy vs Short Term Certificates</vt:lpstr>
      <vt:lpstr>Proxy vs Short Term Certificates</vt:lpstr>
      <vt:lpstr>Proxy vs Short Term Certificates</vt:lpstr>
      <vt:lpstr>Proxy vs Short Term Certificates</vt:lpstr>
      <vt:lpstr>Proxy vs Short Term Certificates</vt:lpstr>
      <vt:lpstr>Dorian (1.3)</vt:lpstr>
      <vt:lpstr>Dorian (1.3)</vt:lpstr>
      <vt:lpstr>Dorian (1.3)</vt:lpstr>
      <vt:lpstr>GAARDS UI (1.3)</vt:lpstr>
      <vt:lpstr>Web Single Sign On (1.3)</vt:lpstr>
      <vt:lpstr>Project Information</vt:lpstr>
    </vt:vector>
  </TitlesOfParts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cp:lastModifiedBy>Stephen Langella</cp:lastModifiedBy>
  <cp:revision>159</cp:revision>
  <dcterms:created xsi:type="dcterms:W3CDTF">2008-10-23T14:47:47Z</dcterms:created>
  <dcterms:modified xsi:type="dcterms:W3CDTF">2008-10-23T17:24:14Z</dcterms:modified>
</cp:coreProperties>
</file>