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101533"/>
    <a:srgbClr val="FFFFFF"/>
    <a:srgbClr val="A5B5C2"/>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23119" autoAdjust="0"/>
    <p:restoredTop sz="94660"/>
  </p:normalViewPr>
  <p:slideViewPr>
    <p:cSldViewPr snapToObjects="1">
      <p:cViewPr>
        <p:scale>
          <a:sx n="50" d="100"/>
          <a:sy n="50" d="100"/>
        </p:scale>
        <p:origin x="-88" y="5848"/>
      </p:cViewPr>
      <p:guideLst>
        <p:guide orient="horz" pos="10368"/>
        <p:guide pos="13824"/>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E5B3-4449-EA47-A2CD-3AEA5C5EE316}" type="datetimeFigureOut">
              <a:rPr lang="en-US" smtClean="0"/>
              <a:pPr/>
              <a:t>6/12/08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FC7DB-6F8C-A345-A9C5-3B0F64FB6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FC7DB-6F8C-A345-A9C5-3B0F64FB62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6/12/08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0.jpeg"/><Relationship Id="rId4" Type="http://schemas.openxmlformats.org/officeDocument/2006/relationships/image" Target="../media/image2.png"/><Relationship Id="rId7" Type="http://schemas.openxmlformats.org/officeDocument/2006/relationships/image" Target="../media/image4.jpeg"/><Relationship Id="rId11"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5.pdf"/><Relationship Id="rId13" Type="http://schemas.openxmlformats.org/officeDocument/2006/relationships/image" Target="../media/image9.jpeg"/><Relationship Id="rId10" Type="http://schemas.openxmlformats.org/officeDocument/2006/relationships/image" Target="../media/image6.png"/><Relationship Id="rId5" Type="http://schemas.openxmlformats.org/officeDocument/2006/relationships/image" Target="../media/image3.pdf"/><Relationship Id="rId15" Type="http://schemas.openxmlformats.org/officeDocument/2006/relationships/image" Target="../media/image11.pdf"/><Relationship Id="rId12" Type="http://schemas.openxmlformats.org/officeDocument/2006/relationships/image" Target="../media/image8.jpeg"/><Relationship Id="rId17" Type="http://schemas.openxmlformats.org/officeDocument/2006/relationships/image" Target="../media/image12.pdf"/><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52" name="Group 151"/>
          <p:cNvGrpSpPr/>
          <p:nvPr/>
        </p:nvGrpSpPr>
        <p:grpSpPr>
          <a:xfrm>
            <a:off x="23089973" y="5562600"/>
            <a:ext cx="9980827" cy="12649200"/>
            <a:chOff x="23089973" y="5562600"/>
            <a:chExt cx="9980827" cy="12649200"/>
          </a:xfrm>
        </p:grpSpPr>
        <p:grpSp>
          <p:nvGrpSpPr>
            <p:cNvPr id="90" name="Group 89"/>
            <p:cNvGrpSpPr/>
            <p:nvPr/>
          </p:nvGrpSpPr>
          <p:grpSpPr>
            <a:xfrm>
              <a:off x="23089973" y="5562600"/>
              <a:ext cx="9980827" cy="12649200"/>
              <a:chOff x="23089973" y="5562600"/>
              <a:chExt cx="9980827" cy="12954000"/>
            </a:xfrm>
          </p:grpSpPr>
          <p:sp>
            <p:nvSpPr>
              <p:cNvPr id="87" name="Rounded Rectangle 86"/>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89" name="Text Box 121"/>
              <p:cNvSpPr txBox="1">
                <a:spLocks noChangeArrowheads="1"/>
              </p:cNvSpPr>
              <p:nvPr/>
            </p:nvSpPr>
            <p:spPr bwMode="auto">
              <a:xfrm>
                <a:off x="23899234" y="5562600"/>
                <a:ext cx="57425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TRUST SERVICE</a:t>
                </a:r>
                <a:endParaRPr lang="en-US" sz="4800" b="1" dirty="0">
                  <a:solidFill>
                    <a:srgbClr val="101533"/>
                  </a:solidFill>
                </a:endParaRPr>
              </a:p>
            </p:txBody>
          </p:sp>
        </p:grpSp>
        <p:grpSp>
          <p:nvGrpSpPr>
            <p:cNvPr id="143" name="Group 142"/>
            <p:cNvGrpSpPr/>
            <p:nvPr/>
          </p:nvGrpSpPr>
          <p:grpSpPr>
            <a:xfrm>
              <a:off x="23622000" y="13387328"/>
              <a:ext cx="8915400" cy="4443472"/>
              <a:chOff x="23545800" y="13234928"/>
              <a:chExt cx="8915400" cy="4443472"/>
            </a:xfrm>
          </p:grpSpPr>
          <p:grpSp>
            <p:nvGrpSpPr>
              <p:cNvPr id="98" name="Group 26"/>
              <p:cNvGrpSpPr>
                <a:grpSpLocks/>
              </p:cNvGrpSpPr>
              <p:nvPr/>
            </p:nvGrpSpPr>
            <p:grpSpPr bwMode="auto">
              <a:xfrm>
                <a:off x="24079200" y="14020800"/>
                <a:ext cx="1452563" cy="1371600"/>
                <a:chOff x="1899920" y="2667000"/>
                <a:chExt cx="1452880" cy="1371600"/>
              </a:xfrm>
            </p:grpSpPr>
            <p:sp>
              <p:nvSpPr>
                <p:cNvPr id="131" name="Rounded Rectangle 130"/>
                <p:cNvSpPr/>
                <p:nvPr/>
              </p:nvSpPr>
              <p:spPr>
                <a:xfrm>
                  <a:off x="18999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1</a:t>
                  </a:r>
                </a:p>
              </p:txBody>
            </p:sp>
            <p:pic>
              <p:nvPicPr>
                <p:cNvPr id="132" name="Picture 11" descr="dorian-logo.gif"/>
                <p:cNvPicPr>
                  <a:picLocks noChangeAspect="1"/>
                </p:cNvPicPr>
                <p:nvPr/>
              </p:nvPicPr>
              <p:blipFill>
                <a:blip r:embed="rId3"/>
                <a:srcRect/>
                <a:stretch>
                  <a:fillRect/>
                </a:stretch>
              </p:blipFill>
              <p:spPr bwMode="auto">
                <a:xfrm>
                  <a:off x="2006600" y="2667000"/>
                  <a:ext cx="1188720" cy="990600"/>
                </a:xfrm>
                <a:prstGeom prst="rect">
                  <a:avLst/>
                </a:prstGeom>
                <a:noFill/>
                <a:ln w="9525">
                  <a:noFill/>
                  <a:miter lim="800000"/>
                  <a:headEnd/>
                  <a:tailEnd/>
                </a:ln>
              </p:spPr>
            </p:pic>
          </p:grpSp>
          <p:sp>
            <p:nvSpPr>
              <p:cNvPr id="99" name="Rounded Rectangle 98"/>
              <p:cNvSpPr/>
              <p:nvPr/>
            </p:nvSpPr>
            <p:spPr>
              <a:xfrm>
                <a:off x="24079200" y="16002000"/>
                <a:ext cx="7848600" cy="609600"/>
              </a:xfrm>
              <a:prstGeom prst="roundRect">
                <a:avLst/>
              </a:prstGeom>
              <a:solidFill>
                <a:srgbClr val="101533"/>
              </a:solidFill>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b="1" dirty="0">
                    <a:solidFill>
                      <a:schemeClr val="bg1"/>
                    </a:solidFill>
                  </a:rPr>
                  <a:t>Grid Trust Service Federation (Trust Fabric)</a:t>
                </a:r>
              </a:p>
            </p:txBody>
          </p:sp>
          <p:grpSp>
            <p:nvGrpSpPr>
              <p:cNvPr id="100" name="Group 27"/>
              <p:cNvGrpSpPr>
                <a:grpSpLocks/>
              </p:cNvGrpSpPr>
              <p:nvPr/>
            </p:nvGrpSpPr>
            <p:grpSpPr bwMode="auto">
              <a:xfrm>
                <a:off x="27279600" y="14020800"/>
                <a:ext cx="1452563" cy="1371600"/>
                <a:chOff x="3657600" y="2641600"/>
                <a:chExt cx="1452880" cy="1371600"/>
              </a:xfrm>
            </p:grpSpPr>
            <p:sp>
              <p:nvSpPr>
                <p:cNvPr id="129" name="Rounded Rectangle 128"/>
                <p:cNvSpPr/>
                <p:nvPr/>
              </p:nvSpPr>
              <p:spPr>
                <a:xfrm>
                  <a:off x="3657600" y="26670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2</a:t>
                  </a:r>
                </a:p>
              </p:txBody>
            </p:sp>
            <p:pic>
              <p:nvPicPr>
                <p:cNvPr id="130" name="Picture 20" descr="dorian-logo.gif"/>
                <p:cNvPicPr>
                  <a:picLocks noChangeAspect="1"/>
                </p:cNvPicPr>
                <p:nvPr/>
              </p:nvPicPr>
              <p:blipFill>
                <a:blip r:embed="rId3"/>
                <a:srcRect/>
                <a:stretch>
                  <a:fillRect/>
                </a:stretch>
              </p:blipFill>
              <p:spPr bwMode="auto">
                <a:xfrm>
                  <a:off x="3769360" y="2641600"/>
                  <a:ext cx="1188720" cy="990600"/>
                </a:xfrm>
                <a:prstGeom prst="rect">
                  <a:avLst/>
                </a:prstGeom>
                <a:noFill/>
                <a:ln w="9525">
                  <a:noFill/>
                  <a:miter lim="800000"/>
                  <a:headEnd/>
                  <a:tailEnd/>
                </a:ln>
              </p:spPr>
            </p:pic>
          </p:grpSp>
          <p:grpSp>
            <p:nvGrpSpPr>
              <p:cNvPr id="101" name="Group 28"/>
              <p:cNvGrpSpPr>
                <a:grpSpLocks/>
              </p:cNvGrpSpPr>
              <p:nvPr/>
            </p:nvGrpSpPr>
            <p:grpSpPr bwMode="auto">
              <a:xfrm>
                <a:off x="30475238" y="14020800"/>
                <a:ext cx="1452562" cy="1371600"/>
                <a:chOff x="5392420" y="2667000"/>
                <a:chExt cx="1452880" cy="1371600"/>
              </a:xfrm>
            </p:grpSpPr>
            <p:sp>
              <p:nvSpPr>
                <p:cNvPr id="127" name="Rounded Rectangle 126"/>
                <p:cNvSpPr/>
                <p:nvPr/>
              </p:nvSpPr>
              <p:spPr>
                <a:xfrm>
                  <a:off x="53924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3</a:t>
                  </a:r>
                </a:p>
              </p:txBody>
            </p:sp>
            <p:pic>
              <p:nvPicPr>
                <p:cNvPr id="128" name="Picture 22" descr="dorian-logo.gif"/>
                <p:cNvPicPr>
                  <a:picLocks noChangeAspect="1"/>
                </p:cNvPicPr>
                <p:nvPr/>
              </p:nvPicPr>
              <p:blipFill>
                <a:blip r:embed="rId3"/>
                <a:srcRect/>
                <a:stretch>
                  <a:fillRect/>
                </a:stretch>
              </p:blipFill>
              <p:spPr bwMode="auto">
                <a:xfrm>
                  <a:off x="5504180" y="2667000"/>
                  <a:ext cx="1188720" cy="990600"/>
                </a:xfrm>
                <a:prstGeom prst="rect">
                  <a:avLst/>
                </a:prstGeom>
                <a:noFill/>
                <a:ln w="9525">
                  <a:noFill/>
                  <a:miter lim="800000"/>
                  <a:headEnd/>
                  <a:tailEnd/>
                </a:ln>
              </p:spPr>
            </p:pic>
          </p:grpSp>
          <p:sp>
            <p:nvSpPr>
              <p:cNvPr id="102" name="Rounded Rectangle 101"/>
              <p:cNvSpPr/>
              <p:nvPr/>
            </p:nvSpPr>
            <p:spPr>
              <a:xfrm>
                <a:off x="249936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3" name="Rounded Rectangle 102"/>
              <p:cNvSpPr/>
              <p:nvPr/>
            </p:nvSpPr>
            <p:spPr>
              <a:xfrm>
                <a:off x="26593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4" name="Rounded Rectangle 103"/>
              <p:cNvSpPr/>
              <p:nvPr/>
            </p:nvSpPr>
            <p:spPr>
              <a:xfrm>
                <a:off x="23545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5" name="Rounded Rectangle 104"/>
              <p:cNvSpPr/>
              <p:nvPr/>
            </p:nvSpPr>
            <p:spPr>
              <a:xfrm>
                <a:off x="28117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6" name="Rounded Rectangle 105"/>
              <p:cNvSpPr/>
              <p:nvPr/>
            </p:nvSpPr>
            <p:spPr>
              <a:xfrm>
                <a:off x="29641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7" name="Rounded Rectangle 106"/>
              <p:cNvSpPr/>
              <p:nvPr/>
            </p:nvSpPr>
            <p:spPr>
              <a:xfrm>
                <a:off x="3110992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8" name="Rounded Rectangle 107"/>
              <p:cNvSpPr/>
              <p:nvPr/>
            </p:nvSpPr>
            <p:spPr>
              <a:xfrm>
                <a:off x="256794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chemeClr val="bg1"/>
                    </a:solidFill>
                  </a:rPr>
                  <a:t>Grid Credential Provider ABC</a:t>
                </a:r>
              </a:p>
              <a:p>
                <a:pPr algn="ctr">
                  <a:defRPr/>
                </a:pPr>
                <a:endParaRPr lang="en-US" sz="1200" b="1" dirty="0">
                  <a:solidFill>
                    <a:schemeClr val="bg1"/>
                  </a:solidFill>
                </a:endParaRPr>
              </a:p>
              <a:p>
                <a:pPr algn="ctr">
                  <a:defRPr/>
                </a:pPr>
                <a:r>
                  <a:rPr lang="en-US" sz="1200" b="1" dirty="0">
                    <a:solidFill>
                      <a:schemeClr val="bg1"/>
                    </a:solidFill>
                  </a:rPr>
                  <a:t>Level of Assurance 3</a:t>
                </a:r>
              </a:p>
            </p:txBody>
          </p:sp>
          <p:sp>
            <p:nvSpPr>
              <p:cNvPr id="109" name="Rounded Rectangle 108"/>
              <p:cNvSpPr/>
              <p:nvPr/>
            </p:nvSpPr>
            <p:spPr>
              <a:xfrm>
                <a:off x="288798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rgbClr val="FFFFFF"/>
                    </a:solidFill>
                  </a:rPr>
                  <a:t>Grid Credential Provider XYZ</a:t>
                </a:r>
              </a:p>
              <a:p>
                <a:pPr algn="ctr">
                  <a:defRPr/>
                </a:pPr>
                <a:endParaRPr lang="en-US" sz="1200" b="1" dirty="0">
                  <a:solidFill>
                    <a:srgbClr val="FFFFFF"/>
                  </a:solidFill>
                </a:endParaRPr>
              </a:p>
              <a:p>
                <a:pPr algn="ctr">
                  <a:defRPr/>
                </a:pPr>
                <a:r>
                  <a:rPr lang="en-US" sz="1200" b="1" dirty="0">
                    <a:solidFill>
                      <a:srgbClr val="FFFFFF"/>
                    </a:solidFill>
                  </a:rPr>
                  <a:t>Level of Assurance 4</a:t>
                </a:r>
              </a:p>
            </p:txBody>
          </p:sp>
          <p:sp>
            <p:nvSpPr>
              <p:cNvPr id="110" name="Rounded Rectangle 109"/>
              <p:cNvSpPr/>
              <p:nvPr/>
            </p:nvSpPr>
            <p:spPr>
              <a:xfrm>
                <a:off x="24155400" y="17068800"/>
                <a:ext cx="7772400" cy="6096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b="1" dirty="0">
                    <a:solidFill>
                      <a:schemeClr val="tx1"/>
                    </a:solidFill>
                  </a:rPr>
                  <a:t>Secure Grid Resources</a:t>
                </a:r>
              </a:p>
            </p:txBody>
          </p:sp>
          <p:cxnSp>
            <p:nvCxnSpPr>
              <p:cNvPr id="111" name="Straight Connector 110"/>
              <p:cNvCxnSpPr/>
              <p:nvPr/>
            </p:nvCxnSpPr>
            <p:spPr>
              <a:xfrm>
                <a:off x="24222075" y="13646091"/>
                <a:ext cx="405767" cy="374710"/>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0800000" flipV="1">
                <a:off x="25146001" y="13646089"/>
                <a:ext cx="523877" cy="37471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7270075" y="13646091"/>
                <a:ext cx="390525"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rot="5400000">
                <a:off x="28420984" y="13647707"/>
                <a:ext cx="374709" cy="371476"/>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307280" y="13646091"/>
                <a:ext cx="386080"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rot="10800000" flipV="1">
                <a:off x="31394400" y="13692128"/>
                <a:ext cx="381000" cy="32867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117" name="Down Arrow 116"/>
              <p:cNvSpPr/>
              <p:nvPr/>
            </p:nvSpPr>
            <p:spPr>
              <a:xfrm>
                <a:off x="24627840" y="15392400"/>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8" name="Down Arrow 117"/>
              <p:cNvSpPr/>
              <p:nvPr/>
            </p:nvSpPr>
            <p:spPr>
              <a:xfrm>
                <a:off x="26212800" y="15368528"/>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9" name="Down Arrow 118"/>
              <p:cNvSpPr/>
              <p:nvPr/>
            </p:nvSpPr>
            <p:spPr>
              <a:xfrm>
                <a:off x="278282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0" name="Down Arrow 119"/>
              <p:cNvSpPr/>
              <p:nvPr/>
            </p:nvSpPr>
            <p:spPr>
              <a:xfrm>
                <a:off x="294284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1" name="Down Arrow 120"/>
              <p:cNvSpPr/>
              <p:nvPr/>
            </p:nvSpPr>
            <p:spPr>
              <a:xfrm>
                <a:off x="310286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2" name="Down Arrow 121"/>
              <p:cNvSpPr/>
              <p:nvPr/>
            </p:nvSpPr>
            <p:spPr>
              <a:xfrm>
                <a:off x="2531364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3" name="Down Arrow 122"/>
              <p:cNvSpPr/>
              <p:nvPr/>
            </p:nvSpPr>
            <p:spPr>
              <a:xfrm>
                <a:off x="2781300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4" name="Down Arrow 123"/>
              <p:cNvSpPr/>
              <p:nvPr/>
            </p:nvSpPr>
            <p:spPr>
              <a:xfrm>
                <a:off x="30327600" y="16611600"/>
                <a:ext cx="365760" cy="457200"/>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pic>
            <p:nvPicPr>
              <p:cNvPr id="125" name="Picture 38" descr="lockoverlay-1.png"/>
              <p:cNvPicPr>
                <a:picLocks noChangeAspect="1"/>
              </p:cNvPicPr>
              <p:nvPr/>
            </p:nvPicPr>
            <p:blipFill>
              <a:blip r:embed="rId4"/>
              <a:srcRect/>
              <a:stretch>
                <a:fillRect/>
              </a:stretch>
            </p:blipFill>
            <p:spPr bwMode="auto">
              <a:xfrm>
                <a:off x="24384000" y="15773400"/>
                <a:ext cx="762000" cy="762000"/>
              </a:xfrm>
              <a:prstGeom prst="rect">
                <a:avLst/>
              </a:prstGeom>
              <a:noFill/>
              <a:ln w="9525">
                <a:noFill/>
                <a:miter lim="800000"/>
                <a:headEnd/>
                <a:tailEnd/>
              </a:ln>
            </p:spPr>
          </p:pic>
          <p:pic>
            <p:nvPicPr>
              <p:cNvPr id="126" name="Picture 39" descr="lockoverlay-1.png"/>
              <p:cNvPicPr>
                <a:picLocks noChangeAspect="1"/>
              </p:cNvPicPr>
              <p:nvPr/>
            </p:nvPicPr>
            <p:blipFill>
              <a:blip r:embed="rId4"/>
              <a:srcRect/>
              <a:stretch>
                <a:fillRect/>
              </a:stretch>
            </p:blipFill>
            <p:spPr bwMode="auto">
              <a:xfrm>
                <a:off x="31089600" y="15773400"/>
                <a:ext cx="762000" cy="762000"/>
              </a:xfrm>
              <a:prstGeom prst="rect">
                <a:avLst/>
              </a:prstGeom>
              <a:noFill/>
              <a:ln w="9525">
                <a:noFill/>
                <a:miter lim="800000"/>
                <a:headEnd/>
                <a:tailEnd/>
              </a:ln>
            </p:spPr>
          </p:pic>
        </p:grpSp>
        <p:sp>
          <p:nvSpPr>
            <p:cNvPr id="133" name="Rectangle 132"/>
            <p:cNvSpPr/>
            <p:nvPr/>
          </p:nvSpPr>
          <p:spPr>
            <a:xfrm>
              <a:off x="23241000" y="6248400"/>
              <a:ext cx="9753600" cy="6986528"/>
            </a:xfrm>
            <a:prstGeom prst="rect">
              <a:avLst/>
            </a:prstGeom>
          </p:spPr>
          <p:txBody>
            <a:bodyPr wrap="square">
              <a:spAutoFit/>
            </a:bodyPr>
            <a:lstStyle/>
            <a:p>
              <a:pPr algn="just" defTabSz="3657600"/>
              <a:r>
                <a:rPr lang="en-US" sz="2800" dirty="0" smtClean="0"/>
                <a:t>In order to authenticate and authorize users and other services, grid services need to maintain a list of certificate authorities that they trust as a source for issuing credentials. In a grid environment there may exist hundreds of certificate authorities (</a:t>
              </a:r>
              <a:r>
                <a:rPr lang="en-US" sz="2800" dirty="0" err="1" smtClean="0"/>
                <a:t>CAs</a:t>
              </a:r>
              <a:r>
                <a:rPr lang="en-US" sz="2800" dirty="0" smtClean="0"/>
                <a:t>), each issuing hundreds if not thousands of certificates. In such a dynamic multi-intuitional environment with tens of thousands of users, credentials will be issued and revoked frequently, and new authorities will be added regularly. The Grid Trust Service (GTS) is a federated grid infrastructure enabling the provisioning and management of a grid trust fabric.  The GTS provides a federated solution for registering, managing, and distributing certificate authority certificates and </a:t>
              </a:r>
              <a:r>
                <a:rPr lang="en-US" sz="2800" dirty="0" err="1" smtClean="0"/>
                <a:t>CRLs</a:t>
              </a:r>
              <a:r>
                <a:rPr lang="en-US" sz="2800" dirty="0" smtClean="0"/>
                <a:t>, facilitating the enforcement of trust agreements against the latest trusted roots.   The GTS allows the definition of levels of assurance which can be used to group and distribute </a:t>
              </a:r>
              <a:r>
                <a:rPr lang="en-US" sz="2800" dirty="0" err="1" smtClean="0"/>
                <a:t>CAs</a:t>
              </a:r>
              <a:r>
                <a:rPr lang="en-US" sz="2800" dirty="0" smtClean="0"/>
                <a:t> to service providers based on the trust agreements they have in place.</a:t>
              </a:r>
            </a:p>
          </p:txBody>
        </p:sp>
      </p:grpSp>
      <p:grpSp>
        <p:nvGrpSpPr>
          <p:cNvPr id="85" name="Group 84"/>
          <p:cNvGrpSpPr/>
          <p:nvPr/>
        </p:nvGrpSpPr>
        <p:grpSpPr>
          <a:xfrm>
            <a:off x="228600" y="26060400"/>
            <a:ext cx="22441586" cy="5562600"/>
            <a:chOff x="228600" y="26060400"/>
            <a:chExt cx="22441586" cy="5562600"/>
          </a:xfrm>
        </p:grpSpPr>
        <p:grpSp>
          <p:nvGrpSpPr>
            <p:cNvPr id="81" name="Group 80"/>
            <p:cNvGrpSpPr/>
            <p:nvPr/>
          </p:nvGrpSpPr>
          <p:grpSpPr>
            <a:xfrm>
              <a:off x="228600" y="26060400"/>
              <a:ext cx="22441586" cy="5105400"/>
              <a:chOff x="228600" y="26136600"/>
              <a:chExt cx="22174200" cy="4953000"/>
            </a:xfrm>
          </p:grpSpPr>
          <p:sp>
            <p:nvSpPr>
              <p:cNvPr id="77" name="Rounded Rectangle 76"/>
              <p:cNvSpPr/>
              <p:nvPr/>
            </p:nvSpPr>
            <p:spPr>
              <a:xfrm>
                <a:off x="228600" y="26575512"/>
                <a:ext cx="22174200" cy="4514088"/>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78" name="Text Box 121"/>
              <p:cNvSpPr txBox="1">
                <a:spLocks noChangeArrowheads="1"/>
              </p:cNvSpPr>
              <p:nvPr/>
            </p:nvSpPr>
            <p:spPr bwMode="auto">
              <a:xfrm>
                <a:off x="1219201" y="26136600"/>
                <a:ext cx="7010399"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AUTHENTICATION SERVICE</a:t>
                </a:r>
                <a:endParaRPr lang="en-US" sz="4800" b="1" dirty="0">
                  <a:solidFill>
                    <a:srgbClr val="101533"/>
                  </a:solidFill>
                </a:endParaRPr>
              </a:p>
            </p:txBody>
          </p:sp>
        </p:grpSp>
        <p:sp>
          <p:nvSpPr>
            <p:cNvPr id="82" name="Rectangle 81"/>
            <p:cNvSpPr/>
            <p:nvPr/>
          </p:nvSpPr>
          <p:spPr>
            <a:xfrm>
              <a:off x="457200" y="26790907"/>
              <a:ext cx="14478000" cy="4832093"/>
            </a:xfrm>
            <a:prstGeom prst="rect">
              <a:avLst/>
            </a:prstGeom>
          </p:spPr>
          <p:txBody>
            <a:bodyPr wrap="square">
              <a:spAutoFit/>
            </a:bodyPr>
            <a:lstStyle/>
            <a:p>
              <a:pPr algn="just"/>
              <a:r>
                <a:rPr lang="en-US" sz="2800" dirty="0" smtClean="0"/>
                <a:t>The Authentication Service enables existing identity providers to be seamlessly integrated into a production Grid environment such that users that are registered with an identity provider may use their existing credentials to access resources on the Grid.    The Authentication Service provides a uniform web service interface providing applications with a single approach for authenticating users across a federation.   In other words if each organization provides an Authentication Service for their Identity Provider, then applications can be developed to authenticate users using the Authentication Service interface, allowing users from any identity provider to authenticate with any application. Together the Authentication Service and Dorian provide a solution for federating identity in a grid environment, allowing users to use their existing credentials to access secure grid resources.</a:t>
              </a:r>
            </a:p>
            <a:p>
              <a:pPr algn="just"/>
              <a:endParaRPr lang="en-US" sz="2800" dirty="0"/>
            </a:p>
          </p:txBody>
        </p:sp>
        <p:pic>
          <p:nvPicPr>
            <p:cNvPr id="84" name="Picture 83" descr="authentication-service-overview.pdf"/>
            <p:cNvPicPr>
              <a:picLocks noChangeAspect="1"/>
            </p:cNvPicPr>
            <p:nvPr/>
          </p:nvPicPr>
          <mc:AlternateContent xmlns:ma="http://schemas.microsoft.com/office/mac/drawingml/2008/main">
            <mc:Choice Requires="ma">
              <p:blipFill>
                <a:blip r:embed="rId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6"/>
                <a:stretch>
                  <a:fillRect/>
                </a:stretch>
              </p:blipFill>
            </mc:Fallback>
          </mc:AlternateContent>
          <p:spPr>
            <a:xfrm>
              <a:off x="14935200" y="26974800"/>
              <a:ext cx="7570237" cy="3756659"/>
            </a:xfrm>
            <a:prstGeom prst="rect">
              <a:avLst/>
            </a:prstGeom>
          </p:spPr>
        </p:pic>
      </p:grpSp>
      <p:grpSp>
        <p:nvGrpSpPr>
          <p:cNvPr id="72" name="Group 71"/>
          <p:cNvGrpSpPr/>
          <p:nvPr/>
        </p:nvGrpSpPr>
        <p:grpSpPr>
          <a:xfrm>
            <a:off x="228600" y="20193000"/>
            <a:ext cx="22441586" cy="9144000"/>
            <a:chOff x="228600" y="20650200"/>
            <a:chExt cx="22174200" cy="9144000"/>
          </a:xfrm>
        </p:grpSpPr>
        <p:grpSp>
          <p:nvGrpSpPr>
            <p:cNvPr id="25" name="Group 24"/>
            <p:cNvGrpSpPr/>
            <p:nvPr/>
          </p:nvGrpSpPr>
          <p:grpSpPr>
            <a:xfrm>
              <a:off x="228600" y="20650200"/>
              <a:ext cx="22174200" cy="5914644"/>
              <a:chOff x="228600" y="20650200"/>
              <a:chExt cx="22174200" cy="5914644"/>
            </a:xfrm>
          </p:grpSpPr>
          <p:sp>
            <p:nvSpPr>
              <p:cNvPr id="40" name="Rounded Rectangle 39"/>
              <p:cNvSpPr/>
              <p:nvPr/>
            </p:nvSpPr>
            <p:spPr>
              <a:xfrm>
                <a:off x="228600" y="21107400"/>
                <a:ext cx="22174200" cy="545744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24" name="Text Box 121"/>
              <p:cNvSpPr txBox="1">
                <a:spLocks noChangeArrowheads="1"/>
              </p:cNvSpPr>
              <p:nvPr/>
            </p:nvSpPr>
            <p:spPr bwMode="auto">
              <a:xfrm>
                <a:off x="1295400" y="20650200"/>
                <a:ext cx="22860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DORIAN</a:t>
                </a:r>
                <a:endParaRPr lang="en-US" sz="4800" b="1" dirty="0">
                  <a:solidFill>
                    <a:srgbClr val="101533"/>
                  </a:solidFill>
                </a:endParaRPr>
              </a:p>
            </p:txBody>
          </p:sp>
          <p:pic>
            <p:nvPicPr>
              <p:cNvPr id="43" name="Picture 42" descr="dorian.jpg"/>
              <p:cNvPicPr>
                <a:picLocks noChangeAspect="1"/>
              </p:cNvPicPr>
              <p:nvPr/>
            </p:nvPicPr>
            <p:blipFill>
              <a:blip r:embed="rId7"/>
              <a:stretch>
                <a:fillRect/>
              </a:stretch>
            </p:blipFill>
            <p:spPr>
              <a:xfrm>
                <a:off x="14737080" y="21259800"/>
                <a:ext cx="7589520" cy="5152644"/>
              </a:xfrm>
              <a:prstGeom prst="rect">
                <a:avLst/>
              </a:prstGeom>
            </p:spPr>
          </p:pic>
          <p:sp>
            <p:nvSpPr>
              <p:cNvPr id="23" name="Rectangle 22"/>
              <p:cNvSpPr/>
              <p:nvPr/>
            </p:nvSpPr>
            <p:spPr>
              <a:xfrm>
                <a:off x="8305800" y="21259800"/>
                <a:ext cx="5943600" cy="5262980"/>
              </a:xfrm>
              <a:prstGeom prst="rect">
                <a:avLst/>
              </a:prstGeom>
            </p:spPr>
            <p:txBody>
              <a:bodyPr wrap="square">
                <a:spAutoFit/>
              </a:bodyPr>
              <a:lstStyle/>
              <a:p>
                <a:pPr marL="685800" lvl="1" indent="-228600" defTabSz="3657600">
                  <a:buFontTx/>
                  <a:buChar char="•"/>
                </a:pPr>
                <a:r>
                  <a:rPr lang="en-US" sz="2800" dirty="0" smtClean="0">
                    <a:solidFill>
                      <a:srgbClr val="070709"/>
                    </a:solidFill>
                  </a:rPr>
                  <a:t>Issues credentials to hosts and services.</a:t>
                </a:r>
              </a:p>
              <a:p>
                <a:pPr marL="685800" lvl="1" indent="-228600" defTabSz="3657600">
                  <a:buFontTx/>
                  <a:buChar char="•"/>
                </a:pPr>
                <a:r>
                  <a:rPr lang="en-US" sz="2800" dirty="0" smtClean="0">
                    <a:solidFill>
                      <a:srgbClr val="070709"/>
                    </a:solidFill>
                  </a:rPr>
                  <a:t>Comprehensive user interface for administrating accounts.</a:t>
                </a:r>
              </a:p>
              <a:p>
                <a:pPr marL="228600" indent="-228600" defTabSz="3657600">
                  <a:buFontTx/>
                  <a:buChar char="•"/>
                </a:pPr>
                <a:r>
                  <a:rPr lang="en-US" sz="2800" b="1" dirty="0" smtClean="0">
                    <a:solidFill>
                      <a:srgbClr val="101533"/>
                    </a:solidFill>
                  </a:rPr>
                  <a:t>Identity Management and Federation</a:t>
                </a:r>
              </a:p>
              <a:p>
                <a:pPr marL="685800" lvl="1" indent="-228600" defTabSz="3657600">
                  <a:buFontTx/>
                  <a:buChar char="•"/>
                </a:pPr>
                <a:r>
                  <a:rPr lang="en-US" sz="2800" dirty="0" smtClean="0">
                    <a:solidFill>
                      <a:srgbClr val="070709"/>
                    </a:solidFill>
                  </a:rPr>
                  <a:t>Integration point between external security domains and the grid security domain.</a:t>
                </a:r>
              </a:p>
              <a:p>
                <a:pPr marL="685800" lvl="1" indent="-228600" defTabSz="3657600">
                  <a:buFontTx/>
                  <a:buChar char="•"/>
                </a:pPr>
                <a:r>
                  <a:rPr lang="en-US" sz="2800" dirty="0" smtClean="0">
                    <a:solidFill>
                      <a:srgbClr val="070709"/>
                    </a:solidFill>
                  </a:rPr>
                  <a:t>Existing user credentials can be used to access the grid.</a:t>
                </a:r>
              </a:p>
              <a:p>
                <a:pPr marL="685800" lvl="1" indent="-228600" defTabSz="3657600">
                  <a:buFontTx/>
                  <a:buChar char="•"/>
                </a:pPr>
                <a:r>
                  <a:rPr lang="en-US" sz="2800" dirty="0" smtClean="0">
                    <a:solidFill>
                      <a:srgbClr val="070709"/>
                    </a:solidFill>
                  </a:rPr>
                  <a:t>Automated account creation and provisioning</a:t>
                </a:r>
                <a:endParaRPr lang="en-US" dirty="0"/>
              </a:p>
            </p:txBody>
          </p:sp>
        </p:grpSp>
        <p:sp>
          <p:nvSpPr>
            <p:cNvPr id="44" name="Rectangle 43"/>
            <p:cNvSpPr/>
            <p:nvPr/>
          </p:nvSpPr>
          <p:spPr>
            <a:xfrm>
              <a:off x="457200" y="21330344"/>
              <a:ext cx="7848600" cy="8463856"/>
            </a:xfrm>
            <a:prstGeom prst="rect">
              <a:avLst/>
            </a:prstGeom>
          </p:spPr>
          <p:txBody>
            <a:bodyPr wrap="square">
              <a:spAutoFit/>
            </a:bodyPr>
            <a:lstStyle/>
            <a:p>
              <a:pPr algn="just" defTabSz="3657600"/>
              <a:r>
                <a:rPr lang="en-US" sz="2800" dirty="0" smtClean="0"/>
                <a:t>Dorian is a federated account management system for the Grid.  Dorian simplifies the complexity of Grid security for users, allowing them to use their existing credentials to access resources on the Grid.</a:t>
              </a:r>
            </a:p>
            <a:p>
              <a:pPr algn="just" defTabSz="3657600"/>
              <a:endParaRPr lang="en-US" sz="2800" dirty="0" smtClean="0"/>
            </a:p>
            <a:p>
              <a:pPr algn="just" defTabSz="3657600"/>
              <a:r>
                <a:rPr lang="en-US" sz="2800" b="1" dirty="0" smtClean="0">
                  <a:solidFill>
                    <a:srgbClr val="101533"/>
                  </a:solidFill>
                </a:rPr>
                <a:t>Dorian’s Features</a:t>
              </a:r>
            </a:p>
            <a:p>
              <a:pPr algn="just" defTabSz="3657600"/>
              <a:r>
                <a:rPr lang="en-US" sz="2800" b="1" dirty="0" smtClean="0">
                  <a:solidFill>
                    <a:srgbClr val="101533"/>
                  </a:solidFill>
                </a:rPr>
                <a:t>Grid Account Management</a:t>
              </a:r>
              <a:endParaRPr lang="en-US" sz="2800" dirty="0" smtClean="0">
                <a:solidFill>
                  <a:srgbClr val="101533"/>
                </a:solidFill>
              </a:endParaRPr>
            </a:p>
            <a:p>
              <a:pPr marL="685800" lvl="1" indent="-228600" defTabSz="3657600">
                <a:buFontTx/>
                <a:buChar char="•"/>
              </a:pPr>
              <a:r>
                <a:rPr lang="en-US" sz="2800" dirty="0" smtClean="0">
                  <a:solidFill>
                    <a:srgbClr val="070709"/>
                  </a:solidFill>
                </a:rPr>
                <a:t>Built-in certificate authority.</a:t>
              </a:r>
            </a:p>
            <a:p>
              <a:pPr marL="685800" lvl="1" indent="-228600" defTabSz="3657600">
                <a:buFontTx/>
                <a:buChar char="•"/>
              </a:pPr>
              <a:r>
                <a:rPr lang="en-US" sz="2800" dirty="0" smtClean="0">
                  <a:solidFill>
                    <a:srgbClr val="070709"/>
                  </a:solidFill>
                </a:rPr>
                <a:t>Manages grid credentials for each user.</a:t>
              </a:r>
            </a:p>
            <a:p>
              <a:pPr marL="685800" lvl="1" indent="-228600" defTabSz="3657600">
                <a:buFontTx/>
                <a:buChar char="•"/>
              </a:pPr>
              <a:r>
                <a:rPr lang="en-US" sz="2800" dirty="0" smtClean="0">
                  <a:solidFill>
                    <a:srgbClr val="070709"/>
                  </a:solidFill>
                </a:rPr>
                <a:t>Enables users to authenticate and create grid proxies, which they may use to access the grid.</a:t>
              </a:r>
            </a:p>
            <a:p>
              <a:pPr marL="685800" lvl="1" indent="-228600" defTabSz="3657600">
                <a:buFontTx/>
                <a:buChar char="•"/>
              </a:pPr>
              <a:r>
                <a:rPr lang="en-US" sz="2800" dirty="0" smtClean="0">
                  <a:solidFill>
                    <a:srgbClr val="070709"/>
                  </a:solidFill>
                </a:rPr>
                <a:t>Local account creation and management.</a:t>
              </a:r>
            </a:p>
            <a:p>
              <a:pPr algn="just" defTabSz="3657600"/>
              <a:endParaRPr lang="en-US" sz="2800" b="1" dirty="0" smtClean="0">
                <a:solidFill>
                  <a:srgbClr val="101533"/>
                </a:solidFill>
              </a:endParaRPr>
            </a:p>
            <a:p>
              <a:pPr algn="just" defTabSz="3657600"/>
              <a:endParaRPr lang="en-US" sz="2800" dirty="0" smtClean="0"/>
            </a:p>
            <a:p>
              <a:pPr algn="just" defTabSz="3657600"/>
              <a:endParaRPr lang="en-US" sz="2800" dirty="0" smtClean="0"/>
            </a:p>
            <a:p>
              <a:pPr algn="just" defTabSz="3657600"/>
              <a:r>
                <a:rPr lang="en-US" sz="2800" dirty="0" smtClean="0"/>
                <a:t>  </a:t>
              </a:r>
            </a:p>
            <a:p>
              <a:pPr algn="just" defTabSz="3657600"/>
              <a:endParaRPr lang="en-US" sz="9600" b="1" dirty="0">
                <a:solidFill>
                  <a:srgbClr val="CC0000"/>
                </a:solidFill>
                <a:latin typeface="Tahoma" pitchFamily="-112" charset="0"/>
              </a:endParaRPr>
            </a:p>
          </p:txBody>
        </p:sp>
      </p:gr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706600" y="31318200"/>
            <a:ext cx="15366857" cy="1569660"/>
          </a:xfrm>
          <a:prstGeom prst="rect">
            <a:avLst/>
          </a:prstGeom>
          <a:noFill/>
        </p:spPr>
        <p:txBody>
          <a:bodyPr wrap="none" rtlCol="0">
            <a:spAutoFit/>
          </a:bodyPr>
          <a:lstStyle/>
          <a:p>
            <a:pPr algn="ctr"/>
            <a:r>
              <a:rPr lang="en-US" sz="2400" b="1" dirty="0" smtClean="0">
                <a:solidFill>
                  <a:schemeClr val="bg1"/>
                </a:solidFill>
              </a:rPr>
              <a:t>Stephen Langella</a:t>
            </a:r>
            <a:r>
              <a:rPr lang="en-US" sz="2400" b="1" baseline="30000" dirty="0" smtClean="0">
                <a:solidFill>
                  <a:schemeClr val="bg1"/>
                </a:solidFill>
              </a:rPr>
              <a:t>1</a:t>
            </a:r>
            <a:r>
              <a:rPr lang="en-US" sz="2400" b="1" dirty="0" smtClean="0">
                <a:solidFill>
                  <a:schemeClr val="bg1"/>
                </a:solidFill>
              </a:rPr>
              <a:t>, Scott </a:t>
            </a:r>
            <a:r>
              <a:rPr lang="en-US" sz="2400" b="1" dirty="0" smtClean="0">
                <a:solidFill>
                  <a:schemeClr val="bg1"/>
                </a:solidFill>
              </a:rPr>
              <a:t>Oster</a:t>
            </a:r>
            <a:r>
              <a:rPr lang="en-US" sz="2400" b="1" baseline="30000" dirty="0" smtClean="0">
                <a:solidFill>
                  <a:schemeClr val="bg1"/>
                </a:solidFill>
              </a:rPr>
              <a:t>1</a:t>
            </a:r>
            <a:r>
              <a:rPr lang="en-US" sz="2400" b="1" dirty="0" smtClean="0">
                <a:solidFill>
                  <a:schemeClr val="bg1"/>
                </a:solidFill>
              </a:rPr>
              <a:t>, Shannon Hastings</a:t>
            </a:r>
            <a:r>
              <a:rPr lang="en-US" sz="2400" b="1" baseline="30000" dirty="0" smtClean="0">
                <a:solidFill>
                  <a:schemeClr val="bg1"/>
                </a:solidFill>
              </a:rPr>
              <a:t>1</a:t>
            </a:r>
            <a:r>
              <a:rPr lang="en-US" sz="2400" b="1" dirty="0" smtClean="0">
                <a:solidFill>
                  <a:schemeClr val="bg1"/>
                </a:solidFill>
              </a:rPr>
              <a:t>,</a:t>
            </a:r>
            <a:r>
              <a:rPr lang="en-US" sz="2400" b="1" dirty="0" smtClean="0">
                <a:solidFill>
                  <a:schemeClr val="bg1"/>
                </a:solidFill>
              </a:rPr>
              <a:t> David Ervin</a:t>
            </a:r>
            <a:r>
              <a:rPr lang="en-US" sz="2400" b="1" baseline="30000" dirty="0" smtClean="0">
                <a:solidFill>
                  <a:schemeClr val="bg1"/>
                </a:solidFill>
              </a:rPr>
              <a:t>1</a:t>
            </a:r>
            <a:r>
              <a:rPr lang="en-US" sz="2400" b="1" dirty="0" smtClean="0">
                <a:solidFill>
                  <a:schemeClr val="bg1"/>
                </a:solidFill>
              </a:rPr>
              <a:t>,  </a:t>
            </a:r>
            <a:r>
              <a:rPr lang="en-US" sz="2400" b="1" dirty="0" smtClean="0">
                <a:solidFill>
                  <a:schemeClr val="bg1"/>
                </a:solidFill>
              </a:rPr>
              <a:t>Joshua Phillips</a:t>
            </a:r>
            <a:r>
              <a:rPr lang="en-US" sz="2400" b="1" baseline="30000" dirty="0" smtClean="0">
                <a:solidFill>
                  <a:schemeClr val="bg1"/>
                </a:solidFill>
              </a:rPr>
              <a:t>3</a:t>
            </a:r>
            <a:r>
              <a:rPr lang="en-US" sz="2400" b="1" dirty="0" smtClean="0">
                <a:solidFill>
                  <a:schemeClr val="bg1"/>
                </a:solidFill>
              </a:rPr>
              <a:t>, </a:t>
            </a:r>
            <a:r>
              <a:rPr lang="en-US" sz="2400" b="1" dirty="0" err="1" smtClean="0">
                <a:solidFill>
                  <a:schemeClr val="bg1"/>
                </a:solidFill>
              </a:rPr>
              <a:t>Kunal</a:t>
            </a:r>
            <a:r>
              <a:rPr lang="en-US" sz="2400" b="1" dirty="0" smtClean="0">
                <a:solidFill>
                  <a:schemeClr val="bg1"/>
                </a:solidFill>
              </a:rPr>
              <a:t> Modi</a:t>
            </a:r>
            <a:r>
              <a:rPr lang="en-US" sz="2400" b="1" baseline="30000" dirty="0" smtClean="0">
                <a:solidFill>
                  <a:schemeClr val="bg1"/>
                </a:solidFill>
              </a:rPr>
              <a:t>2</a:t>
            </a:r>
            <a:r>
              <a:rPr lang="en-US" sz="2400" b="1" dirty="0" smtClean="0">
                <a:solidFill>
                  <a:schemeClr val="bg1"/>
                </a:solidFill>
              </a:rPr>
              <a:t>, </a:t>
            </a:r>
            <a:r>
              <a:rPr lang="en-US" sz="2400" b="1" dirty="0" err="1" smtClean="0">
                <a:solidFill>
                  <a:schemeClr val="bg1"/>
                </a:solidFill>
              </a:rPr>
              <a:t>Tahsin</a:t>
            </a:r>
            <a:r>
              <a:rPr lang="en-US" sz="2400" b="1" dirty="0" smtClean="0">
                <a:solidFill>
                  <a:schemeClr val="bg1"/>
                </a:solidFill>
              </a:rPr>
              <a:t> Kurc</a:t>
            </a:r>
            <a:r>
              <a:rPr lang="en-US" sz="2400" b="1" baseline="30000" dirty="0" smtClean="0">
                <a:solidFill>
                  <a:schemeClr val="bg1"/>
                </a:solidFill>
              </a:rPr>
              <a:t>1</a:t>
            </a:r>
            <a:r>
              <a:rPr lang="en-US" sz="2400" b="1" dirty="0" smtClean="0">
                <a:solidFill>
                  <a:schemeClr val="bg1"/>
                </a:solidFill>
              </a:rPr>
              <a:t>, Joel Saltz</a:t>
            </a:r>
            <a:r>
              <a:rPr lang="en-US" sz="2400" b="1" baseline="30000" dirty="0" smtClean="0">
                <a:solidFill>
                  <a:schemeClr val="bg1"/>
                </a:solidFill>
              </a:rPr>
              <a:t>1</a:t>
            </a:r>
            <a:r>
              <a:rPr lang="en-US" sz="2400" b="1" dirty="0" smtClean="0">
                <a:solidFill>
                  <a:schemeClr val="bg1"/>
                </a:solidFill>
              </a:rPr>
              <a:t> </a:t>
            </a:r>
          </a:p>
          <a:p>
            <a:pPr algn="ctr"/>
            <a:r>
              <a:rPr lang="en-US" sz="2400" b="1" baseline="30000" dirty="0" smtClean="0">
                <a:solidFill>
                  <a:schemeClr val="bg1"/>
                </a:solidFill>
              </a:rPr>
              <a:t>1</a:t>
            </a:r>
            <a:r>
              <a:rPr lang="en-US" sz="2400" b="1" dirty="0" smtClean="0">
                <a:solidFill>
                  <a:schemeClr val="bg1"/>
                </a:solidFill>
              </a:rPr>
              <a:t> </a:t>
            </a:r>
            <a:r>
              <a:rPr lang="en-US" sz="2400" dirty="0" smtClean="0">
                <a:solidFill>
                  <a:schemeClr val="bg1"/>
                </a:solidFill>
              </a:rPr>
              <a:t>Software Research Institute, Department of Biomedical Informatics, Ohio State University</a:t>
            </a:r>
          </a:p>
          <a:p>
            <a:pPr algn="ctr"/>
            <a:r>
              <a:rPr lang="en-US" sz="2400" baseline="30000" dirty="0" smtClean="0">
                <a:solidFill>
                  <a:schemeClr val="bg1"/>
                </a:solidFill>
              </a:rPr>
              <a:t>2 </a:t>
            </a:r>
            <a:r>
              <a:rPr lang="en-US" sz="2400" dirty="0" err="1" smtClean="0">
                <a:solidFill>
                  <a:schemeClr val="bg1"/>
                </a:solidFill>
              </a:rPr>
              <a:t>Ekagra</a:t>
            </a:r>
            <a:r>
              <a:rPr lang="en-US" sz="2400" dirty="0" smtClean="0">
                <a:solidFill>
                  <a:schemeClr val="bg1"/>
                </a:solidFill>
              </a:rPr>
              <a:t> Software </a:t>
            </a:r>
            <a:r>
              <a:rPr lang="en-US" sz="2400" dirty="0" err="1" smtClean="0">
                <a:solidFill>
                  <a:schemeClr val="bg1"/>
                </a:solidFill>
              </a:rPr>
              <a:t>Techhnologies</a:t>
            </a:r>
            <a:endParaRPr lang="en-US" sz="2400" dirty="0" smtClean="0">
              <a:solidFill>
                <a:schemeClr val="bg1"/>
              </a:solidFill>
            </a:endParaRPr>
          </a:p>
          <a:p>
            <a:pPr algn="ctr"/>
            <a:r>
              <a:rPr lang="en-US" sz="2400" baseline="30000" dirty="0" smtClean="0">
                <a:solidFill>
                  <a:schemeClr val="bg1"/>
                </a:solidFill>
              </a:rPr>
              <a:t>3 </a:t>
            </a:r>
            <a:r>
              <a:rPr lang="en-US" sz="2400" dirty="0" smtClean="0">
                <a:solidFill>
                  <a:schemeClr val="bg1"/>
                </a:solidFill>
              </a:rPr>
              <a:t>Semantic Bits, LLC</a:t>
            </a:r>
          </a:p>
        </p:txBody>
      </p:sp>
      <p:grpSp>
        <p:nvGrpSpPr>
          <p:cNvPr id="42" name="Group 41"/>
          <p:cNvGrpSpPr/>
          <p:nvPr/>
        </p:nvGrpSpPr>
        <p:grpSpPr>
          <a:xfrm>
            <a:off x="217948" y="5562600"/>
            <a:ext cx="22452238" cy="14782800"/>
            <a:chOff x="65548" y="5867400"/>
            <a:chExt cx="22184852" cy="14782800"/>
          </a:xfrm>
        </p:grpSpPr>
        <p:grpSp>
          <p:nvGrpSpPr>
            <p:cNvPr id="38" name="Group 37"/>
            <p:cNvGrpSpPr/>
            <p:nvPr/>
          </p:nvGrpSpPr>
          <p:grpSpPr>
            <a:xfrm>
              <a:off x="65548" y="5867400"/>
              <a:ext cx="22184852" cy="14782800"/>
              <a:chOff x="65548" y="5867400"/>
              <a:chExt cx="22184852" cy="14782800"/>
            </a:xfrm>
          </p:grpSpPr>
          <p:sp>
            <p:nvSpPr>
              <p:cNvPr id="36" name="Rounded Rectangle 35"/>
              <p:cNvSpPr/>
              <p:nvPr/>
            </p:nvSpPr>
            <p:spPr>
              <a:xfrm>
                <a:off x="65548" y="6324600"/>
                <a:ext cx="22184852" cy="143256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37" name="Text Box 121"/>
              <p:cNvSpPr txBox="1">
                <a:spLocks noChangeArrowheads="1"/>
              </p:cNvSpPr>
              <p:nvPr/>
            </p:nvSpPr>
            <p:spPr bwMode="auto">
              <a:xfrm>
                <a:off x="1066800" y="5867400"/>
                <a:ext cx="32004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a:solidFill>
                      <a:srgbClr val="101533"/>
                    </a:solidFill>
                  </a:rPr>
                  <a:t>OVERVIEW</a:t>
                </a:r>
              </a:p>
            </p:txBody>
          </p:sp>
        </p:grpSp>
        <p:pic>
          <p:nvPicPr>
            <p:cNvPr id="32" name="Picture 31" descr="gaards.pdf"/>
            <p:cNvPicPr>
              <a:picLocks noChangeAspect="1"/>
            </p:cNvPicPr>
            <p:nvPr/>
          </p:nvPicPr>
          <mc:AlternateContent xmlns:ma="http://schemas.microsoft.com/office/mac/drawingml/2008/main">
            <mc:Choice Requires="ma">
              <p:blipFill>
                <a:blip r:embed="rId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9"/>
                <a:stretch>
                  <a:fillRect/>
                </a:stretch>
              </p:blipFill>
            </mc:Fallback>
          </mc:AlternateContent>
          <p:spPr>
            <a:xfrm>
              <a:off x="13639800" y="6654800"/>
              <a:ext cx="8394700" cy="7213600"/>
            </a:xfrm>
            <a:prstGeom prst="rect">
              <a:avLst/>
            </a:prstGeom>
          </p:spPr>
        </p:pic>
        <p:sp>
          <p:nvSpPr>
            <p:cNvPr id="34" name="Rectangle 33"/>
            <p:cNvSpPr/>
            <p:nvPr/>
          </p:nvSpPr>
          <p:spPr>
            <a:xfrm>
              <a:off x="230648" y="6629400"/>
              <a:ext cx="12725400" cy="9571850"/>
            </a:xfrm>
            <a:prstGeom prst="rect">
              <a:avLst/>
            </a:prstGeom>
          </p:spPr>
          <p:txBody>
            <a:bodyPr wrap="square">
              <a:spAutoFit/>
            </a:bodyPr>
            <a:lstStyle/>
            <a:p>
              <a:pPr algn="just"/>
              <a:r>
                <a:rPr lang="en-US" sz="2800" dirty="0" smtClean="0"/>
                <a:t>The Grid Authentication and Authorization with Reliably Distributed Services (GAARDS) provides services and tools for the administration and enforcement of security policy in an enterprise Grid. GAARDS was developed on top of the </a:t>
              </a:r>
              <a:r>
                <a:rPr lang="en-US" sz="2800" dirty="0" err="1" smtClean="0"/>
                <a:t>Globus</a:t>
              </a:r>
              <a:r>
                <a:rPr lang="en-US" sz="2800" dirty="0" smtClean="0"/>
                <a:t> Toolkit to provide enterprise services and administrative tools for: 1) Grid account management, 2) identity federation, 3) trust management, 4) credential delegation, 5) group/VO management, 6) access control policy management and enforcement, and 7) Integration between existing security domains and the grid security domain. GAARDS services can be used individually or grouped together to meet the authentication and authorization needs for Grids. Below is a list of some of the core services provided by GAARDS:</a:t>
              </a:r>
            </a:p>
            <a:p>
              <a:pPr algn="just"/>
              <a:endParaRPr lang="en-US" sz="2800" dirty="0" smtClean="0"/>
            </a:p>
            <a:p>
              <a:pPr algn="just"/>
              <a:r>
                <a:rPr lang="en-US" sz="2800" b="1" dirty="0" smtClean="0">
                  <a:solidFill>
                    <a:srgbClr val="101533"/>
                  </a:solidFill>
                </a:rPr>
                <a:t>Dorian –</a:t>
              </a:r>
              <a:r>
                <a:rPr lang="en-US" sz="2800" dirty="0" smtClean="0"/>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35" name="Rectangle 34"/>
            <p:cNvSpPr/>
            <p:nvPr/>
          </p:nvSpPr>
          <p:spPr>
            <a:xfrm>
              <a:off x="217948" y="13258800"/>
              <a:ext cx="21803852" cy="6617197"/>
            </a:xfrm>
            <a:prstGeom prst="rect">
              <a:avLst/>
            </a:prstGeom>
          </p:spPr>
          <p:txBody>
            <a:bodyPr wrap="square">
              <a:spAutoFit/>
            </a:bodyPr>
            <a:lstStyle/>
            <a:p>
              <a:pPr algn="just"/>
              <a:endParaRPr lang="en-US" sz="3200" dirty="0" smtClean="0"/>
            </a:p>
            <a:p>
              <a:pPr algn="just"/>
              <a:r>
                <a:rPr lang="en-US" sz="2800" b="1" dirty="0" smtClean="0">
                  <a:solidFill>
                    <a:srgbClr val="101533"/>
                  </a:solidFill>
                </a:rPr>
                <a:t>Authentication Service –</a:t>
              </a:r>
              <a:r>
                <a:rPr lang="en-US" sz="2800" dirty="0" smtClean="0"/>
                <a:t> Provides a framework for integrating existing credential providers into the grid under a standardized grid service interface, providing applications with a unified approach to </a:t>
              </a:r>
              <a:r>
                <a:rPr lang="en-US" sz="2800" dirty="0" smtClean="0"/>
                <a:t>communicating </a:t>
              </a:r>
              <a:r>
                <a:rPr lang="en-US" sz="2800" dirty="0" smtClean="0"/>
                <a:t>with credential providers.</a:t>
              </a:r>
            </a:p>
            <a:p>
              <a:pPr algn="just"/>
              <a:endParaRPr lang="en-US" sz="2800" dirty="0" smtClean="0"/>
            </a:p>
            <a:p>
              <a:pPr algn="just"/>
              <a:r>
                <a:rPr lang="en-US" sz="2800" b="1" dirty="0" smtClean="0">
                  <a:solidFill>
                    <a:srgbClr val="101533"/>
                  </a:solidFill>
                </a:rPr>
                <a:t>Grid Trust Service (GTS) -</a:t>
              </a:r>
              <a:r>
                <a:rPr lang="en-US" sz="2800" dirty="0" smtClean="0"/>
                <a:t> The Grid Trust Service (GTS) is a grid-wide mechanism for maintaining and provisioning a federated trust fabric consisting of trusted certificate authorities, such that grid services may make authentication decisions against the most up to date information.</a:t>
              </a:r>
            </a:p>
            <a:p>
              <a:pPr algn="just"/>
              <a:endParaRPr lang="en-US" sz="2800" dirty="0" smtClean="0"/>
            </a:p>
            <a:p>
              <a:pPr algn="just"/>
              <a:r>
                <a:rPr lang="en-US" sz="2800" b="1" dirty="0" smtClean="0">
                  <a:solidFill>
                    <a:srgbClr val="101533"/>
                  </a:solidFill>
                </a:rPr>
                <a:t>Grid Grouper - </a:t>
              </a:r>
              <a:r>
                <a:rPr lang="en-US" sz="2800" dirty="0" smtClean="0"/>
                <a:t>Provides a group-based authorization solution for the Grid, wherein grid services and applications enforce authorization policy based on membership to groups defined and managed at the grid level.</a:t>
              </a:r>
            </a:p>
            <a:p>
              <a:pPr algn="just"/>
              <a:endParaRPr lang="en-US" sz="2800" dirty="0" smtClean="0"/>
            </a:p>
            <a:p>
              <a:pPr algn="just"/>
              <a:r>
                <a:rPr lang="en-US" sz="2800" b="1" dirty="0" smtClean="0">
                  <a:solidFill>
                    <a:srgbClr val="101533"/>
                  </a:solidFill>
                </a:rPr>
                <a:t>Credential Delegation Service (CDS) - </a:t>
              </a:r>
              <a:r>
                <a:rPr lang="en-US" sz="2800" dirty="0" smtClean="0"/>
                <a:t>A WSRF-compliant Grid service that enables users/services (</a:t>
              </a:r>
              <a:r>
                <a:rPr lang="en-US" sz="2800" dirty="0" smtClean="0"/>
                <a:t>delegators) </a:t>
              </a:r>
              <a:r>
                <a:rPr lang="en-US" sz="2800" dirty="0" smtClean="0"/>
                <a:t>to delegate their Grid credentials to other users/services (</a:t>
              </a:r>
              <a:r>
                <a:rPr lang="en-US" sz="2800" dirty="0" err="1" smtClean="0"/>
                <a:t>delegatees</a:t>
              </a:r>
              <a:r>
                <a:rPr lang="en-US" sz="2800" dirty="0" smtClean="0"/>
                <a:t>) </a:t>
              </a:r>
              <a:r>
                <a:rPr lang="en-US" sz="2800" dirty="0" smtClean="0"/>
                <a:t>such that the delegatee(s) may act on the delegator's behalf.</a:t>
              </a:r>
            </a:p>
            <a:p>
              <a:pPr algn="just"/>
              <a:endParaRPr lang="en-US" sz="2800" dirty="0" smtClean="0"/>
            </a:p>
            <a:p>
              <a:pPr algn="just"/>
              <a:r>
                <a:rPr lang="en-US" sz="2800" b="1" dirty="0" smtClean="0">
                  <a:solidFill>
                    <a:srgbClr val="101533"/>
                  </a:solidFill>
                </a:rPr>
                <a:t>Web Single Sign-On (WebSSO) </a:t>
              </a:r>
              <a:r>
                <a:rPr lang="en-US" sz="2800" b="1" dirty="0" smtClean="0">
                  <a:solidFill>
                    <a:srgbClr val="101533"/>
                  </a:solidFill>
                </a:rPr>
                <a:t>-</a:t>
              </a:r>
              <a:r>
                <a:rPr lang="en-US" sz="2800" dirty="0" smtClean="0"/>
                <a:t>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a:t>
              </a:r>
              <a:endParaRPr lang="en-US" sz="2800" dirty="0" smtClean="0"/>
            </a:p>
          </p:txBody>
        </p:sp>
      </p:grpSp>
      <p:pic>
        <p:nvPicPr>
          <p:cNvPr id="4" name="Picture 3"/>
          <p:cNvPicPr>
            <a:picLocks noChangeAspect="1"/>
          </p:cNvPicPr>
          <p:nvPr/>
        </p:nvPicPr>
        <p:blipFill>
          <a:blip r:embed="rId10"/>
          <a:stretch>
            <a:fillRect/>
          </a:stretch>
        </p:blipFill>
        <p:spPr>
          <a:xfrm>
            <a:off x="0" y="0"/>
            <a:ext cx="33337500" cy="5715000"/>
          </a:xfrm>
          <a:prstGeom prst="rect">
            <a:avLst/>
          </a:prstGeom>
        </p:spPr>
      </p:pic>
      <p:grpSp>
        <p:nvGrpSpPr>
          <p:cNvPr id="172" name="Group 171"/>
          <p:cNvGrpSpPr/>
          <p:nvPr/>
        </p:nvGrpSpPr>
        <p:grpSpPr>
          <a:xfrm>
            <a:off x="23012400" y="18440399"/>
            <a:ext cx="9982200" cy="12649201"/>
            <a:chOff x="23012400" y="18440399"/>
            <a:chExt cx="9982200" cy="12649201"/>
          </a:xfrm>
        </p:grpSpPr>
        <p:grpSp>
          <p:nvGrpSpPr>
            <p:cNvPr id="148" name="Group 147"/>
            <p:cNvGrpSpPr/>
            <p:nvPr/>
          </p:nvGrpSpPr>
          <p:grpSpPr>
            <a:xfrm>
              <a:off x="23013773" y="18440399"/>
              <a:ext cx="9980827" cy="12649201"/>
              <a:chOff x="23089973" y="5562600"/>
              <a:chExt cx="9980827" cy="12954001"/>
            </a:xfrm>
          </p:grpSpPr>
          <p:sp>
            <p:nvSpPr>
              <p:cNvPr id="149" name="Rounded Rectangle 148"/>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0" name="Text Box 121"/>
              <p:cNvSpPr txBox="1">
                <a:spLocks noChangeArrowheads="1"/>
              </p:cNvSpPr>
              <p:nvPr/>
            </p:nvSpPr>
            <p:spPr bwMode="auto">
              <a:xfrm>
                <a:off x="23670633" y="5562600"/>
                <a:ext cx="8942967" cy="85102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CREDENTIAL DELEGATION SERVICE</a:t>
                </a:r>
                <a:endParaRPr lang="en-US" sz="4800" b="1" dirty="0">
                  <a:solidFill>
                    <a:srgbClr val="101533"/>
                  </a:solidFill>
                </a:endParaRPr>
              </a:p>
            </p:txBody>
          </p:sp>
        </p:grpSp>
        <p:sp>
          <p:nvSpPr>
            <p:cNvPr id="160" name="Rectangle 159"/>
            <p:cNvSpPr/>
            <p:nvPr/>
          </p:nvSpPr>
          <p:spPr>
            <a:xfrm>
              <a:off x="23012400" y="19205437"/>
              <a:ext cx="9753600" cy="5693867"/>
            </a:xfrm>
            <a:prstGeom prst="rect">
              <a:avLst/>
            </a:prstGeom>
          </p:spPr>
          <p:txBody>
            <a:bodyPr wrap="square">
              <a:spAutoFit/>
            </a:bodyPr>
            <a:lstStyle/>
            <a:p>
              <a:pPr algn="just"/>
              <a:r>
                <a:rPr lang="en-US" sz="2800" dirty="0" smtClean="0"/>
                <a:t>The Credential Delegation Service (CDS) is a WSRF-compliant Grid service that enables users/services (</a:t>
              </a:r>
              <a:r>
                <a:rPr lang="en-US" sz="2800" dirty="0" smtClean="0"/>
                <a:t>delegators) </a:t>
              </a:r>
              <a:r>
                <a:rPr lang="en-US" sz="2800" dirty="0" smtClean="0"/>
                <a:t>to delegate their Grid credentials to other users/services (</a:t>
              </a:r>
              <a:r>
                <a:rPr lang="en-US" sz="2800" dirty="0" err="1" smtClean="0"/>
                <a:t>delegatees</a:t>
              </a:r>
              <a:r>
                <a:rPr lang="en-US" sz="2800" dirty="0" smtClean="0"/>
                <a:t>) </a:t>
              </a:r>
              <a:r>
                <a:rPr lang="en-US" sz="2800" dirty="0" smtClean="0"/>
                <a:t>such that the </a:t>
              </a:r>
              <a:r>
                <a:rPr lang="en-US" sz="2800" dirty="0" err="1" smtClean="0"/>
                <a:t>delegatee(s</a:t>
              </a:r>
              <a:r>
                <a:rPr lang="en-US" sz="2800" dirty="0" smtClean="0"/>
                <a:t>) may act on the delegator's behalf.  The CDS enables secure workflow, distributed queries, web single sign on, and other secure distributed interactions in  the Grid. </a:t>
              </a:r>
            </a:p>
            <a:p>
              <a:pPr algn="just"/>
              <a:endParaRPr lang="en-US" sz="2800" dirty="0" smtClean="0"/>
            </a:p>
            <a:p>
              <a:pPr algn="just"/>
              <a:r>
                <a:rPr lang="en-US" sz="2800" dirty="0" smtClean="0"/>
                <a:t>When delegating their </a:t>
              </a:r>
              <a:r>
                <a:rPr lang="en-US" sz="2800" dirty="0" smtClean="0"/>
                <a:t>credentials, </a:t>
              </a:r>
              <a:r>
                <a:rPr lang="en-US" sz="2800" dirty="0" smtClean="0"/>
                <a:t>delegators specify a delegation policy.  The delegation policy specifies to the CDS who may be issued the delegators credential.   Currently the CDS supports multiple delegation policies, these include a list </a:t>
              </a:r>
              <a:r>
                <a:rPr lang="en-US" sz="2800" dirty="0" smtClean="0"/>
                <a:t>based </a:t>
              </a:r>
              <a:r>
                <a:rPr lang="en-US" sz="2800" dirty="0" smtClean="0"/>
                <a:t>delegation policy and a Grid Grouper based delegation policy.   Additional delegation policies can easily be plugged into the CDS.</a:t>
              </a:r>
            </a:p>
          </p:txBody>
        </p:sp>
        <p:pic>
          <p:nvPicPr>
            <p:cNvPr id="165" name="Picture 164" descr="CDS1.2.jpg"/>
            <p:cNvPicPr>
              <a:picLocks noChangeAspect="1"/>
            </p:cNvPicPr>
            <p:nvPr/>
          </p:nvPicPr>
          <p:blipFill>
            <a:blip r:embed="rId11"/>
            <a:stretch>
              <a:fillRect/>
            </a:stretch>
          </p:blipFill>
          <p:spPr>
            <a:xfrm>
              <a:off x="24193500" y="24841200"/>
              <a:ext cx="7581900" cy="6172200"/>
            </a:xfrm>
            <a:prstGeom prst="rect">
              <a:avLst/>
            </a:prstGeom>
          </p:spPr>
        </p:pic>
      </p:grpSp>
      <p:grpSp>
        <p:nvGrpSpPr>
          <p:cNvPr id="184" name="Group 183"/>
          <p:cNvGrpSpPr/>
          <p:nvPr/>
        </p:nvGrpSpPr>
        <p:grpSpPr>
          <a:xfrm>
            <a:off x="33529373" y="23986272"/>
            <a:ext cx="9980827" cy="7103328"/>
            <a:chOff x="33529373" y="23910072"/>
            <a:chExt cx="9980827" cy="7103328"/>
          </a:xfrm>
        </p:grpSpPr>
        <p:grpSp>
          <p:nvGrpSpPr>
            <p:cNvPr id="174" name="Group 173"/>
            <p:cNvGrpSpPr/>
            <p:nvPr/>
          </p:nvGrpSpPr>
          <p:grpSpPr>
            <a:xfrm>
              <a:off x="33529373" y="23910072"/>
              <a:ext cx="9980827" cy="7103328"/>
              <a:chOff x="23089973" y="5159987"/>
              <a:chExt cx="9980827" cy="13356614"/>
            </a:xfrm>
          </p:grpSpPr>
          <p:sp>
            <p:nvSpPr>
              <p:cNvPr id="175" name="Rounded Rectangle 174"/>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76" name="Text Box 121"/>
              <p:cNvSpPr txBox="1">
                <a:spLocks noChangeArrowheads="1"/>
              </p:cNvSpPr>
              <p:nvPr/>
            </p:nvSpPr>
            <p:spPr bwMode="auto">
              <a:xfrm>
                <a:off x="23899233" y="5159987"/>
                <a:ext cx="3151767" cy="160066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GAARDS UI</a:t>
                </a:r>
                <a:endParaRPr lang="en-US" sz="4800" b="1" dirty="0">
                  <a:solidFill>
                    <a:srgbClr val="101533"/>
                  </a:solidFill>
                </a:endParaRPr>
              </a:p>
            </p:txBody>
          </p:sp>
        </p:grpSp>
        <p:pic>
          <p:nvPicPr>
            <p:cNvPr id="182" name="Picture 181" descr="gaardsui.jpg"/>
            <p:cNvPicPr>
              <a:picLocks noChangeAspect="1"/>
            </p:cNvPicPr>
            <p:nvPr/>
          </p:nvPicPr>
          <p:blipFill>
            <a:blip r:embed="rId12"/>
            <a:stretch>
              <a:fillRect/>
            </a:stretch>
          </p:blipFill>
          <p:spPr>
            <a:xfrm>
              <a:off x="35128200" y="25652763"/>
              <a:ext cx="7029882" cy="5284437"/>
            </a:xfrm>
            <a:prstGeom prst="rect">
              <a:avLst/>
            </a:prstGeom>
          </p:spPr>
        </p:pic>
        <p:sp>
          <p:nvSpPr>
            <p:cNvPr id="183" name="Rectangle 182"/>
            <p:cNvSpPr/>
            <p:nvPr/>
          </p:nvSpPr>
          <p:spPr>
            <a:xfrm>
              <a:off x="33680400" y="24612600"/>
              <a:ext cx="9534081" cy="954107"/>
            </a:xfrm>
            <a:prstGeom prst="rect">
              <a:avLst/>
            </a:prstGeom>
          </p:spPr>
          <p:txBody>
            <a:bodyPr wrap="square">
              <a:spAutoFit/>
            </a:bodyPr>
            <a:lstStyle/>
            <a:p>
              <a:pPr algn="just"/>
              <a:r>
                <a:rPr lang="en-US" sz="2800" dirty="0" smtClean="0"/>
                <a:t>GAARDS provides a comprehensive UI for administering and using GAARDS services.</a:t>
              </a:r>
              <a:endParaRPr lang="en-US" sz="2800" dirty="0"/>
            </a:p>
          </p:txBody>
        </p:sp>
      </p:grpSp>
      <p:grpSp>
        <p:nvGrpSpPr>
          <p:cNvPr id="179" name="Group 178"/>
          <p:cNvGrpSpPr/>
          <p:nvPr/>
        </p:nvGrpSpPr>
        <p:grpSpPr>
          <a:xfrm>
            <a:off x="33528000" y="16419158"/>
            <a:ext cx="9980827" cy="7660042"/>
            <a:chOff x="33529373" y="18295203"/>
            <a:chExt cx="9980827" cy="7660042"/>
          </a:xfrm>
        </p:grpSpPr>
        <p:sp>
          <p:nvSpPr>
            <p:cNvPr id="158" name="Rounded Rectangle 157"/>
            <p:cNvSpPr/>
            <p:nvPr/>
          </p:nvSpPr>
          <p:spPr>
            <a:xfrm>
              <a:off x="33529373" y="18705631"/>
              <a:ext cx="9980827" cy="724961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9" name="Text Box 121"/>
            <p:cNvSpPr txBox="1">
              <a:spLocks noChangeArrowheads="1"/>
            </p:cNvSpPr>
            <p:nvPr/>
          </p:nvSpPr>
          <p:spPr bwMode="auto">
            <a:xfrm>
              <a:off x="34338633" y="18295203"/>
              <a:ext cx="5818767"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WEB SINGLE SIGN-ON</a:t>
              </a:r>
              <a:endParaRPr lang="en-US" sz="4800" b="1" dirty="0">
                <a:solidFill>
                  <a:srgbClr val="101533"/>
                </a:solidFill>
              </a:endParaRPr>
            </a:p>
          </p:txBody>
        </p:sp>
        <p:pic>
          <p:nvPicPr>
            <p:cNvPr id="166" name="Picture 165" descr="SSO_Design.JPG"/>
            <p:cNvPicPr>
              <a:picLocks noChangeAspect="1"/>
            </p:cNvPicPr>
            <p:nvPr/>
          </p:nvPicPr>
          <p:blipFill>
            <a:blip r:embed="rId13"/>
            <a:stretch>
              <a:fillRect/>
            </a:stretch>
          </p:blipFill>
          <p:spPr>
            <a:xfrm>
              <a:off x="35737800" y="22021800"/>
              <a:ext cx="5962650" cy="3800475"/>
            </a:xfrm>
            <a:prstGeom prst="rect">
              <a:avLst/>
            </a:prstGeom>
          </p:spPr>
        </p:pic>
        <p:sp>
          <p:nvSpPr>
            <p:cNvPr id="170" name="Rectangle 169"/>
            <p:cNvSpPr/>
            <p:nvPr/>
          </p:nvSpPr>
          <p:spPr>
            <a:xfrm>
              <a:off x="33529373" y="19215318"/>
              <a:ext cx="9783001" cy="2677656"/>
            </a:xfrm>
            <a:prstGeom prst="rect">
              <a:avLst/>
            </a:prstGeom>
          </p:spPr>
          <p:txBody>
            <a:bodyPr wrap="square">
              <a:spAutoFit/>
            </a:bodyPr>
            <a:lstStyle/>
            <a:p>
              <a:pPr algn="just"/>
              <a:r>
                <a:rPr lang="en-US" sz="2800" dirty="0" smtClean="0"/>
                <a:t>The </a:t>
              </a:r>
              <a:r>
                <a:rPr lang="en-US" sz="2800" dirty="0" err="1" smtClean="0"/>
                <a:t>WebSSO</a:t>
              </a:r>
              <a:r>
                <a:rPr lang="en-US" sz="2800" dirty="0" smtClean="0"/>
                <a:t> framework 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The </a:t>
              </a:r>
              <a:r>
                <a:rPr lang="en-US" sz="2800" dirty="0" err="1" smtClean="0"/>
                <a:t>WebSSO</a:t>
              </a:r>
              <a:r>
                <a:rPr lang="en-US" sz="2800" dirty="0" smtClean="0"/>
                <a:t> framework allows users to seamlessly cross web application and grid application boundaries using a single logon.</a:t>
              </a:r>
              <a:endParaRPr lang="en-US" sz="2800" dirty="0"/>
            </a:p>
          </p:txBody>
        </p:sp>
      </p:grpSp>
      <p:grpSp>
        <p:nvGrpSpPr>
          <p:cNvPr id="181" name="Group 180"/>
          <p:cNvGrpSpPr/>
          <p:nvPr/>
        </p:nvGrpSpPr>
        <p:grpSpPr>
          <a:xfrm>
            <a:off x="33529373" y="5575810"/>
            <a:ext cx="9980827" cy="10959590"/>
            <a:chOff x="33529373" y="5529833"/>
            <a:chExt cx="9980827" cy="10959590"/>
          </a:xfrm>
        </p:grpSpPr>
        <p:grpSp>
          <p:nvGrpSpPr>
            <p:cNvPr id="91" name="Group 90"/>
            <p:cNvGrpSpPr/>
            <p:nvPr/>
          </p:nvGrpSpPr>
          <p:grpSpPr>
            <a:xfrm>
              <a:off x="33529373" y="5529833"/>
              <a:ext cx="9980827" cy="10959590"/>
              <a:chOff x="23089973" y="5524704"/>
              <a:chExt cx="9980827" cy="12991896"/>
            </a:xfrm>
          </p:grpSpPr>
          <p:sp>
            <p:nvSpPr>
              <p:cNvPr id="92" name="Rounded Rectangle 91"/>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93" name="Text Box 121"/>
              <p:cNvSpPr txBox="1">
                <a:spLocks noChangeArrowheads="1"/>
              </p:cNvSpPr>
              <p:nvPr/>
            </p:nvSpPr>
            <p:spPr bwMode="auto">
              <a:xfrm>
                <a:off x="23899234" y="5524704"/>
                <a:ext cx="44471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GROUPER</a:t>
                </a:r>
                <a:endParaRPr lang="en-US" sz="4800" b="1" dirty="0">
                  <a:solidFill>
                    <a:srgbClr val="101533"/>
                  </a:solidFill>
                </a:endParaRPr>
              </a:p>
            </p:txBody>
          </p:sp>
        </p:grpSp>
        <p:sp>
          <p:nvSpPr>
            <p:cNvPr id="153" name="Rectangle 152"/>
            <p:cNvSpPr/>
            <p:nvPr/>
          </p:nvSpPr>
          <p:spPr>
            <a:xfrm>
              <a:off x="33832800" y="6248400"/>
              <a:ext cx="9479574" cy="7048084"/>
            </a:xfrm>
            <a:prstGeom prst="rect">
              <a:avLst/>
            </a:prstGeom>
          </p:spPr>
          <p:txBody>
            <a:bodyPr wrap="square">
              <a:spAutoFit/>
            </a:bodyPr>
            <a:lstStyle/>
            <a:p>
              <a:pPr algn="just" defTabSz="3657600"/>
              <a:r>
                <a:rPr lang="en-US" sz="2800" dirty="0" smtClean="0">
                  <a:solidFill>
                    <a:srgbClr val="000000"/>
                  </a:solidFill>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endParaRPr lang="en-US" sz="2800" dirty="0" smtClean="0">
                <a:solidFill>
                  <a:srgbClr val="000000"/>
                </a:solidFill>
              </a:endParaRPr>
            </a:p>
            <a:p>
              <a:pPr marL="228600" indent="-228600" algn="just" defTabSz="3657600"/>
              <a:r>
                <a:rPr lang="en-US" sz="2800" b="1" dirty="0" smtClean="0">
                  <a:solidFill>
                    <a:srgbClr val="101533"/>
                  </a:solidFill>
                </a:rPr>
                <a:t>Grid Grouper Features</a:t>
              </a:r>
            </a:p>
            <a:p>
              <a:pPr marL="228600" indent="-228600" algn="just" defTabSz="3657600">
                <a:buFontTx/>
                <a:buChar char="•"/>
              </a:pPr>
              <a:r>
                <a:rPr lang="en-US" sz="2800" dirty="0" smtClean="0"/>
                <a:t>Web/Grid service for managing/accessing groups.</a:t>
              </a:r>
            </a:p>
            <a:p>
              <a:pPr marL="228600" indent="-228600" algn="just" defTabSz="3657600">
                <a:buFontTx/>
                <a:buChar char="•"/>
              </a:pPr>
              <a:r>
                <a:rPr lang="en-US" sz="2800" dirty="0" smtClean="0"/>
                <a:t>Basic Group Management.</a:t>
              </a:r>
            </a:p>
            <a:p>
              <a:pPr marL="228600" indent="-228600" algn="just" defTabSz="3657600">
                <a:buFontTx/>
                <a:buChar char="•"/>
              </a:pPr>
              <a:r>
                <a:rPr lang="en-US" sz="2800" dirty="0" smtClean="0"/>
                <a:t>Support for subgroups.</a:t>
              </a:r>
            </a:p>
            <a:p>
              <a:pPr marL="228600" indent="-228600" algn="just" defTabSz="3657600">
                <a:buFontTx/>
                <a:buChar char="•"/>
              </a:pPr>
              <a:r>
                <a:rPr lang="en-US" sz="2800" dirty="0" smtClean="0"/>
                <a:t>Support for composite groups (set logic).</a:t>
              </a:r>
            </a:p>
            <a:p>
              <a:pPr marL="228600" indent="-228600" algn="just" defTabSz="3657600">
                <a:buFontTx/>
                <a:buChar char="•"/>
              </a:pPr>
              <a:r>
                <a:rPr lang="en-US" sz="2800" dirty="0" smtClean="0"/>
                <a:t>Set logic based membership queries.</a:t>
              </a:r>
            </a:p>
            <a:p>
              <a:pPr marL="228600" indent="-228600" algn="just" defTabSz="3657600">
                <a:buFontTx/>
                <a:buChar char="•"/>
              </a:pPr>
              <a:r>
                <a:rPr lang="en-US" sz="2800" dirty="0" smtClean="0"/>
                <a:t>UI for administering Grid Grouper.</a:t>
              </a:r>
            </a:p>
            <a:p>
              <a:pPr algn="just" defTabSz="3657600"/>
              <a:endParaRPr lang="en-US" sz="2800" dirty="0" smtClean="0">
                <a:solidFill>
                  <a:srgbClr val="000000"/>
                </a:solidFill>
              </a:endParaRPr>
            </a:p>
            <a:p>
              <a:pPr algn="just" defTabSz="3657600"/>
              <a:endParaRPr lang="en-US" sz="2800" dirty="0">
                <a:solidFill>
                  <a:srgbClr val="000000"/>
                </a:solidFill>
              </a:endParaRPr>
            </a:p>
          </p:txBody>
        </p:sp>
        <p:pic>
          <p:nvPicPr>
            <p:cNvPr id="155" name="Picture 154" descr="manage-group-members-ui.jpg"/>
            <p:cNvPicPr>
              <a:picLocks noChangeAspect="1"/>
            </p:cNvPicPr>
            <p:nvPr/>
          </p:nvPicPr>
          <p:blipFill>
            <a:blip r:embed="rId14"/>
            <a:stretch>
              <a:fillRect/>
            </a:stretch>
          </p:blipFill>
          <p:spPr>
            <a:xfrm>
              <a:off x="35280600" y="12314178"/>
              <a:ext cx="6797166" cy="4068822"/>
            </a:xfrm>
            <a:prstGeom prst="rect">
              <a:avLst/>
            </a:prstGeom>
          </p:spPr>
        </p:pic>
      </p:grpSp>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592800" y="1905000"/>
            <a:ext cx="24945801" cy="1938992"/>
          </a:xfrm>
          <a:prstGeom prst="rect">
            <a:avLst/>
          </a:prstGeom>
          <a:noFill/>
        </p:spPr>
        <p:txBody>
          <a:bodyPr wrap="none" rtlCol="0">
            <a:spAutoFit/>
          </a:bodyPr>
          <a:lstStyle/>
          <a:p>
            <a:pPr algn="ctr"/>
            <a:r>
              <a:rPr lang="en-US" sz="12000" b="1" dirty="0" smtClean="0">
                <a:solidFill>
                  <a:srgbClr val="FFFFFF"/>
                </a:solidFill>
                <a:effectLst/>
                <a:latin typeface="Tahoma"/>
                <a:cs typeface="Tahoma"/>
              </a:rPr>
              <a:t>GAARDS</a:t>
            </a:r>
            <a:r>
              <a:rPr lang="en-US" sz="12000" b="1" dirty="0" smtClean="0">
                <a:solidFill>
                  <a:srgbClr val="FFFFFF"/>
                </a:solidFill>
                <a:effectLst>
                  <a:reflection stA="77000" endPos="75000" dir="5400000" sy="-100000" algn="bl" rotWithShape="0"/>
                </a:effectLst>
                <a:latin typeface="Tahoma"/>
                <a:cs typeface="Tahoma"/>
              </a:rPr>
              <a:t> </a:t>
            </a:r>
            <a:r>
              <a:rPr lang="en-US" sz="12000" b="1" dirty="0" smtClean="0">
                <a:solidFill>
                  <a:srgbClr val="FFFFFF"/>
                </a:solidFill>
                <a:effectLst/>
                <a:latin typeface="Tahoma"/>
                <a:cs typeface="Tahoma"/>
              </a:rPr>
              <a:t>Security Infrastructure</a:t>
            </a:r>
          </a:p>
        </p:txBody>
      </p:sp>
      <p:grpSp>
        <p:nvGrpSpPr>
          <p:cNvPr id="194" name="Group 193"/>
          <p:cNvGrpSpPr/>
          <p:nvPr/>
        </p:nvGrpSpPr>
        <p:grpSpPr>
          <a:xfrm>
            <a:off x="33680400" y="31242000"/>
            <a:ext cx="8897658" cy="1676400"/>
            <a:chOff x="33680400" y="31242002"/>
            <a:chExt cx="8897658" cy="1678125"/>
          </a:xfrm>
          <a:effectLst>
            <a:outerShdw blurRad="50800" dist="38100" dir="2700000">
              <a:srgbClr val="000000">
                <a:alpha val="43000"/>
              </a:srgbClr>
            </a:outerShdw>
          </a:effectLst>
        </p:grpSpPr>
        <p:sp>
          <p:nvSpPr>
            <p:cNvPr id="192" name="Wave 191"/>
            <p:cNvSpPr/>
            <p:nvPr/>
          </p:nvSpPr>
          <p:spPr>
            <a:xfrm rot="5400000">
              <a:off x="40860014"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8" name="Wave 187"/>
            <p:cNvSpPr/>
            <p:nvPr/>
          </p:nvSpPr>
          <p:spPr>
            <a:xfrm rot="5400000">
              <a:off x="33720319"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p:cNvSpPr/>
            <p:nvPr/>
          </p:nvSpPr>
          <p:spPr>
            <a:xfrm>
              <a:off x="34823400" y="31242002"/>
              <a:ext cx="7240373" cy="1676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pic>
        <p:nvPicPr>
          <p:cNvPr id="191" name="Picture 190" descr="4color_medcenter_logo.eps"/>
          <p:cNvPicPr>
            <a:picLocks noChangeAspect="1"/>
          </p:cNvPicPr>
          <p:nvPr/>
        </p:nvPicPr>
        <mc:AlternateContent xmlns:ma="http://schemas.microsoft.com/office/mac/drawingml/2008/main">
          <mc:Choice Requires="ma">
            <p:blipFill>
              <a:blip r:embed="rId1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6"/>
              <a:stretch>
                <a:fillRect/>
              </a:stretch>
            </p:blipFill>
          </mc:Fallback>
        </mc:AlternateContent>
        <p:spPr>
          <a:xfrm>
            <a:off x="34338634" y="31242000"/>
            <a:ext cx="3277973" cy="1588486"/>
          </a:xfrm>
          <a:prstGeom prst="rect">
            <a:avLst/>
          </a:prstGeom>
        </p:spPr>
      </p:pic>
      <p:pic>
        <p:nvPicPr>
          <p:cNvPr id="189" name="Picture 188" descr="SRIgraphic.eps"/>
          <p:cNvPicPr>
            <a:picLocks noChangeAspect="1"/>
          </p:cNvPicPr>
          <p:nvPr/>
        </p:nvPicPr>
        <mc:AlternateContent xmlns:ma="http://schemas.microsoft.com/office/mac/drawingml/2008/main">
          <mc:Choice Requires="ma">
            <p:blipFill>
              <a:blip r:embed="rId17"/>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8"/>
              <a:stretch>
                <a:fillRect/>
              </a:stretch>
            </p:blipFill>
          </mc:Fallback>
        </mc:AlternateContent>
        <p:spPr>
          <a:xfrm>
            <a:off x="37864985" y="31623000"/>
            <a:ext cx="3892615" cy="932793"/>
          </a:xfrm>
          <a:prstGeom prst="rect">
            <a:avLst/>
          </a:prstGeom>
        </p:spPr>
      </p:pic>
      <p:sp>
        <p:nvSpPr>
          <p:cNvPr id="195" name="TextBox 194"/>
          <p:cNvSpPr txBox="1"/>
          <p:nvPr/>
        </p:nvSpPr>
        <p:spPr>
          <a:xfrm>
            <a:off x="0" y="31623000"/>
            <a:ext cx="7394272" cy="830997"/>
          </a:xfrm>
          <a:prstGeom prst="rect">
            <a:avLst/>
          </a:prstGeom>
          <a:noFill/>
        </p:spPr>
        <p:txBody>
          <a:bodyPr wrap="none" rtlCol="0">
            <a:spAutoFit/>
          </a:bodyPr>
          <a:lstStyle/>
          <a:p>
            <a:pPr algn="ctr"/>
            <a:r>
              <a:rPr lang="en-US" sz="4800" b="1" dirty="0" smtClean="0">
                <a:solidFill>
                  <a:srgbClr val="FFFFFF"/>
                </a:solidFill>
                <a:effectLst/>
                <a:latin typeface="Tahoma"/>
                <a:cs typeface="Tahoma"/>
              </a:rPr>
              <a:t>http://</a:t>
            </a:r>
            <a:r>
              <a:rPr lang="en-US" sz="4800" b="1" dirty="0" err="1" smtClean="0">
                <a:solidFill>
                  <a:srgbClr val="FFFFFF"/>
                </a:solidFill>
                <a:effectLst/>
                <a:latin typeface="Tahoma"/>
                <a:cs typeface="Tahoma"/>
              </a:rPr>
              <a:t>www.cagrid.org</a:t>
            </a:r>
            <a:endParaRPr lang="en-US" sz="4800" b="1" dirty="0" smtClean="0">
              <a:solidFill>
                <a:srgbClr val="FFFFFF"/>
              </a:solidFill>
              <a:effectLst/>
              <a:latin typeface="Tahoma"/>
              <a:cs typeface="Tahom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1528</TotalTime>
  <Words>1259</Words>
  <Application>Microsoft Macintosh PowerPoint</Application>
  <PresentationFormat>Custom</PresentationFormat>
  <Paragraphs>83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Stephen Langella</cp:lastModifiedBy>
  <cp:revision>60</cp:revision>
  <cp:lastPrinted>2008-06-09T12:43:48Z</cp:lastPrinted>
  <dcterms:created xsi:type="dcterms:W3CDTF">2008-06-12T16:15:15Z</dcterms:created>
  <dcterms:modified xsi:type="dcterms:W3CDTF">2008-06-12T16:25:43Z</dcterms:modified>
</cp:coreProperties>
</file>