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5" r:id="rId6"/>
    <p:sldId id="266" r:id="rId7"/>
    <p:sldId id="267" r:id="rId8"/>
    <p:sldId id="268" r:id="rId9"/>
    <p:sldId id="269" r:id="rId10"/>
    <p:sldId id="282" r:id="rId11"/>
    <p:sldId id="283" r:id="rId12"/>
    <p:sldId id="273" r:id="rId13"/>
    <p:sldId id="274" r:id="rId14"/>
    <p:sldId id="260" r:id="rId15"/>
    <p:sldId id="280" r:id="rId16"/>
    <p:sldId id="271" r:id="rId17"/>
    <p:sldId id="272" r:id="rId18"/>
    <p:sldId id="261" r:id="rId19"/>
    <p:sldId id="262" r:id="rId20"/>
    <p:sldId id="263" r:id="rId21"/>
    <p:sldId id="264" r:id="rId22"/>
    <p:sldId id="275" r:id="rId23"/>
    <p:sldId id="276" r:id="rId24"/>
    <p:sldId id="281" r:id="rId25"/>
    <p:sldId id="277" r:id="rId26"/>
    <p:sldId id="278" r:id="rId27"/>
    <p:sldId id="279"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990000"/>
    <a:srgbClr val="00AAF6"/>
    <a:srgbClr val="21BAFF"/>
    <a:srgbClr val="9FE1FF"/>
    <a:srgbClr val="FF9900"/>
    <a:srgbClr val="339933"/>
    <a:srgbClr val="1C267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54" autoAdjust="0"/>
    <p:restoredTop sz="94660"/>
  </p:normalViewPr>
  <p:slideViewPr>
    <p:cSldViewPr>
      <p:cViewPr>
        <p:scale>
          <a:sx n="100" d="100"/>
          <a:sy n="100" d="100"/>
        </p:scale>
        <p:origin x="-666" y="4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F3BEF81-0F37-42AC-9902-0759E70A3D8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FAB317-83DE-4F78-A8C3-BF0B197B8DD4}" type="slidenum">
              <a:rPr lang="en-US"/>
              <a:pPr/>
              <a:t>1</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E7A26-CDAF-4007-87E1-1301A9359D1C}" type="slidenum">
              <a:rPr lang="en-US"/>
              <a:pPr/>
              <a:t>2</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a:lstStyle/>
          <a:p>
            <a:fld id="{65416834-F646-4C6A-AEEC-06305B5F55AB}" type="slidenum">
              <a:rPr lang="en-US"/>
              <a:pPr/>
              <a:t>14</a:t>
            </a:fld>
            <a:endParaRPr lang="en-US"/>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a:lstStyle/>
          <a:p>
            <a:fld id="{F5EA7BEA-0DA3-446B-8D4C-70CC7C2360F4}" type="slidenum">
              <a:rPr lang="en-US"/>
              <a:pPr/>
              <a:t>18</a:t>
            </a:fld>
            <a:endParaRPr lang="en-US"/>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a:lstStyle/>
          <a:p>
            <a:pPr eaLnBrk="1" hangingPunct="1"/>
            <a:r>
              <a:rPr lang="en-US" smtClean="0"/>
              <a:t>This next phase runs through developing a query for a data service showing how the domain model describes the queryies that can be generated and the CQL language lets you express the query.  This example is showing a simple model where all we want to do is qeury the DB for all Genes.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a:lstStyle/>
          <a:p>
            <a:fld id="{E9569D21-1F98-43C8-8EC9-B78A541EFFE1}" type="slidenum">
              <a:rPr lang="en-US"/>
              <a:pPr/>
              <a:t>19</a:t>
            </a:fld>
            <a:endParaRPr 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a:lstStyle/>
          <a:p>
            <a:pPr eaLnBrk="1" hangingPunct="1"/>
            <a:r>
              <a:rPr lang="en-US" smtClean="0"/>
              <a:t>Now we get more specific and add some more filtering to our query buy having it only return genes that have a symbol “LIKE” BRCA and a wildcard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a:lstStyle/>
          <a:p>
            <a:fld id="{E6CC0C41-88F7-41C7-9D58-41A46E11E94E}" type="slidenum">
              <a:rPr lang="en-US"/>
              <a:pPr/>
              <a:t>20</a:t>
            </a:fld>
            <a:endParaRPr 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a:lstStyle/>
          <a:p>
            <a:pPr eaLnBrk="1" hangingPunct="1"/>
            <a:r>
              <a:rPr lang="en-US" smtClean="0"/>
              <a:t>Net we will get even more specific and say I we only want those same genes from before but only if they have an associated Taxon instance.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a:lstStyle/>
          <a:p>
            <a:fld id="{06CC5F91-7E10-4D18-9438-9AF3612818A6}" type="slidenum">
              <a:rPr lang="en-US"/>
              <a:pPr/>
              <a:t>21</a:t>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a:lstStyle/>
          <a:p>
            <a:pPr eaLnBrk="1" hangingPunct="1"/>
            <a:r>
              <a:rPr lang="en-US" smtClean="0"/>
              <a:t>And lastly we will even futher specify our search to say not only do we want a taxon to exist but that taxon needs to be from the homo sapiens genus.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19" name="Picture 23" descr="COVER"/>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b="0">
                <a:latin typeface="Arial Black" charset="0"/>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5486400" y="4191000"/>
            <a:ext cx="3200400" cy="457200"/>
          </a:xfrm>
        </p:spPr>
        <p:txBody>
          <a:bodyPr/>
          <a:lstStyle>
            <a:lvl1pPr marL="0" indent="0" algn="r">
              <a:buFontTx/>
              <a:buNone/>
              <a:defRPr sz="2000" i="1"/>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858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371600"/>
            <a:ext cx="8458200" cy="49530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INSIDE"/>
          <p:cNvPicPr>
            <a:picLocks noChangeAspect="1" noChangeArrowheads="1"/>
          </p:cNvPicPr>
          <p:nvPr/>
        </p:nvPicPr>
        <p:blipFill>
          <a:blip r:embed="rId14" cstate="print"/>
          <a:srcRect/>
          <a:stretch>
            <a:fillRect/>
          </a:stretch>
        </p:blipFill>
        <p:spPr bwMode="auto">
          <a:xfrm>
            <a:off x="0" y="0"/>
            <a:ext cx="9144000" cy="6858000"/>
          </a:xfrm>
          <a:prstGeom prst="rect">
            <a:avLst/>
          </a:prstGeom>
          <a:noFill/>
        </p:spPr>
      </p:pic>
      <p:sp>
        <p:nvSpPr>
          <p:cNvPr id="1026" name="Rectangle 2"/>
          <p:cNvSpPr>
            <a:spLocks noGrp="1" noChangeArrowheads="1"/>
          </p:cNvSpPr>
          <p:nvPr>
            <p:ph type="title"/>
          </p:nvPr>
        </p:nvSpPr>
        <p:spPr bwMode="black">
          <a:xfrm>
            <a:off x="304800" y="0"/>
            <a:ext cx="6858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2800" b="1">
          <a:solidFill>
            <a:srgbClr val="1C2674"/>
          </a:solidFill>
          <a:latin typeface="+mj-lt"/>
          <a:ea typeface="+mj-ea"/>
          <a:cs typeface="+mj-cs"/>
        </a:defRPr>
      </a:lvl1pPr>
      <a:lvl2pPr algn="l" rtl="0" eaLnBrk="1" fontAlgn="base" hangingPunct="1">
        <a:spcBef>
          <a:spcPct val="0"/>
        </a:spcBef>
        <a:spcAft>
          <a:spcPct val="0"/>
        </a:spcAft>
        <a:defRPr sz="2800" b="1">
          <a:solidFill>
            <a:srgbClr val="1C2674"/>
          </a:solidFill>
          <a:latin typeface="Arial" charset="0"/>
        </a:defRPr>
      </a:lvl2pPr>
      <a:lvl3pPr algn="l" rtl="0" eaLnBrk="1" fontAlgn="base" hangingPunct="1">
        <a:spcBef>
          <a:spcPct val="0"/>
        </a:spcBef>
        <a:spcAft>
          <a:spcPct val="0"/>
        </a:spcAft>
        <a:defRPr sz="2800" b="1">
          <a:solidFill>
            <a:srgbClr val="1C2674"/>
          </a:solidFill>
          <a:latin typeface="Arial" charset="0"/>
        </a:defRPr>
      </a:lvl3pPr>
      <a:lvl4pPr algn="l" rtl="0" eaLnBrk="1" fontAlgn="base" hangingPunct="1">
        <a:spcBef>
          <a:spcPct val="0"/>
        </a:spcBef>
        <a:spcAft>
          <a:spcPct val="0"/>
        </a:spcAft>
        <a:defRPr sz="2800" b="1">
          <a:solidFill>
            <a:srgbClr val="1C2674"/>
          </a:solidFill>
          <a:latin typeface="Arial" charset="0"/>
        </a:defRPr>
      </a:lvl4pPr>
      <a:lvl5pPr algn="l" rtl="0" eaLnBrk="1" fontAlgn="base" hangingPunct="1">
        <a:spcBef>
          <a:spcPct val="0"/>
        </a:spcBef>
        <a:spcAft>
          <a:spcPct val="0"/>
        </a:spcAft>
        <a:defRPr sz="2800" b="1">
          <a:solidFill>
            <a:srgbClr val="1C2674"/>
          </a:solidFill>
          <a:latin typeface="Arial" charset="0"/>
        </a:defRPr>
      </a:lvl5pPr>
      <a:lvl6pPr marL="457200" algn="l" rtl="0" eaLnBrk="1" fontAlgn="base" hangingPunct="1">
        <a:spcBef>
          <a:spcPct val="0"/>
        </a:spcBef>
        <a:spcAft>
          <a:spcPct val="0"/>
        </a:spcAft>
        <a:defRPr sz="2800" b="1">
          <a:solidFill>
            <a:srgbClr val="1C2674"/>
          </a:solidFill>
          <a:latin typeface="Arial" charset="0"/>
        </a:defRPr>
      </a:lvl6pPr>
      <a:lvl7pPr marL="914400" algn="l" rtl="0" eaLnBrk="1" fontAlgn="base" hangingPunct="1">
        <a:spcBef>
          <a:spcPct val="0"/>
        </a:spcBef>
        <a:spcAft>
          <a:spcPct val="0"/>
        </a:spcAft>
        <a:defRPr sz="2800" b="1">
          <a:solidFill>
            <a:srgbClr val="1C2674"/>
          </a:solidFill>
          <a:latin typeface="Arial" charset="0"/>
        </a:defRPr>
      </a:lvl7pPr>
      <a:lvl8pPr marL="1371600" algn="l" rtl="0" eaLnBrk="1" fontAlgn="base" hangingPunct="1">
        <a:spcBef>
          <a:spcPct val="0"/>
        </a:spcBef>
        <a:spcAft>
          <a:spcPct val="0"/>
        </a:spcAft>
        <a:defRPr sz="2800" b="1">
          <a:solidFill>
            <a:srgbClr val="1C2674"/>
          </a:solidFill>
          <a:latin typeface="Arial" charset="0"/>
        </a:defRPr>
      </a:lvl8pPr>
      <a:lvl9pPr marL="1828800" algn="l" rtl="0" eaLnBrk="1" fontAlgn="base" hangingPunct="1">
        <a:spcBef>
          <a:spcPct val="0"/>
        </a:spcBef>
        <a:spcAft>
          <a:spcPct val="0"/>
        </a:spcAft>
        <a:defRPr sz="2800" b="1">
          <a:solidFill>
            <a:srgbClr val="1C2674"/>
          </a:solidFill>
          <a:latin typeface="Arial" charset="0"/>
        </a:defRPr>
      </a:lvl9pPr>
    </p:titleStyle>
    <p:bodyStyle>
      <a:lvl1pPr marL="342900" indent="-342900" algn="l" rtl="0" eaLnBrk="1" fontAlgn="base" hangingPunct="1">
        <a:spcBef>
          <a:spcPct val="20000"/>
        </a:spcBef>
        <a:spcAft>
          <a:spcPct val="0"/>
        </a:spcAft>
        <a:buClr>
          <a:srgbClr val="00AAF6"/>
        </a:buClr>
        <a:buChar char="•"/>
        <a:defRPr b="1">
          <a:solidFill>
            <a:schemeClr val="tx1"/>
          </a:solidFill>
          <a:latin typeface="+mn-lt"/>
          <a:ea typeface="+mn-ea"/>
          <a:cs typeface="+mn-cs"/>
        </a:defRPr>
      </a:lvl1pPr>
      <a:lvl2pPr marL="742950" indent="-285750" algn="l" rtl="0" eaLnBrk="1" fontAlgn="base" hangingPunct="1">
        <a:spcBef>
          <a:spcPct val="20000"/>
        </a:spcBef>
        <a:spcAft>
          <a:spcPct val="0"/>
        </a:spcAft>
        <a:buClr>
          <a:srgbClr val="00AAF6"/>
        </a:buClr>
        <a:buChar char="•"/>
        <a:defRPr>
          <a:solidFill>
            <a:schemeClr val="tx1"/>
          </a:solidFill>
          <a:latin typeface="+mn-lt"/>
        </a:defRPr>
      </a:lvl2pPr>
      <a:lvl3pPr marL="1143000" indent="-228600" algn="l" rtl="0" eaLnBrk="1" fontAlgn="base" hangingPunct="1">
        <a:spcBef>
          <a:spcPct val="20000"/>
        </a:spcBef>
        <a:spcAft>
          <a:spcPct val="0"/>
        </a:spcAft>
        <a:buClr>
          <a:srgbClr val="00AAF6"/>
        </a:buClr>
        <a:buChar char="•"/>
        <a:defRPr sz="1600">
          <a:solidFill>
            <a:schemeClr val="tx1"/>
          </a:solidFill>
          <a:latin typeface="+mn-lt"/>
        </a:defRPr>
      </a:lvl3pPr>
      <a:lvl4pPr marL="1600200" indent="-228600" algn="l" rtl="0" eaLnBrk="1" fontAlgn="base" hangingPunct="1">
        <a:spcBef>
          <a:spcPct val="20000"/>
        </a:spcBef>
        <a:spcAft>
          <a:spcPct val="0"/>
        </a:spcAft>
        <a:buClr>
          <a:srgbClr val="00AAF6"/>
        </a:buClr>
        <a:buChar char="•"/>
        <a:defRPr sz="1400">
          <a:solidFill>
            <a:schemeClr val="tx1"/>
          </a:solidFill>
          <a:latin typeface="+mn-lt"/>
        </a:defRPr>
      </a:lvl4pPr>
      <a:lvl5pPr marL="2057400" indent="-228600" algn="l" rtl="0" eaLnBrk="1" fontAlgn="base" hangingPunct="1">
        <a:spcBef>
          <a:spcPct val="20000"/>
        </a:spcBef>
        <a:spcAft>
          <a:spcPct val="0"/>
        </a:spcAft>
        <a:buClr>
          <a:srgbClr val="00AAF6"/>
        </a:buClr>
        <a:buChar char="•"/>
        <a:defRPr sz="1400">
          <a:solidFill>
            <a:schemeClr val="tx1"/>
          </a:solidFill>
          <a:latin typeface="+mn-lt"/>
        </a:defRPr>
      </a:lvl5pPr>
      <a:lvl6pPr marL="2514600" indent="-228600" algn="l" rtl="0" eaLnBrk="1" fontAlgn="base" hangingPunct="1">
        <a:spcBef>
          <a:spcPct val="20000"/>
        </a:spcBef>
        <a:spcAft>
          <a:spcPct val="0"/>
        </a:spcAft>
        <a:buClr>
          <a:srgbClr val="00AAF6"/>
        </a:buClr>
        <a:buChar char="•"/>
        <a:defRPr sz="1400">
          <a:solidFill>
            <a:schemeClr val="tx1"/>
          </a:solidFill>
          <a:latin typeface="+mn-lt"/>
        </a:defRPr>
      </a:lvl6pPr>
      <a:lvl7pPr marL="2971800" indent="-228600" algn="l" rtl="0" eaLnBrk="1" fontAlgn="base" hangingPunct="1">
        <a:spcBef>
          <a:spcPct val="20000"/>
        </a:spcBef>
        <a:spcAft>
          <a:spcPct val="0"/>
        </a:spcAft>
        <a:buClr>
          <a:srgbClr val="00AAF6"/>
        </a:buClr>
        <a:buChar char="•"/>
        <a:defRPr sz="1400">
          <a:solidFill>
            <a:schemeClr val="tx1"/>
          </a:solidFill>
          <a:latin typeface="+mn-lt"/>
        </a:defRPr>
      </a:lvl7pPr>
      <a:lvl8pPr marL="3429000" indent="-228600" algn="l" rtl="0" eaLnBrk="1" fontAlgn="base" hangingPunct="1">
        <a:spcBef>
          <a:spcPct val="20000"/>
        </a:spcBef>
        <a:spcAft>
          <a:spcPct val="0"/>
        </a:spcAft>
        <a:buClr>
          <a:srgbClr val="00AAF6"/>
        </a:buClr>
        <a:buChar char="•"/>
        <a:defRPr sz="1400">
          <a:solidFill>
            <a:schemeClr val="tx1"/>
          </a:solidFill>
          <a:latin typeface="+mn-lt"/>
        </a:defRPr>
      </a:lvl8pPr>
      <a:lvl9pPr marL="3886200" indent="-228600" algn="l" rtl="0" eaLnBrk="1" fontAlgn="base" hangingPunct="1">
        <a:spcBef>
          <a:spcPct val="20000"/>
        </a:spcBef>
        <a:spcAft>
          <a:spcPct val="0"/>
        </a:spcAft>
        <a:buClr>
          <a:srgbClr val="00AAF6"/>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Rectangle 16"/>
          <p:cNvSpPr>
            <a:spLocks noGrp="1" noChangeArrowheads="1"/>
          </p:cNvSpPr>
          <p:nvPr>
            <p:ph type="ctrTitle"/>
          </p:nvPr>
        </p:nvSpPr>
        <p:spPr>
          <a:xfrm>
            <a:off x="4953000" y="2057400"/>
            <a:ext cx="3810000" cy="609600"/>
          </a:xfrm>
        </p:spPr>
        <p:txBody>
          <a:bodyPr/>
          <a:lstStyle/>
          <a:p>
            <a:r>
              <a:rPr lang="en-US" dirty="0" smtClean="0"/>
              <a:t>caGrid Data Services</a:t>
            </a:r>
            <a:endParaRPr lang="en-US" dirty="0"/>
          </a:p>
        </p:txBody>
      </p:sp>
      <p:sp>
        <p:nvSpPr>
          <p:cNvPr id="2065" name="Rectangle 17"/>
          <p:cNvSpPr>
            <a:spLocks noGrp="1" noChangeArrowheads="1"/>
          </p:cNvSpPr>
          <p:nvPr>
            <p:ph type="subTitle" idx="1"/>
          </p:nvPr>
        </p:nvSpPr>
        <p:spPr>
          <a:xfrm>
            <a:off x="5486400" y="4267200"/>
            <a:ext cx="3200400" cy="457200"/>
          </a:xfrm>
        </p:spPr>
        <p:txBody>
          <a:bodyPr/>
          <a:lstStyle/>
          <a:p>
            <a:r>
              <a:rPr lang="en-US" dirty="0" smtClean="0"/>
              <a:t>Novartis Technical Training</a:t>
            </a:r>
            <a:endParaRPr lang="en-US" dirty="0"/>
          </a:p>
        </p:txBody>
      </p:sp>
      <p:sp>
        <p:nvSpPr>
          <p:cNvPr id="2055" name="Text Box 7"/>
          <p:cNvSpPr txBox="1">
            <a:spLocks noChangeArrowheads="1"/>
          </p:cNvSpPr>
          <p:nvPr/>
        </p:nvSpPr>
        <p:spPr bwMode="auto">
          <a:xfrm>
            <a:off x="5257800" y="5349875"/>
            <a:ext cx="3429000" cy="307777"/>
          </a:xfrm>
          <a:prstGeom prst="rect">
            <a:avLst/>
          </a:prstGeom>
          <a:noFill/>
          <a:ln w="9525">
            <a:noFill/>
            <a:miter lim="800000"/>
            <a:headEnd/>
            <a:tailEnd/>
          </a:ln>
          <a:effectLst/>
        </p:spPr>
        <p:txBody>
          <a:bodyPr>
            <a:spAutoFit/>
          </a:bodyPr>
          <a:lstStyle/>
          <a:p>
            <a:pPr algn="r">
              <a:spcBef>
                <a:spcPct val="50000"/>
              </a:spcBef>
            </a:pPr>
            <a:r>
              <a:rPr lang="en-US" sz="1400" b="1" dirty="0" smtClean="0">
                <a:solidFill>
                  <a:schemeClr val="bg2"/>
                </a:solidFill>
              </a:rPr>
              <a:t>July 22-26, 2009</a:t>
            </a:r>
            <a:endParaRPr lang="en-US" sz="1400" b="1" dirty="0">
              <a:solidFill>
                <a:schemeClr val="bg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Processors</a:t>
            </a:r>
            <a:endParaRPr lang="en-US" dirty="0"/>
          </a:p>
        </p:txBody>
      </p:sp>
      <p:sp>
        <p:nvSpPr>
          <p:cNvPr id="4" name="Content Placeholder 2"/>
          <p:cNvSpPr>
            <a:spLocks noGrp="1"/>
          </p:cNvSpPr>
          <p:nvPr>
            <p:ph idx="1"/>
          </p:nvPr>
        </p:nvSpPr>
        <p:spPr>
          <a:xfrm>
            <a:off x="304800" y="1371600"/>
            <a:ext cx="8458200" cy="4953000"/>
          </a:xfrm>
        </p:spPr>
        <p:txBody>
          <a:bodyPr/>
          <a:lstStyle/>
          <a:p>
            <a:r>
              <a:rPr lang="en-US" sz="2000" dirty="0" smtClean="0"/>
              <a:t>Configuration related methods</a:t>
            </a:r>
          </a:p>
          <a:p>
            <a:pPr lvl="1"/>
            <a:r>
              <a:rPr lang="en-US" sz="2000" i="1" dirty="0" err="1" smtClean="0"/>
              <a:t>getRequiredParameters</a:t>
            </a:r>
            <a:r>
              <a:rPr lang="en-US" sz="2000" i="1" dirty="0" smtClean="0"/>
              <a:t>()</a:t>
            </a:r>
            <a:endParaRPr lang="en-US" sz="2000" dirty="0" smtClean="0"/>
          </a:p>
          <a:p>
            <a:pPr lvl="2"/>
            <a:r>
              <a:rPr lang="en-US" sz="1800" dirty="0" smtClean="0"/>
              <a:t>Returns a Properties instance populated with keys and default values for configuration of the query processor</a:t>
            </a:r>
          </a:p>
          <a:p>
            <a:pPr lvl="1"/>
            <a:r>
              <a:rPr lang="en-US" sz="2000" i="1" dirty="0" err="1" smtClean="0"/>
              <a:t>getPropertiesFromEtc</a:t>
            </a:r>
            <a:r>
              <a:rPr lang="en-US" sz="2000" i="1" dirty="0" smtClean="0"/>
              <a:t>()</a:t>
            </a:r>
          </a:p>
          <a:p>
            <a:pPr lvl="2"/>
            <a:r>
              <a:rPr lang="en-US" sz="1800" dirty="0" smtClean="0"/>
              <a:t>Returns a Set of property keys whose value should be a file in the service’s etc directory once deployed to a service container</a:t>
            </a:r>
          </a:p>
          <a:p>
            <a:pPr lvl="2"/>
            <a:r>
              <a:rPr lang="en-US" sz="1800" dirty="0" smtClean="0"/>
              <a:t>Useful for locating additional configuration documents</a:t>
            </a:r>
          </a:p>
          <a:p>
            <a:pPr lvl="1"/>
            <a:r>
              <a:rPr lang="en-US" sz="2000" i="1" dirty="0" smtClean="0"/>
              <a:t>initialize()</a:t>
            </a:r>
          </a:p>
          <a:p>
            <a:pPr lvl="2"/>
            <a:r>
              <a:rPr lang="en-US" sz="1800" dirty="0" smtClean="0"/>
              <a:t>Invoked by the data service infrastructure when constructing a CQL Query Processor instance for use in a live service.</a:t>
            </a:r>
          </a:p>
          <a:p>
            <a:pPr lvl="2"/>
            <a:r>
              <a:rPr lang="en-US" sz="1800" dirty="0" smtClean="0"/>
              <a:t>Sets the configuration properties from values in service’s JNDI</a:t>
            </a:r>
          </a:p>
          <a:p>
            <a:pPr lvl="1"/>
            <a:endParaRPr lang="en-US" sz="1800" dirty="0" smtClean="0"/>
          </a:p>
          <a:p>
            <a:pPr lvl="1"/>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Processors</a:t>
            </a:r>
            <a:endParaRPr lang="en-US" dirty="0"/>
          </a:p>
        </p:txBody>
      </p:sp>
      <p:sp>
        <p:nvSpPr>
          <p:cNvPr id="4" name="Content Placeholder 2"/>
          <p:cNvSpPr>
            <a:spLocks noGrp="1"/>
          </p:cNvSpPr>
          <p:nvPr>
            <p:ph idx="1"/>
          </p:nvPr>
        </p:nvSpPr>
        <p:spPr>
          <a:xfrm>
            <a:off x="304800" y="1371600"/>
            <a:ext cx="8458200" cy="4953000"/>
          </a:xfrm>
        </p:spPr>
        <p:txBody>
          <a:bodyPr/>
          <a:lstStyle/>
          <a:p>
            <a:r>
              <a:rPr lang="en-US" sz="2000" dirty="0" smtClean="0"/>
              <a:t>Query Processing related methods</a:t>
            </a:r>
          </a:p>
          <a:p>
            <a:pPr lvl="1"/>
            <a:r>
              <a:rPr lang="en-US" sz="2000" i="1" dirty="0" err="1" smtClean="0"/>
              <a:t>getConfiguredParameters</a:t>
            </a:r>
            <a:r>
              <a:rPr lang="en-US" sz="2000" i="1" dirty="0" smtClean="0"/>
              <a:t>()</a:t>
            </a:r>
          </a:p>
          <a:p>
            <a:pPr lvl="2"/>
            <a:r>
              <a:rPr lang="en-US" sz="1800" dirty="0" smtClean="0"/>
              <a:t>Gets the configuration properties as configured by the data service</a:t>
            </a:r>
          </a:p>
          <a:p>
            <a:pPr lvl="2"/>
            <a:r>
              <a:rPr lang="en-US" sz="1800" dirty="0" smtClean="0"/>
              <a:t>For use configuring the query processor when a CQL query is to be executed</a:t>
            </a:r>
          </a:p>
          <a:p>
            <a:pPr lvl="2"/>
            <a:r>
              <a:rPr lang="en-US" sz="1800" dirty="0" smtClean="0"/>
              <a:t>Will return </a:t>
            </a:r>
            <a:r>
              <a:rPr lang="en-US" sz="1800" i="1" dirty="0" smtClean="0"/>
              <a:t>null</a:t>
            </a:r>
            <a:r>
              <a:rPr lang="en-US" sz="1800" dirty="0" smtClean="0"/>
              <a:t> until the data service infrastructure populates it via the initialize method at service start time</a:t>
            </a:r>
          </a:p>
          <a:p>
            <a:pPr lvl="1"/>
            <a:r>
              <a:rPr lang="en-US" sz="2000" i="1" dirty="0" err="1" smtClean="0"/>
              <a:t>processQuery</a:t>
            </a:r>
            <a:r>
              <a:rPr lang="en-US" sz="2000" i="1" dirty="0" smtClean="0"/>
              <a:t>()</a:t>
            </a:r>
          </a:p>
          <a:p>
            <a:pPr lvl="2"/>
            <a:r>
              <a:rPr lang="en-US" sz="1800" dirty="0" smtClean="0"/>
              <a:t>Backend data source specific implementation of CQL</a:t>
            </a:r>
          </a:p>
          <a:p>
            <a:pPr lvl="2"/>
            <a:r>
              <a:rPr lang="en-US" sz="1800" dirty="0" smtClean="0"/>
              <a:t>May throw a </a:t>
            </a:r>
            <a:r>
              <a:rPr lang="en-US" sz="1800" i="1" dirty="0" smtClean="0"/>
              <a:t>Query Processing Exception</a:t>
            </a:r>
            <a:r>
              <a:rPr lang="en-US" sz="1800" dirty="0" smtClean="0"/>
              <a:t> if a problem is encountered handling the CQL query</a:t>
            </a:r>
          </a:p>
          <a:p>
            <a:pPr lvl="3"/>
            <a:r>
              <a:rPr lang="en-US" sz="1600" dirty="0" smtClean="0"/>
              <a:t>Underlying database has a problem, etc</a:t>
            </a:r>
          </a:p>
          <a:p>
            <a:pPr lvl="2"/>
            <a:r>
              <a:rPr lang="en-US" sz="1800" dirty="0" smtClean="0"/>
              <a:t>May also throw a </a:t>
            </a:r>
            <a:r>
              <a:rPr lang="en-US" sz="1800" i="1" dirty="0" smtClean="0"/>
              <a:t>Malformed Query Exception</a:t>
            </a:r>
            <a:r>
              <a:rPr lang="en-US" sz="1800" dirty="0" smtClean="0"/>
              <a:t> if the CQL query itself is non-conformant</a:t>
            </a:r>
          </a:p>
          <a:p>
            <a:pPr lvl="3"/>
            <a:r>
              <a:rPr lang="en-US" sz="1600" dirty="0" smtClean="0"/>
              <a:t>Typically handled by query </a:t>
            </a:r>
            <a:r>
              <a:rPr lang="en-US" sz="1600" dirty="0" err="1" smtClean="0"/>
              <a:t>validators</a:t>
            </a:r>
            <a:r>
              <a:rPr lang="en-US" sz="1600" dirty="0" smtClean="0"/>
              <a:t>, but may be used for non-supported query operations</a:t>
            </a: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Single, Common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All</a:t>
            </a:r>
            <a:r>
              <a:rPr kumimoji="0" lang="en-US" sz="2000" i="0" u="none" strike="noStrike" kern="0" cap="none" spc="0" normalizeH="0" noProof="0" dirty="0" smtClean="0">
                <a:ln>
                  <a:noFill/>
                </a:ln>
                <a:solidFill>
                  <a:schemeClr val="tx1"/>
                </a:solidFill>
                <a:effectLst/>
                <a:uLnTx/>
                <a:uFillTx/>
                <a:latin typeface="+mn-lt"/>
              </a:rPr>
              <a:t> data services can be queried via the same client class</a:t>
            </a:r>
          </a:p>
          <a:p>
            <a:pPr marL="800100" lvl="1" indent="-342900">
              <a:spcBef>
                <a:spcPct val="20000"/>
              </a:spcBef>
              <a:buClr>
                <a:srgbClr val="00AAF6"/>
              </a:buClr>
              <a:buFontTx/>
              <a:buChar char="•"/>
            </a:pPr>
            <a:r>
              <a:rPr lang="en-US" sz="2000" kern="0" baseline="0" dirty="0" smtClean="0">
                <a:latin typeface="+mn-lt"/>
              </a:rPr>
              <a:t>Possible</a:t>
            </a:r>
            <a:r>
              <a:rPr lang="en-US" sz="2000" kern="0" dirty="0" smtClean="0">
                <a:latin typeface="+mn-lt"/>
              </a:rPr>
              <a:t> because all data services implement the same WSDL</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Standard</a:t>
            </a:r>
            <a:r>
              <a:rPr kumimoji="0" lang="en-US" sz="2000" i="0" u="none" strike="noStrike" kern="0" cap="none" spc="0" normalizeH="0" noProof="0" dirty="0" smtClean="0">
                <a:ln>
                  <a:noFill/>
                </a:ln>
                <a:solidFill>
                  <a:schemeClr val="tx1"/>
                </a:solidFill>
                <a:effectLst/>
                <a:uLnTx/>
                <a:uFillTx/>
                <a:latin typeface="+mn-lt"/>
              </a:rPr>
              <a:t> client has single public method</a:t>
            </a:r>
          </a:p>
          <a:p>
            <a:pPr marL="1257300" lvl="2" indent="-342900">
              <a:spcBef>
                <a:spcPct val="20000"/>
              </a:spcBef>
              <a:buClr>
                <a:srgbClr val="00AAF6"/>
              </a:buClr>
              <a:buFontTx/>
              <a:buChar char="•"/>
            </a:pPr>
            <a:r>
              <a:rPr lang="en-US" kern="0" baseline="0" dirty="0" smtClean="0">
                <a:latin typeface="+mn-lt"/>
              </a:rPr>
              <a:t>CQL</a:t>
            </a:r>
            <a:r>
              <a:rPr lang="en-US" kern="0" dirty="0" smtClean="0">
                <a:latin typeface="+mn-lt"/>
              </a:rPr>
              <a:t> query in, CQL query results out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Client</a:t>
            </a:r>
            <a:r>
              <a:rPr kumimoji="0" lang="en-US" sz="2000" i="0" u="none" strike="noStrike" kern="0" cap="none" spc="0" normalizeH="0" noProof="0" dirty="0" smtClean="0">
                <a:ln>
                  <a:noFill/>
                </a:ln>
                <a:solidFill>
                  <a:schemeClr val="tx1"/>
                </a:solidFill>
                <a:effectLst/>
                <a:uLnTx/>
                <a:uFillTx/>
                <a:latin typeface="+mn-lt"/>
              </a:rPr>
              <a:t> for each specific service works too</a:t>
            </a:r>
          </a:p>
          <a:p>
            <a:pPr marL="1257300" lvl="2" indent="-342900">
              <a:spcBef>
                <a:spcPct val="20000"/>
              </a:spcBef>
              <a:buClr>
                <a:srgbClr val="00AAF6"/>
              </a:buClr>
              <a:buFontTx/>
              <a:buChar char="•"/>
            </a:pPr>
            <a:r>
              <a:rPr lang="en-US" kern="0" baseline="0" dirty="0" smtClean="0">
                <a:latin typeface="+mn-lt"/>
              </a:rPr>
              <a:t>Methods</a:t>
            </a:r>
            <a:r>
              <a:rPr lang="en-US" kern="0" dirty="0" smtClean="0">
                <a:latin typeface="+mn-lt"/>
              </a:rPr>
              <a:t> unique to the service are available via the custom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Constructed like any other Introduce-generated</a:t>
            </a:r>
            <a:r>
              <a:rPr kumimoji="0" lang="en-US" sz="2000" i="0" u="none" strike="noStrike" kern="0" cap="none" spc="0" normalizeH="0" noProof="0" dirty="0" smtClean="0">
                <a:ln>
                  <a:noFill/>
                </a:ln>
                <a:solidFill>
                  <a:schemeClr val="tx1"/>
                </a:solidFill>
                <a:effectLst/>
                <a:uLnTx/>
                <a:uFillTx/>
                <a:latin typeface="+mn-lt"/>
              </a:rPr>
              <a:t> client</a:t>
            </a:r>
          </a:p>
          <a:p>
            <a:pPr marL="1257300" lvl="2" indent="-342900">
              <a:spcBef>
                <a:spcPct val="20000"/>
              </a:spcBef>
              <a:buClr>
                <a:srgbClr val="00AAF6"/>
              </a:buClr>
              <a:buFontTx/>
              <a:buChar char="•"/>
            </a:pPr>
            <a:r>
              <a:rPr lang="en-US" kern="0" baseline="0" dirty="0" smtClean="0">
                <a:latin typeface="+mn-lt"/>
              </a:rPr>
              <a:t>Service</a:t>
            </a:r>
            <a:r>
              <a:rPr lang="en-US" kern="0" dirty="0" smtClean="0">
                <a:latin typeface="+mn-lt"/>
              </a:rPr>
              <a:t> URL / EPR and optional Grid Credential</a:t>
            </a:r>
            <a:endParaRPr kumimoji="0" lang="en-US"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3" name="Content Placeholder 2"/>
          <p:cNvSpPr>
            <a:spLocks noGrp="1"/>
          </p:cNvSpPr>
          <p:nvPr>
            <p:ph idx="1"/>
          </p:nvPr>
        </p:nvSpPr>
        <p:spPr/>
        <p:txBody>
          <a:bodyPr/>
          <a:lstStyle/>
          <a:p>
            <a:r>
              <a:rPr lang="en-US" sz="2000" dirty="0" smtClean="0"/>
              <a:t>Example client set-up and invocation:</a:t>
            </a:r>
          </a:p>
          <a:p>
            <a:endParaRPr lang="en-US" sz="2000" dirty="0" smtClean="0"/>
          </a:p>
          <a:p>
            <a:endParaRPr lang="en-US" sz="2000" dirty="0" smtClean="0"/>
          </a:p>
          <a:p>
            <a:endParaRPr lang="en-US" sz="2000" dirty="0" smtClean="0"/>
          </a:p>
          <a:p>
            <a:endParaRPr lang="en-US" sz="2000" dirty="0" smtClean="0"/>
          </a:p>
          <a:p>
            <a:pPr lvl="1"/>
            <a:r>
              <a:rPr lang="en-US" sz="2000" dirty="0" smtClean="0"/>
              <a:t>The service URL is defined</a:t>
            </a:r>
          </a:p>
          <a:p>
            <a:pPr lvl="1"/>
            <a:r>
              <a:rPr lang="en-US" sz="2000" dirty="0" smtClean="0"/>
              <a:t>The </a:t>
            </a:r>
            <a:r>
              <a:rPr lang="en-US" sz="2000" i="1" dirty="0" smtClean="0"/>
              <a:t>common data service client</a:t>
            </a:r>
            <a:r>
              <a:rPr lang="en-US" sz="2000" dirty="0" smtClean="0"/>
              <a:t> is created with the URL</a:t>
            </a:r>
          </a:p>
          <a:p>
            <a:pPr lvl="1"/>
            <a:r>
              <a:rPr lang="en-US" sz="2000" dirty="0" smtClean="0"/>
              <a:t>A new CQL query object is created</a:t>
            </a:r>
          </a:p>
          <a:p>
            <a:pPr lvl="1"/>
            <a:r>
              <a:rPr lang="en-US" sz="2000" dirty="0" smtClean="0"/>
              <a:t>Its target is set to </a:t>
            </a:r>
            <a:r>
              <a:rPr lang="en-US" sz="2000" i="1" dirty="0" err="1" smtClean="0"/>
              <a:t>gov.nih.nci.cabio.domain.Gene</a:t>
            </a:r>
            <a:endParaRPr lang="en-US" sz="2000" dirty="0" smtClean="0"/>
          </a:p>
          <a:p>
            <a:pPr lvl="1"/>
            <a:r>
              <a:rPr lang="en-US" sz="2000" b="0" dirty="0" smtClean="0"/>
              <a:t>The target is constrained by </a:t>
            </a:r>
            <a:r>
              <a:rPr lang="en-US" sz="2000" b="0" i="1" dirty="0" smtClean="0"/>
              <a:t>name </a:t>
            </a:r>
            <a:r>
              <a:rPr lang="en-US" sz="2000" b="0" dirty="0" smtClean="0"/>
              <a:t>attributes with values like </a:t>
            </a:r>
            <a:r>
              <a:rPr lang="en-US" sz="2000" b="0" i="1" dirty="0" err="1" smtClean="0"/>
              <a:t>brca</a:t>
            </a:r>
            <a:r>
              <a:rPr lang="en-US" sz="2000" b="0" i="1" dirty="0" smtClean="0"/>
              <a:t>%</a:t>
            </a:r>
            <a:endParaRPr lang="en-US" sz="2000" b="0" dirty="0" smtClean="0"/>
          </a:p>
          <a:p>
            <a:pPr lvl="1"/>
            <a:r>
              <a:rPr lang="en-US" sz="2000" dirty="0" smtClean="0"/>
              <a:t>The query is executed by the data service and results are returned</a:t>
            </a:r>
            <a:endParaRPr lang="en-US" sz="2000" b="0" dirty="0" smtClean="0"/>
          </a:p>
        </p:txBody>
      </p:sp>
      <p:pic>
        <p:nvPicPr>
          <p:cNvPr id="4" name="Picture 3" descr="Client Example 1.png"/>
          <p:cNvPicPr>
            <a:picLocks noChangeAspect="1"/>
          </p:cNvPicPr>
          <p:nvPr/>
        </p:nvPicPr>
        <p:blipFill>
          <a:blip r:embed="rId2" cstate="print"/>
          <a:stretch>
            <a:fillRect/>
          </a:stretch>
        </p:blipFill>
        <p:spPr>
          <a:xfrm>
            <a:off x="762000" y="1724025"/>
            <a:ext cx="6048375" cy="14763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hangingPunct="1"/>
            <a:r>
              <a:rPr lang="en-US" dirty="0" smtClean="0"/>
              <a:t>caGrid Query Language (CQL)</a:t>
            </a:r>
          </a:p>
        </p:txBody>
      </p:sp>
      <p:sp>
        <p:nvSpPr>
          <p:cNvPr id="45059" name="Rectangle 5"/>
          <p:cNvSpPr>
            <a:spLocks noGrp="1" noChangeArrowheads="1"/>
          </p:cNvSpPr>
          <p:nvPr>
            <p:ph idx="1"/>
          </p:nvPr>
        </p:nvSpPr>
        <p:spPr/>
        <p:txBody>
          <a:bodyPr/>
          <a:lstStyle/>
          <a:p>
            <a:pPr eaLnBrk="1" hangingPunct="1"/>
            <a:r>
              <a:rPr lang="en-US" sz="2000" dirty="0" smtClean="0"/>
              <a:t>Simple, “minimum entry” for data providers</a:t>
            </a:r>
          </a:p>
          <a:p>
            <a:pPr eaLnBrk="1" hangingPunct="1"/>
            <a:r>
              <a:rPr lang="en-US" sz="2000" dirty="0" smtClean="0"/>
              <a:t>Specifies a target object (result) type and selects the instances which satisfy the specified properties and nested object properties</a:t>
            </a:r>
          </a:p>
          <a:p>
            <a:pPr lvl="1" eaLnBrk="1" hangingPunct="1"/>
            <a:r>
              <a:rPr lang="en-US" sz="2000" dirty="0" smtClean="0"/>
              <a:t>Allows path navigation</a:t>
            </a:r>
          </a:p>
          <a:p>
            <a:pPr lvl="1" eaLnBrk="1" hangingPunct="1"/>
            <a:r>
              <a:rPr lang="en-US" sz="2000" dirty="0" smtClean="0"/>
              <a:t>Provides logical grouping</a:t>
            </a:r>
          </a:p>
          <a:p>
            <a:pPr lvl="1" eaLnBrk="1" hangingPunct="1"/>
            <a:r>
              <a:rPr lang="en-US" sz="2000" dirty="0" smtClean="0"/>
              <a:t>Provides name/predicate/value filtering on properties of objects</a:t>
            </a:r>
          </a:p>
          <a:p>
            <a:pPr eaLnBrk="1" hangingPunct="1"/>
            <a:r>
              <a:rPr lang="en-US" sz="2000" dirty="0" smtClean="0"/>
              <a:t>Recursively defined</a:t>
            </a:r>
          </a:p>
          <a:p>
            <a:pPr eaLnBrk="1" hangingPunct="1"/>
            <a:r>
              <a:rPr lang="en-US" sz="2000" dirty="0" smtClean="0"/>
              <a:t>Ability to return full Objects, Set of attributes, count of results, or distinct attribute values</a:t>
            </a:r>
          </a:p>
          <a:p>
            <a:pPr eaLnBrk="1" hangingPunct="1"/>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caGrid Query Language (CQL)</a:t>
            </a:r>
            <a:endParaRPr lang="en-US" dirty="0"/>
          </a:p>
        </p:txBody>
      </p:sp>
      <p:sp>
        <p:nvSpPr>
          <p:cNvPr id="3" name="Content Placeholder 2"/>
          <p:cNvSpPr>
            <a:spLocks noGrp="1"/>
          </p:cNvSpPr>
          <p:nvPr>
            <p:ph idx="1"/>
          </p:nvPr>
        </p:nvSpPr>
        <p:spPr/>
        <p:txBody>
          <a:bodyPr/>
          <a:lstStyle/>
          <a:p>
            <a:r>
              <a:rPr lang="en-US" sz="2000" dirty="0" smtClean="0"/>
              <a:t>Defined by XML schema</a:t>
            </a:r>
          </a:p>
          <a:p>
            <a:pPr lvl="1"/>
            <a:r>
              <a:rPr lang="en-US" sz="2000" dirty="0" smtClean="0"/>
              <a:t>Published in GME</a:t>
            </a:r>
          </a:p>
          <a:p>
            <a:pPr lvl="1"/>
            <a:r>
              <a:rPr lang="en-US" sz="2000" dirty="0" smtClean="0"/>
              <a:t>Included in every caGrid Data Service</a:t>
            </a:r>
          </a:p>
          <a:p>
            <a:r>
              <a:rPr lang="en-US" sz="2000" dirty="0" smtClean="0"/>
              <a:t>Queries constructed in one of two ways</a:t>
            </a:r>
          </a:p>
          <a:p>
            <a:pPr lvl="1"/>
            <a:r>
              <a:rPr lang="en-US" sz="2000" dirty="0" smtClean="0"/>
              <a:t>CQL object API</a:t>
            </a:r>
          </a:p>
          <a:p>
            <a:pPr lvl="2"/>
            <a:r>
              <a:rPr lang="en-US" sz="1800" dirty="0" smtClean="0"/>
              <a:t>Java beans derived from CQL schema</a:t>
            </a:r>
          </a:p>
          <a:p>
            <a:pPr lvl="2"/>
            <a:r>
              <a:rPr lang="en-US" sz="1800" dirty="0" smtClean="0"/>
              <a:t>Simple getter / setter functionality to add query components</a:t>
            </a:r>
          </a:p>
          <a:p>
            <a:pPr lvl="1"/>
            <a:r>
              <a:rPr lang="en-US" sz="2000" dirty="0" smtClean="0"/>
              <a:t>Written XML document</a:t>
            </a:r>
          </a:p>
          <a:p>
            <a:pPr lvl="2"/>
            <a:r>
              <a:rPr lang="en-US" sz="1800" dirty="0" err="1" smtClean="0"/>
              <a:t>Deserialized</a:t>
            </a:r>
            <a:r>
              <a:rPr lang="en-US" sz="1800" dirty="0" smtClean="0"/>
              <a:t> into CQL object and used with data service client API</a:t>
            </a:r>
          </a:p>
          <a:p>
            <a:pPr lvl="2"/>
            <a:r>
              <a:rPr lang="en-US" sz="1800" dirty="0" smtClean="0"/>
              <a:t>Passed by other means over SOAP interface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Object</a:t>
            </a:r>
            <a:endParaRPr lang="en-US" sz="2400" dirty="0" smtClean="0"/>
          </a:p>
          <a:p>
            <a:pPr lvl="1"/>
            <a:r>
              <a:rPr lang="en-US" sz="2000" dirty="0" smtClean="0"/>
              <a:t>Base for search criteria and target definition</a:t>
            </a:r>
          </a:p>
          <a:p>
            <a:pPr lvl="1"/>
            <a:r>
              <a:rPr lang="en-US" sz="2000" dirty="0" smtClean="0"/>
              <a:t>Contains the name of the data type / class being searched for</a:t>
            </a:r>
          </a:p>
          <a:p>
            <a:pPr lvl="1"/>
            <a:r>
              <a:rPr lang="en-US" sz="2000" dirty="0" smtClean="0"/>
              <a:t>May have one of three child query parts</a:t>
            </a:r>
          </a:p>
          <a:p>
            <a:pPr lvl="2"/>
            <a:r>
              <a:rPr lang="en-US" sz="1800" dirty="0" smtClean="0"/>
              <a:t>Association, Attribute, or Group</a:t>
            </a:r>
          </a:p>
          <a:p>
            <a:r>
              <a:rPr lang="en-US" sz="2000" dirty="0" smtClean="0"/>
              <a:t>Target</a:t>
            </a:r>
          </a:p>
          <a:p>
            <a:pPr lvl="1"/>
            <a:r>
              <a:rPr lang="en-US" sz="2000" dirty="0" smtClean="0"/>
              <a:t>Top level query component extends from Object</a:t>
            </a:r>
          </a:p>
          <a:p>
            <a:pPr lvl="1"/>
            <a:r>
              <a:rPr lang="en-US" sz="2000" dirty="0" smtClean="0"/>
              <a:t>Identifies the data type which will be returned by the query</a:t>
            </a:r>
          </a:p>
          <a:p>
            <a:r>
              <a:rPr lang="en-US" sz="2000" dirty="0" smtClean="0"/>
              <a:t>Association</a:t>
            </a:r>
          </a:p>
          <a:p>
            <a:pPr lvl="1"/>
            <a:r>
              <a:rPr lang="en-US" sz="2000" dirty="0" smtClean="0"/>
              <a:t>Lower level query component extends from Object</a:t>
            </a:r>
          </a:p>
          <a:p>
            <a:pPr lvl="1"/>
            <a:r>
              <a:rPr lang="en-US" sz="2000" dirty="0" smtClean="0"/>
              <a:t>Restricts query results</a:t>
            </a:r>
          </a:p>
          <a:p>
            <a:pPr lvl="2"/>
            <a:r>
              <a:rPr lang="en-US" sz="1800" dirty="0" smtClean="0"/>
              <a:t>Must be non-null</a:t>
            </a:r>
          </a:p>
          <a:p>
            <a:pPr lvl="2"/>
            <a:r>
              <a:rPr lang="en-US" sz="1800" dirty="0" smtClean="0"/>
              <a:t>Further associations, attributes, or groups as child query components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Attribute</a:t>
            </a:r>
          </a:p>
          <a:p>
            <a:pPr lvl="1"/>
            <a:r>
              <a:rPr lang="en-US" sz="2000" dirty="0" smtClean="0"/>
              <a:t>Object property used as search criteria</a:t>
            </a:r>
          </a:p>
          <a:p>
            <a:pPr lvl="1"/>
            <a:r>
              <a:rPr lang="en-US" sz="2000" dirty="0" smtClean="0"/>
              <a:t>Defined in terms of attribute name, predicate, and value</a:t>
            </a:r>
          </a:p>
          <a:p>
            <a:pPr lvl="1"/>
            <a:r>
              <a:rPr lang="en-US" sz="2000" dirty="0" smtClean="0"/>
              <a:t>Predicates are similar to SQL</a:t>
            </a:r>
          </a:p>
          <a:p>
            <a:pPr lvl="2"/>
            <a:r>
              <a:rPr lang="en-US" sz="1800" dirty="0" smtClean="0"/>
              <a:t>Equals, Not Equals, Like, Less Than, Greater Than, Less or Equal, Greater or Equal, Null, and Not Null</a:t>
            </a:r>
          </a:p>
          <a:p>
            <a:r>
              <a:rPr lang="en-US" sz="2000" dirty="0" smtClean="0"/>
              <a:t>Group</a:t>
            </a:r>
          </a:p>
          <a:p>
            <a:pPr lvl="1"/>
            <a:r>
              <a:rPr lang="en-US" sz="2000" dirty="0" smtClean="0"/>
              <a:t>A logical join of child search criteria</a:t>
            </a:r>
          </a:p>
          <a:p>
            <a:pPr lvl="2"/>
            <a:r>
              <a:rPr lang="en-US" sz="1800" dirty="0" smtClean="0"/>
              <a:t>Logical operators AND / OR</a:t>
            </a:r>
          </a:p>
          <a:p>
            <a:pPr lvl="1"/>
            <a:r>
              <a:rPr lang="en-US" sz="2000" dirty="0" smtClean="0"/>
              <a:t>May have one or more Attributes, Associations, or additional Groups in combination</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7117"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7118"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7107"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116"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916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916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9155"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9164"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49165"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caGrid Data Services</a:t>
            </a:r>
            <a:endParaRPr lang="en-US" dirty="0"/>
          </a:p>
        </p:txBody>
      </p:sp>
      <p:sp>
        <p:nvSpPr>
          <p:cNvPr id="5123" name="Rectangle 3"/>
          <p:cNvSpPr>
            <a:spLocks noGrp="1" noChangeArrowheads="1"/>
          </p:cNvSpPr>
          <p:nvPr>
            <p:ph type="body" idx="1"/>
          </p:nvPr>
        </p:nvSpPr>
        <p:spPr/>
        <p:txBody>
          <a:bodyPr/>
          <a:lstStyle/>
          <a:p>
            <a:r>
              <a:rPr lang="en-US" sz="2000" dirty="0" smtClean="0"/>
              <a:t>caGrid Data Services provide capability to expose data resources to the Grid</a:t>
            </a:r>
          </a:p>
          <a:p>
            <a:r>
              <a:rPr lang="en-US" sz="2000" dirty="0" smtClean="0"/>
              <a:t>Specialization of caGrid grid services to expose data through a common query interface</a:t>
            </a:r>
          </a:p>
          <a:p>
            <a:pPr lvl="1"/>
            <a:r>
              <a:rPr lang="en-US" sz="2000" dirty="0" smtClean="0"/>
              <a:t>Meet all base service requirements of caGrid services</a:t>
            </a:r>
          </a:p>
          <a:p>
            <a:r>
              <a:rPr lang="en-US" sz="2000" dirty="0" smtClean="0"/>
              <a:t>Present an object view of data sources</a:t>
            </a:r>
          </a:p>
          <a:p>
            <a:pPr lvl="1"/>
            <a:r>
              <a:rPr lang="en-US" sz="2000" dirty="0" smtClean="0"/>
              <a:t>Exposed objects are registered in </a:t>
            </a:r>
            <a:r>
              <a:rPr lang="en-US" sz="2000" dirty="0" err="1" smtClean="0"/>
              <a:t>caDSR</a:t>
            </a:r>
            <a:r>
              <a:rPr lang="en-US" sz="2000" dirty="0" smtClean="0"/>
              <a:t> and their XML representation in GME</a:t>
            </a:r>
          </a:p>
          <a:p>
            <a:pPr lvl="1"/>
            <a:r>
              <a:rPr lang="en-US" sz="2000" dirty="0" smtClean="0"/>
              <a:t>Data Service Metadata describes information model</a:t>
            </a:r>
          </a:p>
          <a:p>
            <a:pPr lvl="1"/>
            <a:r>
              <a:rPr lang="en-US" sz="2000" dirty="0" smtClean="0"/>
              <a:t>Queries made with CQL Query objects</a:t>
            </a:r>
          </a:p>
          <a:p>
            <a:pPr lvl="2"/>
            <a:r>
              <a:rPr lang="en-US" sz="1800" dirty="0" smtClean="0"/>
              <a:t>Results returned as objects nested in a CQL Query Result Set</a:t>
            </a:r>
          </a:p>
          <a:p>
            <a:r>
              <a:rPr lang="en-US" sz="2000" dirty="0" smtClean="0"/>
              <a:t>Graphical Development tool, implemented as an extension to the Introduce Toolkit, is used to create the new grid service</a:t>
            </a:r>
          </a:p>
          <a:p>
            <a:pPr lvl="1"/>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121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121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1203"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2039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 and have an associated Taxon: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chemeClr val="hlink"/>
                          </a:solidFill>
                          <a:effectLst/>
                          <a:latin typeface="Arial Narrow" charset="0"/>
                          <a:ea typeface="ヒラギノ角ゴ Pro W3" charset="-128"/>
                        </a:rPr>
                        <a:t>&lt;Association roleName="taxon“  name="gov.nih.nci.cabio.domain.Taxon"&gt;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2"/>
                          </a:solidFill>
                          <a:effectLst/>
                          <a:latin typeface="Arial Narrow" charset="0"/>
                          <a:ea typeface="ヒラギノ角ゴ Pro W3" charset="-128"/>
                        </a:rPr>
                        <a:t>          </a:t>
                      </a:r>
                      <a:endParaRPr kumimoji="0" lang="en-US" sz="1400" b="0" i="0" u="none" strike="noStrike" cap="none" normalizeH="0" baseline="0" smtClean="0">
                        <a:ln>
                          <a:noFill/>
                        </a:ln>
                        <a:solidFill>
                          <a:schemeClr val="folHlink"/>
                        </a:solidFill>
                        <a:effectLst/>
                        <a:latin typeface="Arial Narrow" charset="0"/>
                        <a:ea typeface="ヒラギノ角ゴ Pro W3"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1212"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1213"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1214"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1215"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3265"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3266"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3251"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3944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 and have an associated Taxon with a scientificName equal to “Homo sapiens”: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chemeClr val="hlink"/>
                          </a:solidFill>
                          <a:effectLst/>
                          <a:latin typeface="Arial Narrow" charset="0"/>
                          <a:ea typeface="ヒラギノ角ゴ Pro W3" charset="-128"/>
                        </a:rPr>
                        <a:t>&lt;Association roleName="taxon“  name="gov.nih.nci.cabio.domain.Taxon"&gt;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2"/>
                          </a:solidFill>
                          <a:effectLst/>
                          <a:latin typeface="Arial Narrow" charset="0"/>
                          <a:ea typeface="ヒラギノ角ゴ Pro W3" charset="-128"/>
                        </a:rPr>
                        <a:t>          </a:t>
                      </a:r>
                      <a:r>
                        <a:rPr kumimoji="0" lang="en-US" sz="1400" b="0" i="0" u="none" strike="noStrike" cap="none" normalizeH="0" baseline="0" smtClean="0">
                          <a:ln>
                            <a:noFill/>
                          </a:ln>
                          <a:solidFill>
                            <a:schemeClr val="folHlink"/>
                          </a:solidFill>
                          <a:effectLst/>
                          <a:latin typeface="Arial Narrow" charset="0"/>
                          <a:ea typeface="ヒラギノ角ゴ Pro W3" charset="-128"/>
                        </a:rPr>
                        <a:t>&lt;Attribute name=“</a:t>
                      </a:r>
                      <a:r>
                        <a:rPr kumimoji="0" lang="en-US" sz="1400" b="1" i="0" u="none" strike="noStrike" cap="none" normalizeH="0" baseline="0" smtClean="0">
                          <a:ln>
                            <a:noFill/>
                          </a:ln>
                          <a:solidFill>
                            <a:schemeClr val="folHlink"/>
                          </a:solidFill>
                          <a:effectLst/>
                          <a:latin typeface="Arial Narrow" charset="0"/>
                          <a:ea typeface="ヒラギノ角ゴ Pro W3" charset="-128"/>
                        </a:rPr>
                        <a:t>scientificName</a:t>
                      </a:r>
                      <a:r>
                        <a:rPr kumimoji="0" lang="en-US" sz="1400" b="0" i="0" u="none" strike="noStrike" cap="none" normalizeH="0" baseline="0" smtClean="0">
                          <a:ln>
                            <a:noFill/>
                          </a:ln>
                          <a:solidFill>
                            <a:schemeClr val="folHlink"/>
                          </a:solidFill>
                          <a:effectLst/>
                          <a:latin typeface="Arial Narrow" charset="0"/>
                          <a:ea typeface="ヒラギノ角ゴ Pro W3" charset="-128"/>
                        </a:rPr>
                        <a:t>" predicate=“</a:t>
                      </a:r>
                      <a:r>
                        <a:rPr kumimoji="0" lang="en-US" sz="1400" b="1" i="0" u="none" strike="noStrike" cap="none" normalizeH="0" baseline="0" smtClean="0">
                          <a:ln>
                            <a:noFill/>
                          </a:ln>
                          <a:solidFill>
                            <a:schemeClr val="folHlink"/>
                          </a:solidFill>
                          <a:effectLst/>
                          <a:latin typeface="Arial Narrow" charset="0"/>
                          <a:ea typeface="ヒラギノ角ゴ Pro W3" charset="-128"/>
                        </a:rPr>
                        <a:t>EQUAL_TO</a:t>
                      </a:r>
                      <a:r>
                        <a:rPr kumimoji="0" lang="en-US" sz="1400" b="0" i="0" u="none" strike="noStrike" cap="none" normalizeH="0" baseline="0" smtClean="0">
                          <a:ln>
                            <a:noFill/>
                          </a:ln>
                          <a:solidFill>
                            <a:schemeClr val="folHlink"/>
                          </a:solidFill>
                          <a:effectLst/>
                          <a:latin typeface="Arial Narrow" charset="0"/>
                          <a:ea typeface="ヒラギノ角ゴ Pro W3" charset="-128"/>
                        </a:rPr>
                        <a:t>” value=“</a:t>
                      </a:r>
                      <a:r>
                        <a:rPr kumimoji="0" lang="en-US" sz="1400" b="1" i="0" u="none" strike="noStrike" cap="none" normalizeH="0" baseline="0" smtClean="0">
                          <a:ln>
                            <a:noFill/>
                          </a:ln>
                          <a:solidFill>
                            <a:schemeClr val="folHlink"/>
                          </a:solidFill>
                          <a:effectLst/>
                          <a:latin typeface="Arial Narrow" charset="0"/>
                          <a:ea typeface="ヒラギノ角ゴ Pro W3" charset="-128"/>
                        </a:rPr>
                        <a:t>Homo sapiens</a:t>
                      </a:r>
                      <a:r>
                        <a:rPr kumimoji="0" lang="en-US" sz="1400" b="0" i="0" u="none" strike="noStrike" cap="none" normalizeH="0" baseline="0" smtClean="0">
                          <a:ln>
                            <a:noFill/>
                          </a:ln>
                          <a:solidFill>
                            <a:schemeClr val="folHlink"/>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260"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3261"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3262" name="AutoShape 16"/>
          <p:cNvSpPr>
            <a:spLocks/>
          </p:cNvSpPr>
          <p:nvPr/>
        </p:nvSpPr>
        <p:spPr bwMode="auto">
          <a:xfrm>
            <a:off x="1447800" y="5334000"/>
            <a:ext cx="1552575" cy="304800"/>
          </a:xfrm>
          <a:prstGeom prst="borderCallout2">
            <a:avLst>
              <a:gd name="adj1" fmla="val 37500"/>
              <a:gd name="adj2" fmla="val -4907"/>
              <a:gd name="adj3" fmla="val 37500"/>
              <a:gd name="adj4" fmla="val -5315"/>
              <a:gd name="adj5" fmla="val -426565"/>
              <a:gd name="adj6" fmla="val -5829"/>
            </a:avLst>
          </a:prstGeom>
          <a:noFill/>
          <a:ln w="25400">
            <a:solidFill>
              <a:schemeClr val="folHlink"/>
            </a:solidFill>
            <a:prstDash val="sysDot"/>
            <a:miter lim="800000"/>
            <a:headEnd/>
            <a:tailEnd/>
          </a:ln>
        </p:spPr>
        <p:txBody>
          <a:bodyPr/>
          <a:lstStyle/>
          <a:p>
            <a:r>
              <a:rPr lang="en-US" sz="1200">
                <a:solidFill>
                  <a:schemeClr val="folHlink"/>
                </a:solidFill>
              </a:rPr>
              <a:t>= “Homo sapiens”</a:t>
            </a:r>
          </a:p>
        </p:txBody>
      </p:sp>
      <p:sp>
        <p:nvSpPr>
          <p:cNvPr id="53263"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3264"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Result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Object</a:t>
            </a:r>
            <a:r>
              <a:rPr kumimoji="0" lang="en-US" sz="2000" i="0" u="none" strike="noStrike" kern="0" cap="none" spc="0" normalizeH="0" noProof="0" dirty="0" smtClean="0">
                <a:ln>
                  <a:noFill/>
                </a:ln>
                <a:solidFill>
                  <a:schemeClr val="tx1"/>
                </a:solidFill>
                <a:effectLst/>
                <a:uLnTx/>
                <a:uFillTx/>
                <a:latin typeface="+mn-lt"/>
              </a:rPr>
              <a:t> results encapsulate complete data types / classes</a:t>
            </a:r>
          </a:p>
          <a:p>
            <a:pPr marL="800100" lvl="1" indent="-342900">
              <a:spcBef>
                <a:spcPct val="20000"/>
              </a:spcBef>
              <a:buClr>
                <a:srgbClr val="00AAF6"/>
              </a:buClr>
              <a:buFontTx/>
              <a:buChar char="•"/>
              <a:defRPr/>
            </a:pPr>
            <a:r>
              <a:rPr lang="en-US" sz="2000" kern="0" baseline="0" dirty="0" smtClean="0">
                <a:latin typeface="+mn-lt"/>
              </a:rPr>
              <a:t>Attribute</a:t>
            </a:r>
            <a:r>
              <a:rPr lang="en-US" sz="2000" kern="0" dirty="0" smtClean="0">
                <a:latin typeface="+mn-lt"/>
              </a:rPr>
              <a:t> results contain key-value pairs grouped by the individual object instances from which they are derived</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Count</a:t>
            </a:r>
            <a:r>
              <a:rPr kumimoji="0" lang="en-US" sz="2000" i="0" u="none" strike="noStrike" kern="0" cap="none" spc="0" normalizeH="0" noProof="0" dirty="0" smtClean="0">
                <a:ln>
                  <a:noFill/>
                </a:ln>
                <a:solidFill>
                  <a:schemeClr val="tx1"/>
                </a:solidFill>
                <a:effectLst/>
                <a:uLnTx/>
                <a:uFillTx/>
                <a:latin typeface="+mn-lt"/>
              </a:rPr>
              <a:t> results contain a single long value indicating the count of object instances which satisfy the search criteria</a:t>
            </a:r>
          </a:p>
          <a:p>
            <a:pPr marL="342900" indent="-342900">
              <a:spcBef>
                <a:spcPct val="20000"/>
              </a:spcBef>
              <a:buClr>
                <a:srgbClr val="00AAF6"/>
              </a:buClr>
              <a:buFontTx/>
              <a:buChar char="•"/>
              <a:defRPr/>
            </a:pPr>
            <a:r>
              <a:rPr lang="en-US" sz="2000" b="1" kern="0" baseline="0" dirty="0" smtClean="0">
                <a:latin typeface="+mn-lt"/>
              </a:rPr>
              <a:t>Allowable</a:t>
            </a:r>
            <a:r>
              <a:rPr lang="en-US" sz="2000" b="1" kern="0" dirty="0" smtClean="0">
                <a:latin typeface="+mn-lt"/>
              </a:rPr>
              <a: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Data</a:t>
            </a:r>
            <a:r>
              <a:rPr kumimoji="0" lang="en-US" sz="2000" i="0" u="none" strike="noStrike" kern="0" cap="none" spc="0" normalizeH="0" noProof="0" dirty="0" smtClean="0">
                <a:ln>
                  <a:noFill/>
                </a:ln>
                <a:solidFill>
                  <a:schemeClr val="tx1"/>
                </a:solidFill>
                <a:effectLst/>
                <a:uLnTx/>
                <a:uFillTx/>
                <a:latin typeface="+mn-lt"/>
              </a:rPr>
              <a:t> services infrastructure generates a custom “</a:t>
            </a:r>
            <a:r>
              <a:rPr kumimoji="0" lang="en-US" sz="2000" i="0" u="none" strike="noStrike" kern="0" cap="none" spc="0" normalizeH="0" noProof="0" dirty="0" err="1" smtClean="0">
                <a:ln>
                  <a:noFill/>
                </a:ln>
                <a:solidFill>
                  <a:schemeClr val="tx1"/>
                </a:solidFill>
                <a:effectLst/>
                <a:uLnTx/>
                <a:uFillTx/>
                <a:latin typeface="+mn-lt"/>
              </a:rPr>
              <a:t>CQLResultTypes</a:t>
            </a:r>
            <a:r>
              <a:rPr kumimoji="0" lang="en-US" sz="2000" i="0" u="none" strike="noStrike" kern="0" cap="none" spc="0" normalizeH="0" noProof="0" dirty="0" smtClean="0">
                <a:ln>
                  <a:noFill/>
                </a:ln>
                <a:solidFill>
                  <a:schemeClr val="tx1"/>
                </a:solidFill>
                <a:effectLst/>
                <a:uLnTx/>
                <a:uFillTx/>
                <a:latin typeface="+mn-lt"/>
              </a:rPr>
              <a:t>” schema</a:t>
            </a:r>
          </a:p>
          <a:p>
            <a:pPr marL="1257300" lvl="2" indent="-342900">
              <a:spcBef>
                <a:spcPct val="20000"/>
              </a:spcBef>
              <a:buClr>
                <a:srgbClr val="00AAF6"/>
              </a:buClr>
              <a:buFontTx/>
              <a:buChar char="•"/>
              <a:defRPr/>
            </a:pPr>
            <a:r>
              <a:rPr lang="en-US" sz="2000" kern="0" baseline="0" dirty="0" smtClean="0">
                <a:latin typeface="+mn-lt"/>
              </a:rPr>
              <a:t>Contains an </a:t>
            </a:r>
            <a:r>
              <a:rPr lang="en-US" sz="2000" kern="0" baseline="0" dirty="0" err="1" smtClean="0">
                <a:latin typeface="+mn-lt"/>
              </a:rPr>
              <a:t>xsd:choice</a:t>
            </a:r>
            <a:r>
              <a:rPr lang="en-US" sz="2000" kern="0" dirty="0" smtClean="0">
                <a:latin typeface="+mn-lt"/>
              </a:rPr>
              <a:t> of all allowable return types for CQL object results</a:t>
            </a:r>
          </a:p>
          <a:p>
            <a:pPr marL="1257300" lvl="2" indent="-342900">
              <a:spcBef>
                <a:spcPct val="20000"/>
              </a:spcBef>
              <a:buClr>
                <a:srgbClr val="00AAF6"/>
              </a:buClr>
              <a:buFontTx/>
              <a:buChar char="•"/>
              <a:defRPr/>
            </a:pPr>
            <a:r>
              <a:rPr lang="en-US" sz="2000" kern="0" dirty="0" smtClean="0">
                <a:latin typeface="+mn-lt"/>
              </a:rPr>
              <a:t>Imported into and available to clients via the data service WSDL</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Clients</a:t>
            </a:r>
            <a:r>
              <a:rPr kumimoji="0" lang="en-US" sz="2000" i="0" u="none" strike="noStrike" kern="0" cap="none" spc="0" normalizeH="0" noProof="0" dirty="0" smtClean="0">
                <a:ln>
                  <a:noFill/>
                </a:ln>
                <a:solidFill>
                  <a:schemeClr val="tx1"/>
                </a:solidFill>
                <a:effectLst/>
                <a:uLnTx/>
                <a:uFillTx/>
                <a:latin typeface="+mn-lt"/>
              </a:rPr>
              <a:t> know what types to expect and handle</a:t>
            </a:r>
            <a:endParaRPr kumimoji="0" lang="en-US" sz="2000"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err="1" smtClean="0">
                <a:latin typeface="+mn-lt"/>
              </a:rPr>
              <a:t>CQLQueryResultsIterator</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Implements </a:t>
            </a:r>
            <a:r>
              <a:rPr lang="en-US" sz="2000" kern="0" dirty="0" err="1" smtClean="0">
                <a:latin typeface="+mn-lt"/>
              </a:rPr>
              <a:t>java.util.Iterator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next() can return </a:t>
            </a:r>
            <a:r>
              <a:rPr lang="en-US" sz="2000" kern="0" dirty="0" err="1" smtClean="0">
                <a:latin typeface="+mn-lt"/>
              </a:rPr>
              <a:t>deserialized</a:t>
            </a:r>
            <a:r>
              <a:rPr lang="en-US" sz="2000" kern="0" dirty="0" smtClean="0">
                <a:latin typeface="+mn-lt"/>
              </a:rPr>
              <a:t> objects or XML text</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Configured by client-</a:t>
            </a:r>
            <a:r>
              <a:rPr lang="en-US" sz="2000" kern="0" dirty="0" err="1" smtClean="0">
                <a:latin typeface="+mn-lt"/>
              </a:rPr>
              <a:t>config.wsdd</a:t>
            </a:r>
            <a:r>
              <a:rPr lang="en-US" sz="2000" kern="0" dirty="0" smtClean="0">
                <a:latin typeface="+mn-lt"/>
              </a:rPr>
              <a:t> document at construction</a:t>
            </a:r>
          </a:p>
          <a:p>
            <a:pPr marL="1257300" lvl="2" indent="-342900">
              <a:spcBef>
                <a:spcPct val="20000"/>
              </a:spcBef>
              <a:buClr>
                <a:srgbClr val="00AAF6"/>
              </a:buClr>
              <a:buFontTx/>
              <a:buChar char="•"/>
              <a:defRPr/>
            </a:pPr>
            <a:r>
              <a:rPr lang="en-US" kern="0" dirty="0" smtClean="0">
                <a:latin typeface="+mn-lt"/>
              </a:rPr>
              <a:t>Optional – needed for custom object deserialization</a:t>
            </a:r>
          </a:p>
          <a:p>
            <a:pPr marL="342900" indent="-342900">
              <a:spcBef>
                <a:spcPct val="20000"/>
              </a:spcBef>
              <a:buClr>
                <a:srgbClr val="00AAF6"/>
              </a:buClr>
              <a:buFontTx/>
              <a:buChar char="•"/>
              <a:defRPr/>
            </a:pPr>
            <a:r>
              <a:rPr lang="en-US" sz="2000" b="1" kern="0" dirty="0" err="1" smtClean="0">
                <a:latin typeface="+mn-lt"/>
              </a:rPr>
              <a:t>DataServiceIterator</a:t>
            </a:r>
            <a:endParaRPr lang="en-US" sz="2000" b="1" i="1" kern="0" dirty="0" smtClean="0">
              <a:latin typeface="+mn-lt"/>
            </a:endParaRPr>
          </a:p>
          <a:p>
            <a:pPr marL="800100" lvl="1" indent="-342900">
              <a:spcBef>
                <a:spcPct val="20000"/>
              </a:spcBef>
              <a:buClr>
                <a:srgbClr val="00AAF6"/>
              </a:buClr>
              <a:buFontTx/>
              <a:buChar char="•"/>
              <a:defRPr/>
            </a:pPr>
            <a:r>
              <a:rPr lang="en-US" sz="2000" kern="0" dirty="0" smtClean="0">
                <a:latin typeface="+mn-lt"/>
              </a:rPr>
              <a:t>Interface that takes a CQL query and returns an </a:t>
            </a:r>
            <a:r>
              <a:rPr lang="en-US" sz="2000" kern="0" dirty="0" err="1" smtClean="0">
                <a:latin typeface="+mn-lt"/>
              </a:rPr>
              <a:t>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Implementations for standard, BDT, and WS-Enumeration</a:t>
            </a:r>
          </a:p>
          <a:p>
            <a:pPr marL="800100" lvl="1" indent="-342900">
              <a:spcBef>
                <a:spcPct val="20000"/>
              </a:spcBef>
              <a:buClr>
                <a:srgbClr val="00AAF6"/>
              </a:buClr>
              <a:buFontTx/>
              <a:buChar char="•"/>
              <a:defRPr/>
            </a:pPr>
            <a:r>
              <a:rPr lang="en-US" sz="2000" kern="0" dirty="0" smtClean="0">
                <a:latin typeface="+mn-lt"/>
              </a:rPr>
              <a:t>Simplifies creation of an </a:t>
            </a:r>
            <a:r>
              <a:rPr lang="en-US" sz="2000" kern="0" dirty="0" err="1" smtClean="0">
                <a:latin typeface="+mn-lt"/>
              </a:rPr>
              <a:t>Iterator</a:t>
            </a:r>
            <a:r>
              <a:rPr lang="en-US" sz="2000" kern="0" dirty="0" smtClean="0">
                <a:latin typeface="+mn-lt"/>
              </a:rPr>
              <a:t> for every query result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Example CQL Query Results </a:t>
            </a:r>
            <a:r>
              <a:rPr lang="en-US" sz="2000" b="1" kern="0" dirty="0" err="1" smtClean="0">
                <a:latin typeface="+mn-lt"/>
              </a:rPr>
              <a:t>Iterator</a:t>
            </a:r>
            <a:r>
              <a:rPr lang="en-US" sz="2000" b="1" kern="0" dirty="0" smtClean="0">
                <a:latin typeface="+mn-lt"/>
              </a:rPr>
              <a:t> usage</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CQL Query Results have been returned from the data service</a:t>
            </a:r>
          </a:p>
          <a:p>
            <a:pPr marL="800100" lvl="1" indent="-342900">
              <a:spcBef>
                <a:spcPct val="20000"/>
              </a:spcBef>
              <a:buClr>
                <a:srgbClr val="00AAF6"/>
              </a:buClr>
              <a:buFontTx/>
              <a:buChar char="•"/>
              <a:defRPr/>
            </a:pPr>
            <a:r>
              <a:rPr lang="en-US" sz="2000" kern="0" dirty="0" smtClean="0">
                <a:latin typeface="+mn-lt"/>
              </a:rPr>
              <a:t>The WSDD file for this data service is opened as an Input Stream</a:t>
            </a:r>
          </a:p>
          <a:p>
            <a:pPr marL="800100" lvl="1" indent="-342900">
              <a:spcBef>
                <a:spcPct val="20000"/>
              </a:spcBef>
              <a:buClr>
                <a:srgbClr val="00AAF6"/>
              </a:buClr>
              <a:buFontTx/>
              <a:buChar char="•"/>
              <a:defRPr/>
            </a:pPr>
            <a:r>
              <a:rPr lang="en-US" sz="2000" kern="0" dirty="0" smtClean="0">
                <a:latin typeface="+mn-lt"/>
              </a:rPr>
              <a:t>A new CQL Query Results </a:t>
            </a:r>
            <a:r>
              <a:rPr lang="en-US" sz="2000" kern="0" dirty="0" err="1" smtClean="0">
                <a:latin typeface="+mn-lt"/>
              </a:rPr>
              <a:t>Iterator</a:t>
            </a:r>
            <a:r>
              <a:rPr lang="en-US" sz="2000" kern="0" dirty="0" smtClean="0">
                <a:latin typeface="+mn-lt"/>
              </a:rPr>
              <a:t> is created using the query results and the WSDD for configuration of the </a:t>
            </a:r>
            <a:r>
              <a:rPr lang="en-US" sz="2000" kern="0" dirty="0" err="1" smtClean="0">
                <a:latin typeface="+mn-lt"/>
              </a:rPr>
              <a:t>deserializer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Results are iterated one at a time until none remain</a:t>
            </a:r>
          </a:p>
          <a:p>
            <a:pPr marL="800100" lvl="1" indent="-342900">
              <a:spcBef>
                <a:spcPct val="20000"/>
              </a:spcBef>
              <a:buClr>
                <a:srgbClr val="00AAF6"/>
              </a:buClr>
              <a:buFontTx/>
              <a:buChar char="•"/>
              <a:defRPr/>
            </a:pPr>
            <a:r>
              <a:rPr lang="en-US" sz="2000" kern="0" dirty="0" smtClean="0">
                <a:latin typeface="+mn-lt"/>
              </a:rPr>
              <a:t>Each result is cast as the query target’s data type (</a:t>
            </a:r>
            <a:r>
              <a:rPr lang="en-US" sz="2000" i="1" kern="0" dirty="0" smtClean="0">
                <a:latin typeface="+mn-lt"/>
              </a:rPr>
              <a:t>gene</a:t>
            </a:r>
            <a:r>
              <a:rPr lang="en-US" sz="2000" kern="0" dirty="0" smtClean="0">
                <a:latin typeface="+mn-lt"/>
              </a:rPr>
              <a:t>)</a:t>
            </a:r>
          </a:p>
          <a:p>
            <a:pPr marL="800100" lvl="1" indent="-342900">
              <a:spcBef>
                <a:spcPct val="20000"/>
              </a:spcBef>
              <a:buClr>
                <a:srgbClr val="00AAF6"/>
              </a:buClr>
              <a:buFontTx/>
              <a:buChar char="•"/>
              <a:defRPr/>
            </a:pPr>
            <a:r>
              <a:rPr lang="en-US" sz="2000" kern="0" dirty="0" smtClean="0">
                <a:latin typeface="+mn-lt"/>
              </a:rPr>
              <a:t>The name of each gene is printed</a:t>
            </a:r>
          </a:p>
          <a:p>
            <a:pPr marL="800100" lvl="1" indent="-342900">
              <a:spcBef>
                <a:spcPct val="20000"/>
              </a:spcBef>
              <a:buClr>
                <a:srgbClr val="00AAF6"/>
              </a:buClr>
              <a:buFontTx/>
              <a:buChar char="•"/>
              <a:defRPr/>
            </a:pPr>
            <a:r>
              <a:rPr lang="en-US" sz="2000" kern="0" dirty="0" smtClean="0">
                <a:latin typeface="+mn-lt"/>
              </a:rPr>
              <a:t>The WSDD file stream is closed</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Iterator Example 1.png"/>
          <p:cNvPicPr>
            <a:picLocks noChangeAspect="1"/>
          </p:cNvPicPr>
          <p:nvPr/>
        </p:nvPicPr>
        <p:blipFill>
          <a:blip r:embed="rId2" cstate="print"/>
          <a:stretch>
            <a:fillRect/>
          </a:stretch>
        </p:blipFill>
        <p:spPr>
          <a:xfrm>
            <a:off x="762000" y="1752600"/>
            <a:ext cx="5191125" cy="12858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Queries</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Data Services Involved</a:t>
            </a:r>
          </a:p>
          <a:p>
            <a:pPr marL="800100" lvl="1" indent="-342900">
              <a:spcBef>
                <a:spcPct val="20000"/>
              </a:spcBef>
              <a:buClr>
                <a:srgbClr val="00AAF6"/>
              </a:buClr>
              <a:buFontTx/>
              <a:buChar char="•"/>
              <a:defRPr/>
            </a:pPr>
            <a:r>
              <a:rPr lang="en-US" sz="2000" kern="0" dirty="0" smtClean="0"/>
              <a:t>Basic distributed joins and </a:t>
            </a:r>
            <a:r>
              <a:rPr lang="en-US" sz="2000" kern="0" dirty="0" smtClean="0"/>
              <a:t>aggregations</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All data services use the same language (CQL), so federation using multiple data services is possible</a:t>
            </a:r>
          </a:p>
          <a:p>
            <a:pPr marL="1257300" lvl="2" indent="-342900">
              <a:spcBef>
                <a:spcPct val="20000"/>
              </a:spcBef>
              <a:buClr>
                <a:srgbClr val="00AAF6"/>
              </a:buClr>
              <a:buFontTx/>
              <a:buChar char="•"/>
              <a:defRPr/>
            </a:pPr>
            <a:r>
              <a:rPr lang="en-US" i="1" kern="0" dirty="0" smtClean="0">
                <a:latin typeface="+mn-lt"/>
              </a:rPr>
              <a:t>Any</a:t>
            </a:r>
            <a:r>
              <a:rPr lang="en-US" kern="0" dirty="0" smtClean="0">
                <a:latin typeface="+mn-lt"/>
              </a:rPr>
              <a:t> combination of data services may be used</a:t>
            </a:r>
          </a:p>
          <a:p>
            <a:pPr marL="1257300" lvl="2" indent="-342900">
              <a:spcBef>
                <a:spcPct val="20000"/>
              </a:spcBef>
              <a:buClr>
                <a:srgbClr val="00AAF6"/>
              </a:buClr>
              <a:buFontTx/>
              <a:buChar char="•"/>
              <a:defRPr/>
            </a:pPr>
            <a:r>
              <a:rPr lang="en-US" kern="0" dirty="0" smtClean="0">
                <a:latin typeface="+mn-lt"/>
              </a:rPr>
              <a:t>Arbitrary cross-model joins</a:t>
            </a:r>
          </a:p>
          <a:p>
            <a:pPr marL="342900" indent="-342900">
              <a:spcBef>
                <a:spcPct val="20000"/>
              </a:spcBef>
              <a:buClr>
                <a:srgbClr val="00AAF6"/>
              </a:buClr>
              <a:buFontTx/>
              <a:buChar char="•"/>
              <a:defRPr/>
            </a:pPr>
            <a:r>
              <a:rPr lang="en-US" sz="2000" b="1" i="1" kern="0" dirty="0" smtClean="0">
                <a:latin typeface="+mn-lt"/>
              </a:rPr>
              <a:t>D</a:t>
            </a:r>
            <a:r>
              <a:rPr lang="en-US" sz="2000" b="1" kern="0" dirty="0" smtClean="0">
                <a:latin typeface="+mn-lt"/>
              </a:rPr>
              <a:t>CQL extends from CQL</a:t>
            </a:r>
          </a:p>
          <a:p>
            <a:pPr marL="800100" lvl="1" indent="-342900">
              <a:spcBef>
                <a:spcPct val="20000"/>
              </a:spcBef>
              <a:buClr>
                <a:srgbClr val="00AAF6"/>
              </a:buClr>
              <a:buFontTx/>
              <a:buChar char="•"/>
              <a:defRPr/>
            </a:pPr>
            <a:r>
              <a:rPr lang="en-US" sz="2000" kern="0" dirty="0" smtClean="0">
                <a:latin typeface="+mn-lt"/>
              </a:rPr>
              <a:t>Distributed version of CQL</a:t>
            </a:r>
          </a:p>
          <a:p>
            <a:pPr marL="800100" lvl="1" indent="-342900">
              <a:spcBef>
                <a:spcPct val="20000"/>
              </a:spcBef>
              <a:buClr>
                <a:srgbClr val="00AAF6"/>
              </a:buClr>
              <a:buFontTx/>
              <a:buChar char="•"/>
              <a:defRPr/>
            </a:pPr>
            <a:r>
              <a:rPr lang="en-US" sz="2000" kern="0" dirty="0" smtClean="0">
                <a:latin typeface="+mn-lt"/>
              </a:rPr>
              <a:t>Expresses joins, foreign data services, and target services</a:t>
            </a:r>
          </a:p>
          <a:p>
            <a:pPr marL="342900" indent="-342900">
              <a:spcBef>
                <a:spcPct val="20000"/>
              </a:spcBef>
              <a:buClr>
                <a:srgbClr val="00AAF6"/>
              </a:buClr>
              <a:buFontTx/>
              <a:buChar char="•"/>
              <a:defRPr/>
            </a:pPr>
            <a:r>
              <a:rPr lang="en-US" sz="2000" b="1" kern="0" dirty="0" err="1" smtClean="0">
                <a:latin typeface="+mn-lt"/>
              </a:rPr>
              <a:t>Stateful</a:t>
            </a:r>
            <a:r>
              <a:rPr lang="en-US" sz="2000" b="1" kern="0" dirty="0" smtClean="0">
                <a:latin typeface="+mn-lt"/>
              </a:rPr>
              <a:t> Grid Service or Local API</a:t>
            </a:r>
          </a:p>
          <a:p>
            <a:pPr marL="800100" lvl="1" indent="-342900">
              <a:spcBef>
                <a:spcPct val="20000"/>
              </a:spcBef>
              <a:buClr>
                <a:srgbClr val="00AAF6"/>
              </a:buClr>
              <a:buFontTx/>
              <a:buChar char="•"/>
              <a:defRPr/>
            </a:pPr>
            <a:r>
              <a:rPr lang="en-US" sz="2000" kern="0" dirty="0" smtClean="0">
                <a:latin typeface="+mn-lt"/>
              </a:rPr>
              <a:t>Queries may be issued to an FQP grid service and processed asynchronously for later results retrieval</a:t>
            </a:r>
          </a:p>
          <a:p>
            <a:pPr marL="800100" lvl="1" indent="-342900">
              <a:spcBef>
                <a:spcPct val="20000"/>
              </a:spcBef>
              <a:buClr>
                <a:srgbClr val="00AAF6"/>
              </a:buClr>
              <a:buFontTx/>
              <a:buChar char="•"/>
              <a:defRPr/>
            </a:pPr>
            <a:r>
              <a:rPr lang="en-US" sz="2000" kern="0" dirty="0" smtClean="0">
                <a:latin typeface="+mn-lt"/>
              </a:rPr>
              <a:t>FQP engine may be used within an application directly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Query Service</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Asynchronous query execution</a:t>
            </a:r>
          </a:p>
          <a:p>
            <a:pPr marL="800100" lvl="1" indent="-342900">
              <a:spcBef>
                <a:spcPct val="20000"/>
              </a:spcBef>
              <a:buClr>
                <a:srgbClr val="00AAF6"/>
              </a:buClr>
              <a:buFontTx/>
              <a:buChar char="•"/>
              <a:defRPr/>
            </a:pPr>
            <a:r>
              <a:rPr lang="en-US" sz="2000" kern="0" dirty="0" smtClean="0"/>
              <a:t>Start a DCQL query and immediately return the results context</a:t>
            </a:r>
          </a:p>
          <a:p>
            <a:pPr marL="800100" lvl="1" indent="-342900">
              <a:spcBef>
                <a:spcPct val="20000"/>
              </a:spcBef>
              <a:buClr>
                <a:srgbClr val="00AAF6"/>
              </a:buClr>
              <a:buFontTx/>
              <a:buChar char="•"/>
              <a:defRPr/>
            </a:pPr>
            <a:r>
              <a:rPr lang="en-US" sz="2000" kern="0" dirty="0" smtClean="0"/>
              <a:t>WS-Notification allows client to subscribe to status</a:t>
            </a:r>
          </a:p>
          <a:p>
            <a:pPr marL="1257300" lvl="2" indent="-342900">
              <a:spcBef>
                <a:spcPct val="20000"/>
              </a:spcBef>
              <a:buClr>
                <a:srgbClr val="00AAF6"/>
              </a:buClr>
              <a:buFontTx/>
              <a:buChar char="•"/>
              <a:defRPr/>
            </a:pPr>
            <a:r>
              <a:rPr lang="en-US" kern="0" dirty="0" smtClean="0"/>
              <a:t>Processing complete, exception, querying target data service, etc.</a:t>
            </a:r>
          </a:p>
          <a:p>
            <a:pPr marL="342900" indent="-342900">
              <a:spcBef>
                <a:spcPct val="20000"/>
              </a:spcBef>
              <a:buClr>
                <a:srgbClr val="00AAF6"/>
              </a:buClr>
              <a:buFontTx/>
              <a:buChar char="•"/>
              <a:defRPr/>
            </a:pPr>
            <a:r>
              <a:rPr lang="en-US" sz="2000" b="1" kern="0" dirty="0" smtClean="0"/>
              <a:t>Credential Delegation</a:t>
            </a:r>
          </a:p>
          <a:p>
            <a:pPr marL="800100" lvl="1" indent="-342900">
              <a:spcBef>
                <a:spcPct val="20000"/>
              </a:spcBef>
              <a:buClr>
                <a:srgbClr val="00AAF6"/>
              </a:buClr>
              <a:buFontTx/>
              <a:buChar char="•"/>
              <a:defRPr/>
            </a:pPr>
            <a:r>
              <a:rPr lang="en-US" sz="2000" kern="0" dirty="0" smtClean="0"/>
              <a:t>FQP service may perform queries on behalf of a client</a:t>
            </a:r>
          </a:p>
          <a:p>
            <a:pPr marL="800100" lvl="1" indent="-342900">
              <a:spcBef>
                <a:spcPct val="20000"/>
              </a:spcBef>
              <a:buClr>
                <a:srgbClr val="00AAF6"/>
              </a:buClr>
              <a:buFontTx/>
              <a:buChar char="•"/>
              <a:defRPr/>
            </a:pPr>
            <a:r>
              <a:rPr lang="en-US" sz="2000" kern="0" dirty="0" smtClean="0"/>
              <a:t>Leverages </a:t>
            </a:r>
            <a:r>
              <a:rPr lang="en-US" sz="2000" b="1" kern="0" dirty="0" smtClean="0"/>
              <a:t>C</a:t>
            </a:r>
            <a:r>
              <a:rPr lang="en-US" sz="2000" kern="0" dirty="0" smtClean="0"/>
              <a:t>redential </a:t>
            </a:r>
            <a:r>
              <a:rPr lang="en-US" sz="2000" b="1" kern="0" dirty="0" smtClean="0"/>
              <a:t>D</a:t>
            </a:r>
            <a:r>
              <a:rPr lang="en-US" sz="2000" kern="0" dirty="0" smtClean="0"/>
              <a:t>elegation </a:t>
            </a:r>
            <a:r>
              <a:rPr lang="en-US" sz="2000" b="1" kern="0" dirty="0" smtClean="0"/>
              <a:t>S</a:t>
            </a:r>
            <a:r>
              <a:rPr lang="en-US" sz="2000" kern="0" dirty="0" smtClean="0"/>
              <a:t>ervice (CDS)</a:t>
            </a:r>
          </a:p>
          <a:p>
            <a:pPr marL="342900" indent="-342900">
              <a:spcBef>
                <a:spcPct val="20000"/>
              </a:spcBef>
              <a:buClr>
                <a:srgbClr val="00AAF6"/>
              </a:buClr>
              <a:buFontTx/>
              <a:buChar char="•"/>
              <a:defRPr/>
            </a:pPr>
            <a:r>
              <a:rPr lang="en-US" sz="2000" b="1" kern="0" dirty="0" smtClean="0"/>
              <a:t>Large results retrieval</a:t>
            </a:r>
          </a:p>
          <a:p>
            <a:pPr marL="800100" lvl="1" indent="-342900">
              <a:spcBef>
                <a:spcPct val="20000"/>
              </a:spcBef>
              <a:buClr>
                <a:srgbClr val="00AAF6"/>
              </a:buClr>
              <a:buFontTx/>
              <a:buChar char="•"/>
              <a:defRPr/>
            </a:pPr>
            <a:r>
              <a:rPr lang="en-US" sz="2000" kern="0" dirty="0" smtClean="0"/>
              <a:t>WS-Enumeration and caGrid Transfer</a:t>
            </a:r>
          </a:p>
          <a:p>
            <a:pPr marL="342900" indent="-342900">
              <a:spcBef>
                <a:spcPct val="20000"/>
              </a:spcBef>
              <a:buClr>
                <a:srgbClr val="00AAF6"/>
              </a:buClr>
              <a:buFontTx/>
              <a:buChar char="•"/>
              <a:defRPr/>
            </a:pPr>
            <a:r>
              <a:rPr lang="en-US" sz="2000" b="1" kern="0" dirty="0" smtClean="0">
                <a:latin typeface="+mn-lt"/>
              </a:rPr>
              <a:t>Configurable Query Behavior</a:t>
            </a:r>
          </a:p>
          <a:p>
            <a:pPr marL="800100" lvl="1" indent="-342900">
              <a:spcBef>
                <a:spcPct val="20000"/>
              </a:spcBef>
              <a:buClr>
                <a:srgbClr val="00AAF6"/>
              </a:buClr>
              <a:buFontTx/>
              <a:buChar char="•"/>
              <a:defRPr/>
            </a:pPr>
            <a:r>
              <a:rPr lang="en-US" sz="2000" kern="0" dirty="0" smtClean="0">
                <a:latin typeface="+mn-lt"/>
              </a:rPr>
              <a:t>Failure handling, partial results retrieval, etc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DCQL Example</a:t>
            </a:r>
          </a:p>
        </p:txBody>
      </p:sp>
      <p:sp>
        <p:nvSpPr>
          <p:cNvPr id="59395" name="Rectangle 3"/>
          <p:cNvSpPr>
            <a:spLocks noGrp="1" noChangeArrowheads="1"/>
          </p:cNvSpPr>
          <p:nvPr>
            <p:ph idx="1"/>
          </p:nvPr>
        </p:nvSpPr>
        <p:spPr>
          <a:xfrm>
            <a:off x="685800" y="1447800"/>
            <a:ext cx="8458200" cy="4953000"/>
          </a:xfrm>
        </p:spPr>
        <p:txBody>
          <a:bodyPr/>
          <a:lstStyle/>
          <a:p>
            <a:pPr>
              <a:buFontTx/>
              <a:buNone/>
            </a:pPr>
            <a:r>
              <a:rPr lang="en-US" sz="1800" dirty="0" smtClean="0"/>
              <a:t>Return all the Genes in my local database that have a symbol </a:t>
            </a:r>
            <a:r>
              <a:rPr lang="en-US" sz="1800" i="1" dirty="0" smtClean="0"/>
              <a:t>beginning </a:t>
            </a:r>
            <a:r>
              <a:rPr lang="en-US" sz="1800" dirty="0" smtClean="0"/>
              <a:t>with “BRC“ and also exist in the </a:t>
            </a:r>
            <a:r>
              <a:rPr lang="en-US" sz="1800" dirty="0" err="1" smtClean="0"/>
              <a:t>caBIO</a:t>
            </a:r>
            <a:r>
              <a:rPr lang="en-US" sz="1800" dirty="0" smtClean="0"/>
              <a:t> database.</a:t>
            </a:r>
          </a:p>
          <a:p>
            <a:pPr>
              <a:buFontTx/>
              <a:buNone/>
            </a:pPr>
            <a:endParaRPr lang="en-US" sz="1400" dirty="0" smtClean="0"/>
          </a:p>
          <a:p>
            <a:pPr>
              <a:buFontTx/>
              <a:buNone/>
            </a:pPr>
            <a:r>
              <a:rPr lang="en-US" sz="1400" dirty="0" smtClean="0"/>
              <a:t>&lt;</a:t>
            </a:r>
            <a:r>
              <a:rPr lang="en-US" sz="1400" dirty="0" err="1" smtClean="0"/>
              <a:t>DCQLQuery</a:t>
            </a:r>
            <a:r>
              <a:rPr lang="en-US" sz="1400" dirty="0" smtClean="0"/>
              <a:t>&gt;</a:t>
            </a:r>
          </a:p>
          <a:p>
            <a:pPr>
              <a:buFontTx/>
              <a:buNone/>
            </a:pPr>
            <a:r>
              <a:rPr lang="en-US" sz="1400" dirty="0" smtClean="0"/>
              <a:t>    &lt;</a:t>
            </a:r>
            <a:r>
              <a:rPr lang="en-US" sz="1400" dirty="0" err="1" smtClean="0"/>
              <a:t>TargetObject</a:t>
            </a:r>
            <a:r>
              <a:rPr lang="en-US" sz="1400" dirty="0" smtClean="0"/>
              <a:t> name=</a:t>
            </a:r>
            <a:r>
              <a:rPr lang="en-US" sz="1400" i="1" dirty="0" smtClean="0"/>
              <a:t>"</a:t>
            </a:r>
            <a:r>
              <a:rPr lang="en-US" sz="1400" i="1" dirty="0" err="1" smtClean="0"/>
              <a:t>gov.nih.nci.cabio.domain.Gene</a:t>
            </a:r>
            <a:r>
              <a:rPr lang="en-US" sz="1400" i="1" dirty="0" smtClean="0"/>
              <a:t>"&gt;</a:t>
            </a:r>
          </a:p>
          <a:p>
            <a:pPr>
              <a:buFontTx/>
              <a:buNone/>
            </a:pPr>
            <a:r>
              <a:rPr lang="en-US" sz="1400" dirty="0" smtClean="0"/>
              <a:t>        &lt;Group </a:t>
            </a:r>
            <a:r>
              <a:rPr lang="en-US" sz="1400" dirty="0" err="1" smtClean="0"/>
              <a:t>logicRelation</a:t>
            </a:r>
            <a:r>
              <a:rPr lang="en-US" sz="1400" dirty="0" smtClean="0"/>
              <a:t>=</a:t>
            </a:r>
            <a:r>
              <a:rPr lang="en-US" sz="1400" i="1" dirty="0" smtClean="0"/>
              <a:t>"AND"&gt;</a:t>
            </a:r>
          </a:p>
          <a:p>
            <a:pPr>
              <a:buFontTx/>
              <a:buNone/>
            </a:pPr>
            <a:r>
              <a:rPr lang="en-US" sz="1400" dirty="0" smtClean="0">
                <a:solidFill>
                  <a:srgbClr val="FF0000"/>
                </a:solidFill>
              </a:rPr>
              <a:t>            &lt;</a:t>
            </a:r>
            <a:r>
              <a:rPr lang="en-US" sz="1400" dirty="0" err="1" smtClean="0">
                <a:solidFill>
                  <a:srgbClr val="FF0000"/>
                </a:solidFill>
              </a:rPr>
              <a:t>ForeignAssociation</a:t>
            </a:r>
            <a:r>
              <a:rPr lang="en-US" sz="1400" dirty="0" smtClean="0">
                <a:solidFill>
                  <a:srgbClr val="FF0000"/>
                </a:solidFill>
              </a:rPr>
              <a:t> </a:t>
            </a:r>
            <a:r>
              <a:rPr lang="en-US" sz="1400" dirty="0" err="1" smtClean="0">
                <a:solidFill>
                  <a:srgbClr val="FF0000"/>
                </a:solidFill>
              </a:rPr>
              <a:t>targetServiceURL</a:t>
            </a:r>
            <a:r>
              <a:rPr lang="en-US" sz="1400" dirty="0" smtClean="0">
                <a:solidFill>
                  <a:srgbClr val="FF0000"/>
                </a:solidFill>
              </a:rPr>
              <a:t>=</a:t>
            </a:r>
            <a:r>
              <a:rPr lang="en-US" sz="1400" i="1" dirty="0" smtClean="0">
                <a:solidFill>
                  <a:srgbClr val="FF0000"/>
                </a:solidFill>
              </a:rPr>
              <a:t>"http://cabio-gridservice.nci.nih.gov:80/wsrf-cabio/services/cagrid/CaBIOSvc"&gt;</a:t>
            </a:r>
          </a:p>
          <a:p>
            <a:pPr>
              <a:buFontTx/>
              <a:buNone/>
            </a:pPr>
            <a:r>
              <a:rPr lang="en-US" sz="1400" dirty="0" smtClean="0">
                <a:solidFill>
                  <a:srgbClr val="008000"/>
                </a:solidFill>
              </a:rPr>
              <a:t>                &lt;</a:t>
            </a:r>
            <a:r>
              <a:rPr lang="en-US" sz="1400" dirty="0" err="1" smtClean="0">
                <a:solidFill>
                  <a:srgbClr val="008000"/>
                </a:solidFill>
              </a:rPr>
              <a:t>JoinCondition</a:t>
            </a:r>
            <a:r>
              <a:rPr lang="en-US" sz="1400" dirty="0" smtClean="0">
                <a:solidFill>
                  <a:srgbClr val="008000"/>
                </a:solidFill>
              </a:rPr>
              <a:t> </a:t>
            </a:r>
            <a:r>
              <a:rPr lang="en-US" sz="1400" dirty="0" err="1" smtClean="0">
                <a:solidFill>
                  <a:srgbClr val="008000"/>
                </a:solidFill>
              </a:rPr>
              <a:t>localAttributeName</a:t>
            </a:r>
            <a:r>
              <a:rPr lang="en-US" sz="1400" dirty="0" smtClean="0">
                <a:solidFill>
                  <a:srgbClr val="008000"/>
                </a:solidFill>
              </a:rPr>
              <a:t>=</a:t>
            </a:r>
            <a:r>
              <a:rPr lang="en-US" sz="1400" i="1" dirty="0" smtClean="0">
                <a:solidFill>
                  <a:srgbClr val="008000"/>
                </a:solidFill>
              </a:rPr>
              <a:t>"</a:t>
            </a:r>
            <a:r>
              <a:rPr lang="en-US" sz="1400" i="1" dirty="0" err="1" smtClean="0">
                <a:solidFill>
                  <a:srgbClr val="008000"/>
                </a:solidFill>
              </a:rPr>
              <a:t>fullName</a:t>
            </a:r>
            <a:r>
              <a:rPr lang="en-US" sz="1400" i="1" dirty="0" smtClean="0">
                <a:solidFill>
                  <a:srgbClr val="008000"/>
                </a:solidFill>
              </a:rPr>
              <a:t>" </a:t>
            </a:r>
            <a:r>
              <a:rPr lang="en-US" sz="1400" i="1" dirty="0" err="1" smtClean="0">
                <a:solidFill>
                  <a:srgbClr val="008000"/>
                </a:solidFill>
              </a:rPr>
              <a:t>foreignAttributeName</a:t>
            </a:r>
            <a:r>
              <a:rPr lang="en-US" sz="1400" i="1" dirty="0" smtClean="0">
                <a:solidFill>
                  <a:srgbClr val="008000"/>
                </a:solidFill>
              </a:rPr>
              <a:t>="</a:t>
            </a:r>
            <a:r>
              <a:rPr lang="en-US" sz="1400" i="1" dirty="0" err="1" smtClean="0">
                <a:solidFill>
                  <a:srgbClr val="008000"/>
                </a:solidFill>
              </a:rPr>
              <a:t>fullName</a:t>
            </a:r>
            <a:r>
              <a:rPr lang="en-US" sz="1400" i="1" dirty="0" smtClean="0">
                <a:solidFill>
                  <a:srgbClr val="008000"/>
                </a:solidFill>
              </a:rPr>
              <a:t>" predicate="EQUAL_TO"/&gt;</a:t>
            </a:r>
          </a:p>
          <a:p>
            <a:pPr>
              <a:buFontTx/>
              <a:buNone/>
            </a:pPr>
            <a:r>
              <a:rPr lang="en-US" sz="1400" dirty="0" smtClean="0">
                <a:solidFill>
                  <a:srgbClr val="0000FF"/>
                </a:solidFill>
              </a:rPr>
              <a:t>                &lt;</a:t>
            </a:r>
            <a:r>
              <a:rPr lang="en-US" sz="1400" dirty="0" err="1" smtClean="0">
                <a:solidFill>
                  <a:srgbClr val="0000FF"/>
                </a:solidFill>
              </a:rPr>
              <a:t>ForeignObject</a:t>
            </a:r>
            <a:r>
              <a:rPr lang="en-US" sz="1400" dirty="0" smtClean="0">
                <a:solidFill>
                  <a:srgbClr val="0000FF"/>
                </a:solidFill>
              </a:rPr>
              <a:t> name=</a:t>
            </a:r>
            <a:r>
              <a:rPr lang="en-US" sz="1400" i="1" dirty="0" smtClean="0">
                <a:solidFill>
                  <a:srgbClr val="0000FF"/>
                </a:solidFill>
              </a:rPr>
              <a:t>"</a:t>
            </a:r>
            <a:r>
              <a:rPr lang="en-US" sz="1400" i="1" dirty="0" err="1" smtClean="0">
                <a:solidFill>
                  <a:srgbClr val="0000FF"/>
                </a:solidFill>
              </a:rPr>
              <a:t>gov.nih.nci.cabio.domain.Gene</a:t>
            </a:r>
            <a:r>
              <a:rPr lang="en-US" sz="1400" i="1" dirty="0" smtClean="0">
                <a:solidFill>
                  <a:srgbClr val="0000FF"/>
                </a:solidFill>
              </a:rPr>
              <a:t>"&gt;</a:t>
            </a:r>
          </a:p>
          <a:p>
            <a:pPr>
              <a:buFontTx/>
              <a:buNone/>
            </a:pPr>
            <a:r>
              <a:rPr lang="en-US" sz="1400" dirty="0" smtClean="0">
                <a:solidFill>
                  <a:srgbClr val="0000FF"/>
                </a:solidFill>
              </a:rPr>
              <a:t>                    &lt;Attribute name=</a:t>
            </a:r>
            <a:r>
              <a:rPr lang="en-US" sz="1400" i="1" dirty="0" smtClean="0">
                <a:solidFill>
                  <a:srgbClr val="0000FF"/>
                </a:solidFill>
              </a:rPr>
              <a:t>"</a:t>
            </a:r>
            <a:r>
              <a:rPr lang="en-US" sz="1400" i="1" dirty="0" err="1" smtClean="0">
                <a:solidFill>
                  <a:srgbClr val="0000FF"/>
                </a:solidFill>
              </a:rPr>
              <a:t>fullName</a:t>
            </a:r>
            <a:r>
              <a:rPr lang="en-US" sz="1400" i="1" dirty="0" smtClean="0">
                <a:solidFill>
                  <a:srgbClr val="0000FF"/>
                </a:solidFill>
              </a:rPr>
              <a:t>" value="BRCA%" predicate="LIKE"/&gt;</a:t>
            </a:r>
          </a:p>
          <a:p>
            <a:pPr>
              <a:buFontTx/>
              <a:buNone/>
            </a:pPr>
            <a:r>
              <a:rPr lang="en-US" sz="1400" dirty="0" smtClean="0">
                <a:solidFill>
                  <a:srgbClr val="0000FF"/>
                </a:solidFill>
              </a:rPr>
              <a:t>                &lt;/</a:t>
            </a:r>
            <a:r>
              <a:rPr lang="en-US" sz="1400" dirty="0" err="1" smtClean="0">
                <a:solidFill>
                  <a:srgbClr val="0000FF"/>
                </a:solidFill>
              </a:rPr>
              <a:t>ForeignObject</a:t>
            </a:r>
            <a:r>
              <a:rPr lang="en-US" sz="1400" dirty="0" smtClean="0">
                <a:solidFill>
                  <a:srgbClr val="0000FF"/>
                </a:solidFill>
              </a:rPr>
              <a:t>&gt;</a:t>
            </a:r>
          </a:p>
          <a:p>
            <a:pPr>
              <a:buFontTx/>
              <a:buNone/>
            </a:pPr>
            <a:r>
              <a:rPr lang="en-US" sz="1400" dirty="0" smtClean="0">
                <a:solidFill>
                  <a:srgbClr val="FF0000"/>
                </a:solidFill>
              </a:rPr>
              <a:t>            &lt;/</a:t>
            </a:r>
            <a:r>
              <a:rPr lang="en-US" sz="1400" dirty="0" err="1" smtClean="0">
                <a:solidFill>
                  <a:srgbClr val="FF0000"/>
                </a:solidFill>
              </a:rPr>
              <a:t>ForeignAssociation</a:t>
            </a:r>
            <a:r>
              <a:rPr lang="en-US" sz="1400" dirty="0" smtClean="0">
                <a:solidFill>
                  <a:srgbClr val="FF0000"/>
                </a:solidFill>
              </a:rPr>
              <a:t>&gt;</a:t>
            </a:r>
          </a:p>
          <a:p>
            <a:pPr>
              <a:buFontTx/>
              <a:buNone/>
            </a:pPr>
            <a:r>
              <a:rPr lang="en-US" sz="1400" dirty="0" smtClean="0"/>
              <a:t>            &lt;Attribute name=</a:t>
            </a:r>
            <a:r>
              <a:rPr lang="en-US" sz="1400" i="1" dirty="0" smtClean="0"/>
              <a:t>"</a:t>
            </a:r>
            <a:r>
              <a:rPr lang="en-US" sz="1400" i="1" dirty="0" err="1" smtClean="0"/>
              <a:t>fullName</a:t>
            </a:r>
            <a:r>
              <a:rPr lang="en-US" sz="1400" i="1" dirty="0" smtClean="0"/>
              <a:t>" value="BRCA%" predicate="LIKE"/&gt;</a:t>
            </a:r>
          </a:p>
          <a:p>
            <a:pPr>
              <a:buFontTx/>
              <a:buNone/>
            </a:pPr>
            <a:r>
              <a:rPr lang="en-US" sz="1400" dirty="0" smtClean="0"/>
              <a:t>        &lt;/Group&gt;</a:t>
            </a:r>
          </a:p>
          <a:p>
            <a:pPr>
              <a:buFontTx/>
              <a:buNone/>
            </a:pPr>
            <a:r>
              <a:rPr lang="en-US" sz="1400" dirty="0" smtClean="0"/>
              <a:t>    &lt;/</a:t>
            </a:r>
            <a:r>
              <a:rPr lang="en-US" sz="1400" dirty="0" err="1" smtClean="0"/>
              <a:t>TargetObject</a:t>
            </a:r>
            <a:r>
              <a:rPr lang="en-US" sz="1400" dirty="0" smtClean="0"/>
              <a:t>&gt;</a:t>
            </a:r>
          </a:p>
          <a:p>
            <a:pPr>
              <a:buFontTx/>
              <a:buNone/>
            </a:pPr>
            <a:r>
              <a:rPr lang="en-US" sz="1400" dirty="0" smtClean="0"/>
              <a:t>    &lt;</a:t>
            </a:r>
            <a:r>
              <a:rPr lang="en-US" sz="1400" dirty="0" err="1" smtClean="0"/>
              <a:t>targetServiceURL</a:t>
            </a:r>
            <a:r>
              <a:rPr lang="en-US" sz="1400" dirty="0" smtClean="0"/>
              <a:t>&gt;http://localhost:8080/wsrf/services/cagrid/CaBIO&lt;/targetServiceURL&gt;</a:t>
            </a:r>
          </a:p>
          <a:p>
            <a:pPr>
              <a:buFontTx/>
              <a:buNone/>
            </a:pPr>
            <a:r>
              <a:rPr lang="en-US" sz="1400" dirty="0" smtClean="0"/>
              <a:t>&lt;/</a:t>
            </a:r>
            <a:r>
              <a:rPr lang="en-US" sz="1400" dirty="0" err="1" smtClean="0"/>
              <a:t>DCQLQuery</a:t>
            </a:r>
            <a:r>
              <a:rPr lang="en-US" sz="1400" dirty="0" smtClean="0"/>
              <a:t>&gt;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248400" cy="1143000"/>
          </a:xfrm>
        </p:spPr>
        <p:txBody>
          <a:bodyPr/>
          <a:lstStyle/>
          <a:p>
            <a:pPr lvl="0"/>
            <a:r>
              <a:rPr lang="en-US" dirty="0">
                <a:cs typeface="Arial" charset="0"/>
              </a:rPr>
              <a:t>E</a:t>
            </a:r>
            <a:r>
              <a:rPr lang="en-US" dirty="0" smtClean="0">
                <a:cs typeface="Arial" charset="0"/>
              </a:rPr>
              <a:t>xample </a:t>
            </a:r>
            <a:r>
              <a:rPr lang="en-US" dirty="0">
                <a:cs typeface="Arial" charset="0"/>
              </a:rPr>
              <a:t>service development </a:t>
            </a:r>
            <a:r>
              <a:rPr lang="en-US" dirty="0" smtClean="0">
                <a:cs typeface="Arial" charset="0"/>
              </a:rPr>
              <a:t>process</a:t>
            </a:r>
            <a:endParaRPr lang="en-US" dirty="0"/>
          </a:p>
        </p:txBody>
      </p:sp>
      <p:graphicFrame>
        <p:nvGraphicFramePr>
          <p:cNvPr id="5" name="Object 2"/>
          <p:cNvGraphicFramePr>
            <a:graphicFrameLocks noChangeAspect="1"/>
          </p:cNvGraphicFramePr>
          <p:nvPr/>
        </p:nvGraphicFramePr>
        <p:xfrm>
          <a:off x="304800" y="3048000"/>
          <a:ext cx="8513762" cy="3052763"/>
        </p:xfrm>
        <a:graphic>
          <a:graphicData uri="http://schemas.openxmlformats.org/presentationml/2006/ole">
            <p:oleObj spid="_x0000_s11266" name="Visio" r:id="rId3" imgW="9594116" imgH="4603492" progId="">
              <p:embed/>
            </p:oleObj>
          </a:graphicData>
        </a:graphic>
      </p:graphicFrame>
      <p:sp>
        <p:nvSpPr>
          <p:cNvPr id="6" name="Rectangle 5"/>
          <p:cNvSpPr/>
          <p:nvPr/>
        </p:nvSpPr>
        <p:spPr>
          <a:xfrm>
            <a:off x="249237" y="2997200"/>
            <a:ext cx="5105400" cy="3124200"/>
          </a:xfrm>
          <a:prstGeom prst="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800">
                <a:solidFill>
                  <a:schemeClr val="tx1"/>
                </a:solidFill>
              </a:rPr>
              <a:t>Create Semantically Harmonized Data Model</a:t>
            </a:r>
            <a:endParaRPr lang="en-US" sz="16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p:txBody>
      </p:sp>
      <p:sp>
        <p:nvSpPr>
          <p:cNvPr id="7" name="Rectangle 6"/>
          <p:cNvSpPr/>
          <p:nvPr/>
        </p:nvSpPr>
        <p:spPr>
          <a:xfrm>
            <a:off x="7107237" y="2997200"/>
            <a:ext cx="1752600" cy="312420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800" dirty="0">
                <a:solidFill>
                  <a:schemeClr val="tx1"/>
                </a:solidFill>
              </a:rPr>
              <a:t>Grid-</a:t>
            </a:r>
            <a:r>
              <a:rPr lang="en-US" sz="1800" dirty="0" err="1">
                <a:solidFill>
                  <a:schemeClr val="tx1"/>
                </a:solidFill>
              </a:rPr>
              <a:t>ify</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8" name="Picture 2"/>
          <p:cNvPicPr>
            <a:picLocks noChangeAspect="1" noChangeArrowheads="1"/>
          </p:cNvPicPr>
          <p:nvPr/>
        </p:nvPicPr>
        <p:blipFill>
          <a:blip r:embed="rId4" cstate="print"/>
          <a:srcRect/>
          <a:stretch>
            <a:fillRect/>
          </a:stretch>
        </p:blipFill>
        <p:spPr bwMode="auto">
          <a:xfrm>
            <a:off x="4364037" y="5130800"/>
            <a:ext cx="433388" cy="485775"/>
          </a:xfrm>
          <a:prstGeom prst="rect">
            <a:avLst/>
          </a:prstGeom>
          <a:noFill/>
          <a:ln w="9525">
            <a:noFill/>
            <a:miter lim="800000"/>
            <a:headEnd/>
            <a:tailEnd/>
          </a:ln>
        </p:spPr>
      </p:pic>
      <p:pic>
        <p:nvPicPr>
          <p:cNvPr id="9" name="Picture 3"/>
          <p:cNvPicPr>
            <a:picLocks noChangeAspect="1" noChangeArrowheads="1"/>
          </p:cNvPicPr>
          <p:nvPr/>
        </p:nvPicPr>
        <p:blipFill>
          <a:blip r:embed="rId5" cstate="print"/>
          <a:srcRect/>
          <a:stretch>
            <a:fillRect/>
          </a:stretch>
        </p:blipFill>
        <p:spPr bwMode="auto">
          <a:xfrm>
            <a:off x="935037" y="5207000"/>
            <a:ext cx="381000" cy="388938"/>
          </a:xfrm>
          <a:prstGeom prst="rect">
            <a:avLst/>
          </a:prstGeom>
          <a:noFill/>
          <a:ln w="9525">
            <a:noFill/>
            <a:miter lim="800000"/>
            <a:headEnd/>
            <a:tailEnd/>
          </a:ln>
        </p:spPr>
      </p:pic>
      <p:sp>
        <p:nvSpPr>
          <p:cNvPr id="10" name="Rectangle 9"/>
          <p:cNvSpPr/>
          <p:nvPr/>
        </p:nvSpPr>
        <p:spPr>
          <a:xfrm>
            <a:off x="5354637" y="2997200"/>
            <a:ext cx="1752600" cy="3124200"/>
          </a:xfrm>
          <a:prstGeom prst="rect">
            <a:avLst/>
          </a:prstGeom>
          <a:solidFill>
            <a:schemeClr val="bg1">
              <a:lumMod val="75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600" dirty="0">
                <a:solidFill>
                  <a:schemeClr val="tx1"/>
                </a:solidFill>
              </a:rPr>
              <a:t>Generate</a:t>
            </a:r>
          </a:p>
          <a:p>
            <a:r>
              <a:rPr lang="en-US" sz="1600" dirty="0">
                <a:solidFill>
                  <a:schemeClr val="tx1"/>
                </a:solidFill>
              </a:rPr>
              <a:t>Data Resource</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1" name="Picture 4"/>
          <p:cNvPicPr>
            <a:picLocks noChangeAspect="1" noChangeArrowheads="1"/>
          </p:cNvPicPr>
          <p:nvPr/>
        </p:nvPicPr>
        <p:blipFill>
          <a:blip r:embed="rId6" cstate="print"/>
          <a:srcRect/>
          <a:stretch>
            <a:fillRect/>
          </a:stretch>
        </p:blipFill>
        <p:spPr bwMode="auto">
          <a:xfrm>
            <a:off x="2687637" y="5207000"/>
            <a:ext cx="476250" cy="476250"/>
          </a:xfrm>
          <a:prstGeom prst="rect">
            <a:avLst/>
          </a:prstGeom>
          <a:noFill/>
          <a:ln w="9525">
            <a:noFill/>
            <a:miter lim="800000"/>
            <a:headEnd/>
            <a:tailEnd/>
          </a:ln>
        </p:spPr>
      </p:pic>
      <p:pic>
        <p:nvPicPr>
          <p:cNvPr id="12" name="Picture 2" descr="P:\cagrid-1-0\caGrid\projects\introduce\resources\portal\introduce\introduceSplash.jpg"/>
          <p:cNvPicPr>
            <a:picLocks noChangeAspect="1" noChangeArrowheads="1"/>
          </p:cNvPicPr>
          <p:nvPr/>
        </p:nvPicPr>
        <p:blipFill>
          <a:blip r:embed="rId7" cstate="print"/>
          <a:srcRect/>
          <a:stretch>
            <a:fillRect/>
          </a:stretch>
        </p:blipFill>
        <p:spPr bwMode="auto">
          <a:xfrm>
            <a:off x="7716837" y="5207000"/>
            <a:ext cx="457200" cy="412750"/>
          </a:xfrm>
          <a:prstGeom prst="rect">
            <a:avLst/>
          </a:prstGeom>
          <a:noFill/>
          <a:ln w="9525">
            <a:noFill/>
            <a:miter lim="800000"/>
            <a:headEnd/>
            <a:tailEnd/>
          </a:ln>
        </p:spPr>
      </p:pic>
      <p:sp>
        <p:nvSpPr>
          <p:cNvPr id="13" name="Rectangle 3"/>
          <p:cNvSpPr txBox="1">
            <a:spLocks noChangeArrowheads="1"/>
          </p:cNvSpPr>
          <p:nvPr/>
        </p:nvSpPr>
        <p:spPr bwMode="auto">
          <a:xfrm>
            <a:off x="304800" y="1371600"/>
            <a:ext cx="84582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Specialized tooling can</a:t>
            </a:r>
            <a:r>
              <a:rPr kumimoji="0" lang="en-US" sz="2000" b="1" i="0" u="none" strike="noStrike" kern="0" cap="none" spc="0" normalizeH="0" noProof="0" dirty="0" smtClean="0">
                <a:ln>
                  <a:noFill/>
                </a:ln>
                <a:solidFill>
                  <a:schemeClr val="tx1"/>
                </a:solidFill>
                <a:effectLst/>
                <a:uLnTx/>
                <a:uFillTx/>
                <a:latin typeface="+mn-lt"/>
                <a:ea typeface="+mn-ea"/>
                <a:cs typeface="+mn-cs"/>
              </a:rPr>
              <a:t> create a fully functional data service without a single line of developer code.</a:t>
            </a:r>
          </a:p>
          <a:p>
            <a:pPr marL="800100" lvl="1" indent="-342900">
              <a:spcBef>
                <a:spcPct val="20000"/>
              </a:spcBef>
              <a:buClr>
                <a:srgbClr val="00AAF6"/>
              </a:buClr>
              <a:buFontTx/>
              <a:buChar char="•"/>
            </a:pPr>
            <a:r>
              <a:rPr lang="en-US" sz="2000" kern="0" noProof="0" dirty="0" smtClean="0">
                <a:latin typeface="+mn-lt"/>
              </a:rPr>
              <a:t>Templates, wizards, and simple configuration files.</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pic>
        <p:nvPicPr>
          <p:cNvPr id="5" name="Content Placeholder 4" descr="service.png"/>
          <p:cNvPicPr>
            <a:picLocks noGrp="1" noChangeAspect="1"/>
          </p:cNvPicPr>
          <p:nvPr>
            <p:ph idx="1"/>
          </p:nvPr>
        </p:nvPicPr>
        <p:blipFill>
          <a:blip r:embed="rId2" cstate="print"/>
          <a:stretch>
            <a:fillRect/>
          </a:stretch>
        </p:blipFill>
        <p:spPr>
          <a:xfrm>
            <a:off x="0" y="1295400"/>
            <a:ext cx="9144000" cy="483026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BaseServiceImpl</a:t>
            </a:r>
            <a:endParaRPr lang="en-US" sz="2000" dirty="0" smtClean="0"/>
          </a:p>
          <a:p>
            <a:pPr lvl="1"/>
            <a:r>
              <a:rPr lang="en-US" sz="2000" dirty="0" smtClean="0"/>
              <a:t>Abstract base class which is extended by specific data service implementations</a:t>
            </a:r>
          </a:p>
          <a:p>
            <a:pPr lvl="2"/>
            <a:r>
              <a:rPr lang="en-US" sz="1800" dirty="0" smtClean="0"/>
              <a:t>Standard, WS-Enumeration, and caGrid Transfer</a:t>
            </a:r>
            <a:endParaRPr lang="en-US" sz="2400" dirty="0" smtClean="0"/>
          </a:p>
          <a:p>
            <a:pPr lvl="1"/>
            <a:r>
              <a:rPr lang="en-US" sz="2000" dirty="0" smtClean="0"/>
              <a:t>Common functionality and query processing workflow</a:t>
            </a:r>
          </a:p>
          <a:p>
            <a:pPr lvl="2"/>
            <a:r>
              <a:rPr lang="en-US" sz="1800" dirty="0" smtClean="0"/>
              <a:t>Creates and configures the CQL query processor instance</a:t>
            </a:r>
          </a:p>
          <a:p>
            <a:pPr lvl="2"/>
            <a:r>
              <a:rPr lang="en-US" sz="1800" dirty="0" smtClean="0"/>
              <a:t>Handles query auditing</a:t>
            </a:r>
          </a:p>
          <a:p>
            <a:pPr lvl="2"/>
            <a:r>
              <a:rPr lang="en-US" sz="1800" dirty="0" smtClean="0"/>
              <a:t>Validates incoming queries</a:t>
            </a:r>
          </a:p>
          <a:p>
            <a:r>
              <a:rPr lang="en-US" dirty="0" err="1" smtClean="0"/>
              <a:t>DataServiceImpl</a:t>
            </a:r>
            <a:endParaRPr lang="en-US" dirty="0" smtClean="0"/>
          </a:p>
          <a:p>
            <a:pPr lvl="1"/>
            <a:r>
              <a:rPr lang="en-US" dirty="0" smtClean="0"/>
              <a:t>Standard implementation of data service extends from </a:t>
            </a:r>
            <a:r>
              <a:rPr lang="en-US" dirty="0" err="1" smtClean="0"/>
              <a:t>BaseServiceImpl</a:t>
            </a:r>
            <a:endParaRPr lang="en-US" dirty="0" smtClean="0"/>
          </a:p>
          <a:p>
            <a:pPr lvl="1"/>
            <a:r>
              <a:rPr lang="en-US" dirty="0" smtClean="0"/>
              <a:t>Passes CQL to Query Processor</a:t>
            </a:r>
          </a:p>
          <a:p>
            <a:pPr lvl="1"/>
            <a:r>
              <a:rPr lang="en-US" dirty="0" smtClean="0"/>
              <a:t>Returns results directly to client (via grid interface)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ServiceConfigUtil</a:t>
            </a:r>
            <a:endParaRPr lang="en-US" sz="2000" dirty="0" smtClean="0"/>
          </a:p>
          <a:p>
            <a:pPr lvl="1"/>
            <a:r>
              <a:rPr lang="en-US" sz="2000" dirty="0" smtClean="0"/>
              <a:t>Reads the data service configuration from JNDI</a:t>
            </a:r>
          </a:p>
          <a:p>
            <a:pPr lvl="2"/>
            <a:r>
              <a:rPr lang="en-US" sz="1800" dirty="0" smtClean="0"/>
              <a:t>Introduce-generated </a:t>
            </a:r>
            <a:r>
              <a:rPr lang="en-US" sz="1800" dirty="0" err="1" smtClean="0"/>
              <a:t>ServiceConfig</a:t>
            </a:r>
            <a:r>
              <a:rPr lang="en-US" sz="1800" dirty="0" smtClean="0"/>
              <a:t> class is populated</a:t>
            </a:r>
          </a:p>
          <a:p>
            <a:pPr lvl="2"/>
            <a:r>
              <a:rPr lang="en-US" sz="1800" dirty="0" smtClean="0"/>
              <a:t>Reflection to locate getter methods for data service configuration properties</a:t>
            </a:r>
          </a:p>
          <a:p>
            <a:pPr lvl="3"/>
            <a:r>
              <a:rPr lang="en-US" sz="1800" dirty="0" smtClean="0"/>
              <a:t>Works regardless of other service properties added and name of service</a:t>
            </a:r>
          </a:p>
          <a:p>
            <a:pPr lvl="1"/>
            <a:r>
              <a:rPr lang="en-US" sz="2000" dirty="0" smtClean="0"/>
              <a:t>Provides service properties to both </a:t>
            </a:r>
            <a:r>
              <a:rPr lang="en-US" sz="2000" dirty="0" err="1" smtClean="0"/>
              <a:t>BaseServiceImpl</a:t>
            </a:r>
            <a:r>
              <a:rPr lang="en-US" sz="2000" dirty="0" smtClean="0"/>
              <a:t> and CQL Query Processor implementation</a:t>
            </a:r>
          </a:p>
          <a:p>
            <a:pPr lvl="2"/>
            <a:r>
              <a:rPr lang="en-US" sz="1800" dirty="0" smtClean="0"/>
              <a:t>Properties supplied in key-value pairs</a:t>
            </a:r>
          </a:p>
          <a:p>
            <a:pPr lvl="2"/>
            <a:r>
              <a:rPr lang="en-US" sz="1800" dirty="0" smtClean="0"/>
              <a:t>Keys stripped of prefixes required to identify data service and CQL query processor specific properties</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CqlStructureValidator</a:t>
            </a:r>
            <a:endParaRPr lang="en-US" sz="2000" dirty="0"/>
          </a:p>
          <a:p>
            <a:pPr lvl="1"/>
            <a:r>
              <a:rPr lang="en-US" sz="2000" dirty="0" smtClean="0"/>
              <a:t>Interface with a method to validate the well-</a:t>
            </a:r>
            <a:r>
              <a:rPr lang="en-US" sz="2000" dirty="0" err="1" smtClean="0"/>
              <a:t>formedness</a:t>
            </a:r>
            <a:r>
              <a:rPr lang="en-US" sz="2000" dirty="0" smtClean="0"/>
              <a:t> of a CQL query against the CQL schema</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a:p>
            <a:r>
              <a:rPr lang="en-US" sz="2000" dirty="0" err="1" smtClean="0"/>
              <a:t>CqlDomainValidator</a:t>
            </a:r>
            <a:endParaRPr lang="en-US" sz="2000" dirty="0" smtClean="0"/>
          </a:p>
          <a:p>
            <a:pPr lvl="1"/>
            <a:r>
              <a:rPr lang="en-US" sz="2000" dirty="0" smtClean="0"/>
              <a:t>Interface with a method to validate a CQL query against the data service’s domain model</a:t>
            </a:r>
          </a:p>
          <a:p>
            <a:pPr lvl="2"/>
            <a:r>
              <a:rPr lang="en-US" sz="1800" dirty="0" smtClean="0"/>
              <a:t>“Are all the associations valid, do the attributes queried for exist, is the specified target data type visible”, etc.</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DataServiceAuditor</a:t>
            </a:r>
            <a:endParaRPr lang="en-US" sz="2000" dirty="0" smtClean="0"/>
          </a:p>
          <a:p>
            <a:pPr lvl="1"/>
            <a:r>
              <a:rPr lang="en-US" sz="2000" dirty="0" smtClean="0"/>
              <a:t>Abstract base class for all auditors</a:t>
            </a:r>
          </a:p>
          <a:p>
            <a:pPr lvl="1"/>
            <a:r>
              <a:rPr lang="en-US" sz="2000" dirty="0" smtClean="0"/>
              <a:t>Receives notification of various events in query processing</a:t>
            </a:r>
          </a:p>
          <a:p>
            <a:pPr lvl="2"/>
            <a:r>
              <a:rPr lang="en-US" sz="1800" dirty="0" smtClean="0"/>
              <a:t>Query received, exception thrown, etc.</a:t>
            </a:r>
          </a:p>
          <a:p>
            <a:pPr lvl="1"/>
            <a:r>
              <a:rPr lang="en-US" sz="2000" dirty="0" smtClean="0"/>
              <a:t>Specified in separate configuration file</a:t>
            </a:r>
          </a:p>
          <a:p>
            <a:pPr lvl="1"/>
            <a:r>
              <a:rPr lang="en-US" sz="2000" dirty="0" smtClean="0"/>
              <a:t>Loaded at service startup</a:t>
            </a:r>
          </a:p>
          <a:p>
            <a:pPr lvl="1"/>
            <a:r>
              <a:rPr lang="en-US" sz="2000" dirty="0" smtClean="0"/>
              <a:t>Multiple auditors may listen for and handle the same event</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CQLQueryProcessor</a:t>
            </a:r>
            <a:endParaRPr lang="en-US" sz="2000" dirty="0" smtClean="0"/>
          </a:p>
          <a:p>
            <a:pPr lvl="1"/>
            <a:r>
              <a:rPr lang="en-US" sz="2000" dirty="0" smtClean="0"/>
              <a:t>Abstract base class from which all query processor implementations extend</a:t>
            </a:r>
          </a:p>
          <a:p>
            <a:pPr lvl="1"/>
            <a:r>
              <a:rPr lang="en-US" sz="2000" dirty="0" smtClean="0"/>
              <a:t>Abstraction over an arbitrary data source to provide a simple and consistent query interface</a:t>
            </a:r>
          </a:p>
          <a:p>
            <a:pPr lvl="1"/>
            <a:r>
              <a:rPr lang="en-US" sz="2000" dirty="0" smtClean="0"/>
              <a:t>Responsible for handling CQL queries against a specific data source</a:t>
            </a:r>
          </a:p>
          <a:p>
            <a:pPr lvl="2"/>
            <a:r>
              <a:rPr lang="en-US" dirty="0" err="1" smtClean="0"/>
              <a:t>Eg</a:t>
            </a:r>
            <a:r>
              <a:rPr lang="en-US" dirty="0" smtClean="0"/>
              <a:t>, caCORE SDK, custom </a:t>
            </a:r>
            <a:r>
              <a:rPr lang="en-US" dirty="0" err="1" smtClean="0"/>
              <a:t>MySQL</a:t>
            </a:r>
            <a:r>
              <a:rPr lang="en-US" dirty="0" smtClean="0"/>
              <a:t> database, Berkley XMLDB, etc.</a:t>
            </a:r>
          </a:p>
          <a:p>
            <a:pPr lvl="1"/>
            <a:r>
              <a:rPr lang="en-US" sz="2000" dirty="0" smtClean="0"/>
              <a:t>Loaded via reflection by </a:t>
            </a:r>
            <a:r>
              <a:rPr lang="en-US" sz="2000" dirty="0" err="1" smtClean="0"/>
              <a:t>BaseServiceImpl</a:t>
            </a:r>
            <a:endParaRPr lang="en-US" sz="2000" dirty="0"/>
          </a:p>
          <a:p>
            <a:pPr lvl="2"/>
            <a:r>
              <a:rPr lang="en-US" dirty="0" smtClean="0"/>
              <a:t>Class identified by service property and discovered by </a:t>
            </a:r>
            <a:r>
              <a:rPr lang="en-US" dirty="0" err="1" smtClean="0"/>
              <a:t>ServiceConfigUtil</a:t>
            </a:r>
            <a:endParaRPr lang="en-US" dirty="0" smtClean="0"/>
          </a:p>
        </p:txBody>
      </p:sp>
    </p:spTree>
  </p:cSld>
  <p:clrMapOvr>
    <a:masterClrMapping/>
  </p:clrMapOvr>
</p:sld>
</file>

<file path=ppt/theme/theme1.xml><?xml version="1.0" encoding="utf-8"?>
<a:theme xmlns:a="http://schemas.openxmlformats.org/drawingml/2006/main" name="caBIG(r) PPT Template for non-NCI presenters_090408">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caBIG(r) PPT Template for non-NCI presenters_090408</Template>
  <TotalTime>2444</TotalTime>
  <Words>2166</Words>
  <Application>Microsoft Office PowerPoint</Application>
  <PresentationFormat>On-screen Show (4:3)</PresentationFormat>
  <Paragraphs>301</Paragraphs>
  <Slides>27</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caBIG(r) PPT Template for non-NCI presenters_090408</vt:lpstr>
      <vt:lpstr>Visio</vt:lpstr>
      <vt:lpstr>caGrid Data Services</vt:lpstr>
      <vt:lpstr>caGrid Data Services</vt:lpstr>
      <vt:lpstr>Example service development process</vt:lpstr>
      <vt:lpstr>Data Services Architecture</vt:lpstr>
      <vt:lpstr>Data Services Architecture</vt:lpstr>
      <vt:lpstr>Data Services Architecture</vt:lpstr>
      <vt:lpstr>Data Services Architecture</vt:lpstr>
      <vt:lpstr>Data Services Architecture</vt:lpstr>
      <vt:lpstr>Data Services Architecture</vt:lpstr>
      <vt:lpstr>CQL Query Processors</vt:lpstr>
      <vt:lpstr>CQL Query Processors</vt:lpstr>
      <vt:lpstr>Data Service Clients</vt:lpstr>
      <vt:lpstr>Data Service Clients</vt:lpstr>
      <vt:lpstr>caGrid Query Language (CQL)</vt:lpstr>
      <vt:lpstr>caGrid Query Language (CQL)</vt:lpstr>
      <vt:lpstr>Parts of a CQL Query</vt:lpstr>
      <vt:lpstr>Parts of a CQL Query</vt:lpstr>
      <vt:lpstr>Example CQL Query</vt:lpstr>
      <vt:lpstr>Example CQL Query</vt:lpstr>
      <vt:lpstr>Example CQL Query</vt:lpstr>
      <vt:lpstr>Example CQL Query</vt:lpstr>
      <vt:lpstr>CQL Query Results</vt:lpstr>
      <vt:lpstr>Handling CQL Results</vt:lpstr>
      <vt:lpstr>Handling CQL Results</vt:lpstr>
      <vt:lpstr>Federated Queries</vt:lpstr>
      <vt:lpstr>Federated Query Service</vt:lpstr>
      <vt:lpstr>DCQL Example</vt:lpstr>
    </vt:vector>
  </TitlesOfParts>
  <Company>The Ohio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caGrid Data Services</dc:title>
  <dc:creator>David Ervin</dc:creator>
  <cp:lastModifiedBy>David Ervin</cp:lastModifiedBy>
  <cp:revision>126</cp:revision>
  <dcterms:created xsi:type="dcterms:W3CDTF">2009-06-15T16:18:33Z</dcterms:created>
  <dcterms:modified xsi:type="dcterms:W3CDTF">2009-06-19T21:45:32Z</dcterms:modified>
</cp:coreProperties>
</file>