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9" r:id="rId4"/>
    <p:sldId id="265" r:id="rId5"/>
    <p:sldId id="266" r:id="rId6"/>
    <p:sldId id="267" r:id="rId7"/>
    <p:sldId id="268" r:id="rId8"/>
    <p:sldId id="269" r:id="rId9"/>
    <p:sldId id="282" r:id="rId10"/>
    <p:sldId id="283" r:id="rId11"/>
    <p:sldId id="286" r:id="rId12"/>
    <p:sldId id="273" r:id="rId13"/>
    <p:sldId id="274" r:id="rId14"/>
    <p:sldId id="260" r:id="rId15"/>
    <p:sldId id="280" r:id="rId16"/>
    <p:sldId id="271" r:id="rId17"/>
    <p:sldId id="272" r:id="rId18"/>
    <p:sldId id="261" r:id="rId19"/>
    <p:sldId id="262" r:id="rId20"/>
    <p:sldId id="263" r:id="rId21"/>
    <p:sldId id="264" r:id="rId22"/>
    <p:sldId id="275" r:id="rId23"/>
    <p:sldId id="276" r:id="rId24"/>
    <p:sldId id="281" r:id="rId25"/>
    <p:sldId id="288" r:id="rId26"/>
    <p:sldId id="289" r:id="rId27"/>
    <p:sldId id="290" r:id="rId28"/>
    <p:sldId id="291" r:id="rId29"/>
    <p:sldId id="292" r:id="rId30"/>
    <p:sldId id="293" r:id="rId31"/>
    <p:sldId id="294" r:id="rId32"/>
    <p:sldId id="295" r:id="rId33"/>
    <p:sldId id="296" r:id="rId34"/>
    <p:sldId id="297" r:id="rId35"/>
    <p:sldId id="298" r:id="rId36"/>
    <p:sldId id="287" r:id="rId37"/>
    <p:sldId id="277" r:id="rId38"/>
    <p:sldId id="278" r:id="rId39"/>
    <p:sldId id="279" r:id="rId40"/>
    <p:sldId id="284" r:id="rId41"/>
    <p:sldId id="285"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DDDDDD"/>
    <a:srgbClr val="990000"/>
    <a:srgbClr val="00AAF6"/>
    <a:srgbClr val="21BAFF"/>
    <a:srgbClr val="9FE1FF"/>
    <a:srgbClr val="339933"/>
    <a:srgbClr val="1C2674"/>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00" autoAdjust="0"/>
  </p:normalViewPr>
  <p:slideViewPr>
    <p:cSldViewPr>
      <p:cViewPr>
        <p:scale>
          <a:sx n="100" d="100"/>
          <a:sy n="100" d="100"/>
        </p:scale>
        <p:origin x="-1944" y="-6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F3BEF81-0F37-42AC-9902-0759E70A3D8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AB317-83DE-4F78-A8C3-BF0B197B8DD4}" type="slidenum">
              <a:rPr lang="en-US"/>
              <a:pPr/>
              <a:t>1</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41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2E7A26-CDAF-4007-87E1-1301A9359D1C}" type="slidenum">
              <a:rPr lang="en-US"/>
              <a:pPr/>
              <a:t>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a:lstStyle/>
          <a:p>
            <a:fld id="{65416834-F646-4C6A-AEEC-06305B5F55AB}" type="slidenum">
              <a:rPr lang="en-US"/>
              <a:pPr/>
              <a:t>14</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headEnd/>
            <a:tailEnd/>
          </a:ln>
        </p:spPr>
        <p:txBody>
          <a:bodyPr/>
          <a:lstStyle/>
          <a:p>
            <a:fld id="{F5EA7BEA-0DA3-446B-8D4C-70CC7C2360F4}" type="slidenum">
              <a:rPr lang="en-US"/>
              <a:pPr/>
              <a:t>18</a:t>
            </a:fld>
            <a:endParaRPr lang="en-US"/>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8132" name="Rectangle 3"/>
          <p:cNvSpPr>
            <a:spLocks noGrp="1" noChangeArrowheads="1"/>
          </p:cNvSpPr>
          <p:nvPr>
            <p:ph type="body" idx="1"/>
          </p:nvPr>
        </p:nvSpPr>
        <p:spPr bwMode="auto">
          <a:noFill/>
        </p:spPr>
        <p:txBody>
          <a:bodyPr/>
          <a:lstStyle/>
          <a:p>
            <a:pPr eaLnBrk="1" hangingPunct="1"/>
            <a:r>
              <a:rPr lang="en-US" smtClean="0"/>
              <a:t>This next phase runs through developing a query for a data service showing how the domain model describes the queryies that can be generated and the CQL language lets you express the query.  This example is showing a simple model where all we want to do is qeury the DB for all Genes.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a:lstStyle/>
          <a:p>
            <a:fld id="{E9569D21-1F98-43C8-8EC9-B78A541EFFE1}" type="slidenum">
              <a:rPr lang="en-US"/>
              <a:pPr/>
              <a:t>19</a:t>
            </a:fld>
            <a:endParaRPr lang="en-US"/>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a:lstStyle/>
          <a:p>
            <a:pPr eaLnBrk="1" hangingPunct="1"/>
            <a:r>
              <a:rPr lang="en-US" smtClean="0"/>
              <a:t>Now we get more specific and add some more filtering to our query buy having it only return genes that have a symbol “LIKE” BRCA and a wildcard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headEnd/>
            <a:tailEnd/>
          </a:ln>
        </p:spPr>
        <p:txBody>
          <a:bodyPr/>
          <a:lstStyle/>
          <a:p>
            <a:fld id="{E6CC0C41-88F7-41C7-9D58-41A46E11E94E}" type="slidenum">
              <a:rPr lang="en-US"/>
              <a:pPr/>
              <a:t>20</a:t>
            </a:fld>
            <a:endParaRPr lang="en-US"/>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28" name="Rectangle 3"/>
          <p:cNvSpPr>
            <a:spLocks noGrp="1" noChangeArrowheads="1"/>
          </p:cNvSpPr>
          <p:nvPr>
            <p:ph type="body" idx="1"/>
          </p:nvPr>
        </p:nvSpPr>
        <p:spPr bwMode="auto">
          <a:noFill/>
        </p:spPr>
        <p:txBody>
          <a:bodyPr/>
          <a:lstStyle/>
          <a:p>
            <a:pPr eaLnBrk="1" hangingPunct="1"/>
            <a:r>
              <a:rPr lang="en-US" smtClean="0"/>
              <a:t>Net we will get even more specific and say I we only want those same genes from before but only if they have an associated Taxon instance.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06CC5F91-7E10-4D18-9438-9AF3612818A6}" type="slidenum">
              <a:rPr lang="en-US"/>
              <a:pPr/>
              <a:t>21</a:t>
            </a:fld>
            <a:endParaRPr lang="en-US"/>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pPr eaLnBrk="1" hangingPunct="1"/>
            <a:r>
              <a:rPr lang="en-US" smtClean="0"/>
              <a:t>And lastly we will even futher specify our search to say not only do we want a taxon to exist but that taxon needs to be from the homo sapiens genus.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39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US" smtClean="0"/>
              <a:t>A DCQL (Which is just distributed CQL) can be used to make queries that are federated and require sub queries to be issues to other data services in order to dertime the result set.  The main addition here is the ability to describe Forieng association which intern create remote joins to happen in the FQP Service.</a:t>
            </a:r>
          </a:p>
        </p:txBody>
      </p:sp>
      <p:sp>
        <p:nvSpPr>
          <p:cNvPr id="60420" name="Slide Number Placeholder 3"/>
          <p:cNvSpPr>
            <a:spLocks noGrp="1"/>
          </p:cNvSpPr>
          <p:nvPr>
            <p:ph type="sldNum" sz="quarter" idx="5"/>
          </p:nvPr>
        </p:nvSpPr>
        <p:spPr bwMode="auto">
          <a:noFill/>
          <a:ln>
            <a:miter lim="800000"/>
            <a:headEnd/>
            <a:tailEnd/>
          </a:ln>
        </p:spPr>
        <p:txBody>
          <a:bodyPr/>
          <a:lstStyle/>
          <a:p>
            <a:fld id="{0EA92AC8-40AC-4621-AB8B-E24657776B35}" type="slidenum">
              <a:rPr lang="en-US"/>
              <a:pPr/>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119" name="Picture 23" descr="COVER"/>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4098" name="Rectangle 2"/>
          <p:cNvSpPr>
            <a:spLocks noGrp="1" noChangeArrowheads="1"/>
          </p:cNvSpPr>
          <p:nvPr>
            <p:ph type="ctrTitle"/>
          </p:nvPr>
        </p:nvSpPr>
        <p:spPr>
          <a:xfrm>
            <a:off x="4953000" y="2133600"/>
            <a:ext cx="3810000" cy="609600"/>
          </a:xfrm>
        </p:spPr>
        <p:txBody>
          <a:bodyPr anchor="t"/>
          <a:lstStyle>
            <a:lvl1pPr algn="r">
              <a:defRPr sz="4000" b="0">
                <a:latin typeface="Arial Black" charset="0"/>
              </a:defRPr>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5486400" y="4191000"/>
            <a:ext cx="3200400" cy="457200"/>
          </a:xfrm>
        </p:spPr>
        <p:txBody>
          <a:bodyPr/>
          <a:lstStyle>
            <a:lvl1pPr marL="0" indent="0" algn="r">
              <a:buFontTx/>
              <a:buNone/>
              <a:defRPr sz="2000" i="1"/>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0"/>
            <a:ext cx="211455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0"/>
            <a:ext cx="619125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858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04800" y="1371600"/>
            <a:ext cx="8458200" cy="4953000"/>
          </a:xfrm>
        </p:spPr>
        <p:txBody>
          <a:bodyPr/>
          <a:lstStyle/>
          <a:p>
            <a:pPr lvl="0"/>
            <a:endParaRPr lang="en-US" noProof="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INSIDE"/>
          <p:cNvPicPr>
            <a:picLocks noChangeAspect="1" noChangeArrowheads="1"/>
          </p:cNvPicPr>
          <p:nvPr/>
        </p:nvPicPr>
        <p:blipFill>
          <a:blip r:embed="rId14" cstate="print"/>
          <a:srcRect/>
          <a:stretch>
            <a:fillRect/>
          </a:stretch>
        </p:blipFill>
        <p:spPr bwMode="auto">
          <a:xfrm>
            <a:off x="0" y="0"/>
            <a:ext cx="9144000" cy="6858000"/>
          </a:xfrm>
          <a:prstGeom prst="rect">
            <a:avLst/>
          </a:prstGeom>
          <a:noFill/>
        </p:spPr>
      </p:pic>
      <p:sp>
        <p:nvSpPr>
          <p:cNvPr id="1026" name="Rectangle 2"/>
          <p:cNvSpPr>
            <a:spLocks noGrp="1" noChangeArrowheads="1"/>
          </p:cNvSpPr>
          <p:nvPr>
            <p:ph type="title"/>
          </p:nvPr>
        </p:nvSpPr>
        <p:spPr bwMode="black">
          <a:xfrm>
            <a:off x="304800" y="0"/>
            <a:ext cx="6858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fontAlgn="base" hangingPunct="1">
        <a:spcBef>
          <a:spcPct val="0"/>
        </a:spcBef>
        <a:spcAft>
          <a:spcPct val="0"/>
        </a:spcAft>
        <a:defRPr sz="2800" b="1">
          <a:solidFill>
            <a:srgbClr val="1C2674"/>
          </a:solidFill>
          <a:latin typeface="+mj-lt"/>
          <a:ea typeface="+mj-ea"/>
          <a:cs typeface="+mj-cs"/>
        </a:defRPr>
      </a:lvl1pPr>
      <a:lvl2pPr algn="l" rtl="0" eaLnBrk="1" fontAlgn="base" hangingPunct="1">
        <a:spcBef>
          <a:spcPct val="0"/>
        </a:spcBef>
        <a:spcAft>
          <a:spcPct val="0"/>
        </a:spcAft>
        <a:defRPr sz="2800" b="1">
          <a:solidFill>
            <a:srgbClr val="1C2674"/>
          </a:solidFill>
          <a:latin typeface="Arial" charset="0"/>
        </a:defRPr>
      </a:lvl2pPr>
      <a:lvl3pPr algn="l" rtl="0" eaLnBrk="1" fontAlgn="base" hangingPunct="1">
        <a:spcBef>
          <a:spcPct val="0"/>
        </a:spcBef>
        <a:spcAft>
          <a:spcPct val="0"/>
        </a:spcAft>
        <a:defRPr sz="2800" b="1">
          <a:solidFill>
            <a:srgbClr val="1C2674"/>
          </a:solidFill>
          <a:latin typeface="Arial" charset="0"/>
        </a:defRPr>
      </a:lvl3pPr>
      <a:lvl4pPr algn="l" rtl="0" eaLnBrk="1" fontAlgn="base" hangingPunct="1">
        <a:spcBef>
          <a:spcPct val="0"/>
        </a:spcBef>
        <a:spcAft>
          <a:spcPct val="0"/>
        </a:spcAft>
        <a:defRPr sz="2800" b="1">
          <a:solidFill>
            <a:srgbClr val="1C2674"/>
          </a:solidFill>
          <a:latin typeface="Arial" charset="0"/>
        </a:defRPr>
      </a:lvl4pPr>
      <a:lvl5pPr algn="l" rtl="0" eaLnBrk="1" fontAlgn="base" hangingPunct="1">
        <a:spcBef>
          <a:spcPct val="0"/>
        </a:spcBef>
        <a:spcAft>
          <a:spcPct val="0"/>
        </a:spcAft>
        <a:defRPr sz="2800" b="1">
          <a:solidFill>
            <a:srgbClr val="1C2674"/>
          </a:solidFill>
          <a:latin typeface="Arial" charset="0"/>
        </a:defRPr>
      </a:lvl5pPr>
      <a:lvl6pPr marL="457200" algn="l" rtl="0" eaLnBrk="1" fontAlgn="base" hangingPunct="1">
        <a:spcBef>
          <a:spcPct val="0"/>
        </a:spcBef>
        <a:spcAft>
          <a:spcPct val="0"/>
        </a:spcAft>
        <a:defRPr sz="2800" b="1">
          <a:solidFill>
            <a:srgbClr val="1C2674"/>
          </a:solidFill>
          <a:latin typeface="Arial" charset="0"/>
        </a:defRPr>
      </a:lvl6pPr>
      <a:lvl7pPr marL="914400" algn="l" rtl="0" eaLnBrk="1" fontAlgn="base" hangingPunct="1">
        <a:spcBef>
          <a:spcPct val="0"/>
        </a:spcBef>
        <a:spcAft>
          <a:spcPct val="0"/>
        </a:spcAft>
        <a:defRPr sz="2800" b="1">
          <a:solidFill>
            <a:srgbClr val="1C2674"/>
          </a:solidFill>
          <a:latin typeface="Arial" charset="0"/>
        </a:defRPr>
      </a:lvl7pPr>
      <a:lvl8pPr marL="1371600" algn="l" rtl="0" eaLnBrk="1" fontAlgn="base" hangingPunct="1">
        <a:spcBef>
          <a:spcPct val="0"/>
        </a:spcBef>
        <a:spcAft>
          <a:spcPct val="0"/>
        </a:spcAft>
        <a:defRPr sz="2800" b="1">
          <a:solidFill>
            <a:srgbClr val="1C2674"/>
          </a:solidFill>
          <a:latin typeface="Arial" charset="0"/>
        </a:defRPr>
      </a:lvl8pPr>
      <a:lvl9pPr marL="1828800" algn="l" rtl="0" eaLnBrk="1" fontAlgn="base" hangingPunct="1">
        <a:spcBef>
          <a:spcPct val="0"/>
        </a:spcBef>
        <a:spcAft>
          <a:spcPct val="0"/>
        </a:spcAft>
        <a:defRPr sz="2800" b="1">
          <a:solidFill>
            <a:srgbClr val="1C2674"/>
          </a:solidFill>
          <a:latin typeface="Arial" charset="0"/>
        </a:defRPr>
      </a:lvl9pPr>
    </p:titleStyle>
    <p:bodyStyle>
      <a:lvl1pPr marL="342900" indent="-342900" algn="l" rtl="0" eaLnBrk="1" fontAlgn="base" hangingPunct="1">
        <a:spcBef>
          <a:spcPct val="20000"/>
        </a:spcBef>
        <a:spcAft>
          <a:spcPct val="0"/>
        </a:spcAft>
        <a:buClr>
          <a:srgbClr val="00AAF6"/>
        </a:buClr>
        <a:buChar char="•"/>
        <a:defRPr b="1">
          <a:solidFill>
            <a:schemeClr val="tx1"/>
          </a:solidFill>
          <a:latin typeface="+mn-lt"/>
          <a:ea typeface="+mn-ea"/>
          <a:cs typeface="+mn-cs"/>
        </a:defRPr>
      </a:lvl1pPr>
      <a:lvl2pPr marL="742950" indent="-285750" algn="l" rtl="0" eaLnBrk="1" fontAlgn="base" hangingPunct="1">
        <a:spcBef>
          <a:spcPct val="20000"/>
        </a:spcBef>
        <a:spcAft>
          <a:spcPct val="0"/>
        </a:spcAft>
        <a:buClr>
          <a:srgbClr val="00AAF6"/>
        </a:buClr>
        <a:buChar char="•"/>
        <a:defRPr>
          <a:solidFill>
            <a:schemeClr val="tx1"/>
          </a:solidFill>
          <a:latin typeface="+mn-lt"/>
        </a:defRPr>
      </a:lvl2pPr>
      <a:lvl3pPr marL="1143000" indent="-228600" algn="l" rtl="0" eaLnBrk="1" fontAlgn="base" hangingPunct="1">
        <a:spcBef>
          <a:spcPct val="20000"/>
        </a:spcBef>
        <a:spcAft>
          <a:spcPct val="0"/>
        </a:spcAft>
        <a:buClr>
          <a:srgbClr val="00AAF6"/>
        </a:buClr>
        <a:buChar char="•"/>
        <a:defRPr sz="1600">
          <a:solidFill>
            <a:schemeClr val="tx1"/>
          </a:solidFill>
          <a:latin typeface="+mn-lt"/>
        </a:defRPr>
      </a:lvl3pPr>
      <a:lvl4pPr marL="1600200" indent="-228600" algn="l" rtl="0" eaLnBrk="1" fontAlgn="base" hangingPunct="1">
        <a:spcBef>
          <a:spcPct val="20000"/>
        </a:spcBef>
        <a:spcAft>
          <a:spcPct val="0"/>
        </a:spcAft>
        <a:buClr>
          <a:srgbClr val="00AAF6"/>
        </a:buClr>
        <a:buChar char="•"/>
        <a:defRPr sz="1400">
          <a:solidFill>
            <a:schemeClr val="tx1"/>
          </a:solidFill>
          <a:latin typeface="+mn-lt"/>
        </a:defRPr>
      </a:lvl4pPr>
      <a:lvl5pPr marL="2057400" indent="-228600" algn="l" rtl="0" eaLnBrk="1" fontAlgn="base" hangingPunct="1">
        <a:spcBef>
          <a:spcPct val="20000"/>
        </a:spcBef>
        <a:spcAft>
          <a:spcPct val="0"/>
        </a:spcAft>
        <a:buClr>
          <a:srgbClr val="00AAF6"/>
        </a:buClr>
        <a:buChar char="•"/>
        <a:defRPr sz="1400">
          <a:solidFill>
            <a:schemeClr val="tx1"/>
          </a:solidFill>
          <a:latin typeface="+mn-lt"/>
        </a:defRPr>
      </a:lvl5pPr>
      <a:lvl6pPr marL="2514600" indent="-228600" algn="l" rtl="0" eaLnBrk="1" fontAlgn="base" hangingPunct="1">
        <a:spcBef>
          <a:spcPct val="20000"/>
        </a:spcBef>
        <a:spcAft>
          <a:spcPct val="0"/>
        </a:spcAft>
        <a:buClr>
          <a:srgbClr val="00AAF6"/>
        </a:buClr>
        <a:buChar char="•"/>
        <a:defRPr sz="1400">
          <a:solidFill>
            <a:schemeClr val="tx1"/>
          </a:solidFill>
          <a:latin typeface="+mn-lt"/>
        </a:defRPr>
      </a:lvl6pPr>
      <a:lvl7pPr marL="2971800" indent="-228600" algn="l" rtl="0" eaLnBrk="1" fontAlgn="base" hangingPunct="1">
        <a:spcBef>
          <a:spcPct val="20000"/>
        </a:spcBef>
        <a:spcAft>
          <a:spcPct val="0"/>
        </a:spcAft>
        <a:buClr>
          <a:srgbClr val="00AAF6"/>
        </a:buClr>
        <a:buChar char="•"/>
        <a:defRPr sz="1400">
          <a:solidFill>
            <a:schemeClr val="tx1"/>
          </a:solidFill>
          <a:latin typeface="+mn-lt"/>
        </a:defRPr>
      </a:lvl7pPr>
      <a:lvl8pPr marL="3429000" indent="-228600" algn="l" rtl="0" eaLnBrk="1" fontAlgn="base" hangingPunct="1">
        <a:spcBef>
          <a:spcPct val="20000"/>
        </a:spcBef>
        <a:spcAft>
          <a:spcPct val="0"/>
        </a:spcAft>
        <a:buClr>
          <a:srgbClr val="00AAF6"/>
        </a:buClr>
        <a:buChar char="•"/>
        <a:defRPr sz="1400">
          <a:solidFill>
            <a:schemeClr val="tx1"/>
          </a:solidFill>
          <a:latin typeface="+mn-lt"/>
        </a:defRPr>
      </a:lvl8pPr>
      <a:lvl9pPr marL="3886200" indent="-228600" algn="l" rtl="0" eaLnBrk="1" fontAlgn="base" hangingPunct="1">
        <a:spcBef>
          <a:spcPct val="20000"/>
        </a:spcBef>
        <a:spcAft>
          <a:spcPct val="0"/>
        </a:spcAft>
        <a:buClr>
          <a:srgbClr val="00AAF6"/>
        </a:buClr>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hyperlink" Target="http://cagrid.cabig/1.0/gov.nih.nci.cagrid.dcq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Rectangle 16"/>
          <p:cNvSpPr>
            <a:spLocks noGrp="1" noChangeArrowheads="1"/>
          </p:cNvSpPr>
          <p:nvPr>
            <p:ph type="ctrTitle"/>
          </p:nvPr>
        </p:nvSpPr>
        <p:spPr>
          <a:xfrm>
            <a:off x="4953000" y="2057400"/>
            <a:ext cx="3810000" cy="609600"/>
          </a:xfrm>
        </p:spPr>
        <p:txBody>
          <a:bodyPr/>
          <a:lstStyle/>
          <a:p>
            <a:r>
              <a:rPr lang="en-US" dirty="0" smtClean="0"/>
              <a:t>caGrid Data Services</a:t>
            </a:r>
            <a:endParaRPr lang="en-US" dirty="0"/>
          </a:p>
        </p:txBody>
      </p:sp>
      <p:sp>
        <p:nvSpPr>
          <p:cNvPr id="2065" name="Rectangle 17"/>
          <p:cNvSpPr>
            <a:spLocks noGrp="1" noChangeArrowheads="1"/>
          </p:cNvSpPr>
          <p:nvPr>
            <p:ph type="subTitle" idx="1"/>
          </p:nvPr>
        </p:nvSpPr>
        <p:spPr>
          <a:xfrm>
            <a:off x="5486400" y="4267200"/>
            <a:ext cx="3200400" cy="457200"/>
          </a:xfrm>
        </p:spPr>
        <p:txBody>
          <a:bodyPr/>
          <a:lstStyle/>
          <a:p>
            <a:r>
              <a:rPr lang="en-US" dirty="0" smtClean="0"/>
              <a:t>Novartis Technical Training</a:t>
            </a:r>
            <a:endParaRPr lang="en-US" dirty="0"/>
          </a:p>
        </p:txBody>
      </p:sp>
      <p:sp>
        <p:nvSpPr>
          <p:cNvPr id="2055" name="Text Box 7"/>
          <p:cNvSpPr txBox="1">
            <a:spLocks noChangeArrowheads="1"/>
          </p:cNvSpPr>
          <p:nvPr/>
        </p:nvSpPr>
        <p:spPr bwMode="auto">
          <a:xfrm>
            <a:off x="5257800" y="5349875"/>
            <a:ext cx="3429000" cy="307777"/>
          </a:xfrm>
          <a:prstGeom prst="rect">
            <a:avLst/>
          </a:prstGeom>
          <a:noFill/>
          <a:ln w="9525">
            <a:noFill/>
            <a:miter lim="800000"/>
            <a:headEnd/>
            <a:tailEnd/>
          </a:ln>
          <a:effectLst/>
        </p:spPr>
        <p:txBody>
          <a:bodyPr>
            <a:spAutoFit/>
          </a:bodyPr>
          <a:lstStyle/>
          <a:p>
            <a:pPr algn="r">
              <a:spcBef>
                <a:spcPct val="50000"/>
              </a:spcBef>
            </a:pPr>
            <a:r>
              <a:rPr lang="en-US" sz="1400" b="1" dirty="0" smtClean="0">
                <a:solidFill>
                  <a:schemeClr val="bg2"/>
                </a:solidFill>
              </a:rPr>
              <a:t>July 22-26, 2009</a:t>
            </a:r>
            <a:endParaRPr lang="en-US" sz="1400" b="1" dirty="0">
              <a:solidFill>
                <a:schemeClr val="bg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Query Processing related methods</a:t>
            </a:r>
          </a:p>
          <a:p>
            <a:pPr lvl="1"/>
            <a:r>
              <a:rPr lang="en-US" sz="2000" i="1" dirty="0" err="1" smtClean="0"/>
              <a:t>getConfiguredParameters</a:t>
            </a:r>
            <a:r>
              <a:rPr lang="en-US" sz="2000" i="1" dirty="0" smtClean="0"/>
              <a:t>()</a:t>
            </a:r>
          </a:p>
          <a:p>
            <a:pPr lvl="2"/>
            <a:r>
              <a:rPr lang="en-US" sz="1800" dirty="0" smtClean="0"/>
              <a:t>Gets the configuration properties as configured by the data service</a:t>
            </a:r>
          </a:p>
          <a:p>
            <a:pPr lvl="2"/>
            <a:r>
              <a:rPr lang="en-US" sz="1800" dirty="0" smtClean="0"/>
              <a:t>For use configuring the query processor when a CQL query is to be executed</a:t>
            </a:r>
          </a:p>
          <a:p>
            <a:pPr lvl="2"/>
            <a:r>
              <a:rPr lang="en-US" sz="1800" dirty="0" smtClean="0"/>
              <a:t>Will return </a:t>
            </a:r>
            <a:r>
              <a:rPr lang="en-US" sz="1800" i="1" dirty="0" smtClean="0"/>
              <a:t>null</a:t>
            </a:r>
            <a:r>
              <a:rPr lang="en-US" sz="1800" dirty="0" smtClean="0"/>
              <a:t> until the data service infrastructure populates it via the initialize method at service start time</a:t>
            </a:r>
          </a:p>
          <a:p>
            <a:pPr lvl="1"/>
            <a:r>
              <a:rPr lang="en-US" sz="2000" i="1" dirty="0" err="1" smtClean="0"/>
              <a:t>processQuery</a:t>
            </a:r>
            <a:r>
              <a:rPr lang="en-US" sz="2000" i="1" dirty="0" smtClean="0"/>
              <a:t>()</a:t>
            </a:r>
          </a:p>
          <a:p>
            <a:pPr lvl="2"/>
            <a:r>
              <a:rPr lang="en-US" sz="1800" dirty="0" smtClean="0"/>
              <a:t>Backend data source specific implementation of CQL</a:t>
            </a:r>
          </a:p>
          <a:p>
            <a:pPr lvl="2"/>
            <a:r>
              <a:rPr lang="en-US" sz="1800" dirty="0" smtClean="0"/>
              <a:t>May throw a </a:t>
            </a:r>
            <a:r>
              <a:rPr lang="en-US" sz="1800" i="1" dirty="0" smtClean="0"/>
              <a:t>Query Processing Exception</a:t>
            </a:r>
            <a:r>
              <a:rPr lang="en-US" sz="1800" dirty="0" smtClean="0"/>
              <a:t> if a problem is encountered handling the CQL query</a:t>
            </a:r>
          </a:p>
          <a:p>
            <a:pPr lvl="3"/>
            <a:r>
              <a:rPr lang="en-US" sz="1600" dirty="0" smtClean="0"/>
              <a:t>Underlying database has a problem, etc</a:t>
            </a:r>
          </a:p>
          <a:p>
            <a:pPr lvl="2"/>
            <a:r>
              <a:rPr lang="en-US" sz="1800" dirty="0" smtClean="0"/>
              <a:t>May also throw a </a:t>
            </a:r>
            <a:r>
              <a:rPr lang="en-US" sz="1800" i="1" dirty="0" smtClean="0"/>
              <a:t>Malformed Query Exception</a:t>
            </a:r>
            <a:r>
              <a:rPr lang="en-US" sz="1800" dirty="0" smtClean="0"/>
              <a:t> if the CQL query itself is non-conformant</a:t>
            </a:r>
          </a:p>
          <a:p>
            <a:pPr lvl="3"/>
            <a:r>
              <a:rPr lang="en-US" sz="1600" dirty="0" smtClean="0"/>
              <a:t>Typically handled by query </a:t>
            </a:r>
            <a:r>
              <a:rPr lang="en-US" sz="1600" dirty="0" err="1" smtClean="0"/>
              <a:t>validators</a:t>
            </a:r>
            <a:r>
              <a:rPr lang="en-US" sz="1600" dirty="0" smtClean="0"/>
              <a:t>, but may be used for non-supported query operations</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6248400" cy="1143000"/>
          </a:xfrm>
        </p:spPr>
        <p:txBody>
          <a:bodyPr/>
          <a:lstStyle/>
          <a:p>
            <a:pPr lvl="0"/>
            <a:r>
              <a:rPr lang="en-US" dirty="0">
                <a:cs typeface="Arial" charset="0"/>
              </a:rPr>
              <a:t>E</a:t>
            </a:r>
            <a:r>
              <a:rPr lang="en-US" dirty="0" smtClean="0">
                <a:cs typeface="Arial" charset="0"/>
              </a:rPr>
              <a:t>xample </a:t>
            </a:r>
            <a:r>
              <a:rPr lang="en-US" dirty="0">
                <a:cs typeface="Arial" charset="0"/>
              </a:rPr>
              <a:t>service development </a:t>
            </a:r>
            <a:r>
              <a:rPr lang="en-US" dirty="0" smtClean="0">
                <a:cs typeface="Arial" charset="0"/>
              </a:rPr>
              <a:t>process</a:t>
            </a:r>
            <a:endParaRPr lang="en-US" dirty="0"/>
          </a:p>
        </p:txBody>
      </p:sp>
      <p:graphicFrame>
        <p:nvGraphicFramePr>
          <p:cNvPr id="5" name="Object 2"/>
          <p:cNvGraphicFramePr>
            <a:graphicFrameLocks noChangeAspect="1"/>
          </p:cNvGraphicFramePr>
          <p:nvPr/>
        </p:nvGraphicFramePr>
        <p:xfrm>
          <a:off x="304800" y="3048000"/>
          <a:ext cx="8513762" cy="3052763"/>
        </p:xfrm>
        <a:graphic>
          <a:graphicData uri="http://schemas.openxmlformats.org/presentationml/2006/ole">
            <p:oleObj spid="_x0000_s62466" name="Visio" r:id="rId3" imgW="9594116" imgH="4603492" progId="">
              <p:embed/>
            </p:oleObj>
          </a:graphicData>
        </a:graphic>
      </p:graphicFrame>
      <p:sp>
        <p:nvSpPr>
          <p:cNvPr id="6" name="Rectangle 5"/>
          <p:cNvSpPr/>
          <p:nvPr/>
        </p:nvSpPr>
        <p:spPr>
          <a:xfrm>
            <a:off x="249237" y="2997200"/>
            <a:ext cx="5105400" cy="3124200"/>
          </a:xfrm>
          <a:prstGeom prst="rect">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1800">
                <a:solidFill>
                  <a:schemeClr val="tx1"/>
                </a:solidFill>
              </a:rPr>
              <a:t>Create Semantically Harmonized Data Model</a:t>
            </a:r>
            <a:endParaRPr lang="en-US" sz="16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2000">
              <a:solidFill>
                <a:schemeClr val="tx1"/>
              </a:solidFill>
            </a:endParaRPr>
          </a:p>
        </p:txBody>
      </p:sp>
      <p:sp>
        <p:nvSpPr>
          <p:cNvPr id="7" name="Rectangle 6"/>
          <p:cNvSpPr/>
          <p:nvPr/>
        </p:nvSpPr>
        <p:spPr>
          <a:xfrm>
            <a:off x="7107237" y="2997200"/>
            <a:ext cx="1752600" cy="3124200"/>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800" dirty="0">
                <a:solidFill>
                  <a:schemeClr val="tx1"/>
                </a:solidFill>
              </a:rPr>
              <a:t>Grid-</a:t>
            </a:r>
            <a:r>
              <a:rPr lang="en-US" sz="1800" dirty="0" err="1">
                <a:solidFill>
                  <a:schemeClr val="tx1"/>
                </a:solidFill>
              </a:rPr>
              <a:t>ify</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8" name="Picture 2"/>
          <p:cNvPicPr>
            <a:picLocks noChangeAspect="1" noChangeArrowheads="1"/>
          </p:cNvPicPr>
          <p:nvPr/>
        </p:nvPicPr>
        <p:blipFill>
          <a:blip r:embed="rId4" cstate="print"/>
          <a:srcRect/>
          <a:stretch>
            <a:fillRect/>
          </a:stretch>
        </p:blipFill>
        <p:spPr bwMode="auto">
          <a:xfrm>
            <a:off x="4364037" y="5130800"/>
            <a:ext cx="433388" cy="485775"/>
          </a:xfrm>
          <a:prstGeom prst="rect">
            <a:avLst/>
          </a:prstGeom>
          <a:noFill/>
          <a:ln w="9525">
            <a:noFill/>
            <a:miter lim="800000"/>
            <a:headEnd/>
            <a:tailEnd/>
          </a:ln>
        </p:spPr>
      </p:pic>
      <p:pic>
        <p:nvPicPr>
          <p:cNvPr id="9" name="Picture 3"/>
          <p:cNvPicPr>
            <a:picLocks noChangeAspect="1" noChangeArrowheads="1"/>
          </p:cNvPicPr>
          <p:nvPr/>
        </p:nvPicPr>
        <p:blipFill>
          <a:blip r:embed="rId5" cstate="print"/>
          <a:srcRect/>
          <a:stretch>
            <a:fillRect/>
          </a:stretch>
        </p:blipFill>
        <p:spPr bwMode="auto">
          <a:xfrm>
            <a:off x="935037" y="5207000"/>
            <a:ext cx="381000" cy="388938"/>
          </a:xfrm>
          <a:prstGeom prst="rect">
            <a:avLst/>
          </a:prstGeom>
          <a:noFill/>
          <a:ln w="9525">
            <a:noFill/>
            <a:miter lim="800000"/>
            <a:headEnd/>
            <a:tailEnd/>
          </a:ln>
        </p:spPr>
      </p:pic>
      <p:sp>
        <p:nvSpPr>
          <p:cNvPr id="10" name="Rectangle 9"/>
          <p:cNvSpPr/>
          <p:nvPr/>
        </p:nvSpPr>
        <p:spPr>
          <a:xfrm>
            <a:off x="5354637" y="2997200"/>
            <a:ext cx="1752600" cy="3124200"/>
          </a:xfrm>
          <a:prstGeom prst="rect">
            <a:avLst/>
          </a:prstGeom>
          <a:solidFill>
            <a:schemeClr val="bg1">
              <a:lumMod val="75000"/>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anchor="t" anchorCtr="0"/>
          <a:lstStyle/>
          <a:p>
            <a:r>
              <a:rPr lang="en-US" sz="1600" dirty="0">
                <a:solidFill>
                  <a:schemeClr val="tx1"/>
                </a:solidFill>
              </a:rPr>
              <a:t>Generate</a:t>
            </a:r>
          </a:p>
          <a:p>
            <a:r>
              <a:rPr lang="en-US" sz="1600" dirty="0">
                <a:solidFill>
                  <a:schemeClr val="tx1"/>
                </a:solidFill>
              </a:rPr>
              <a:t>Data Resource</a:t>
            </a: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11" name="Picture 4"/>
          <p:cNvPicPr>
            <a:picLocks noChangeAspect="1" noChangeArrowheads="1"/>
          </p:cNvPicPr>
          <p:nvPr/>
        </p:nvPicPr>
        <p:blipFill>
          <a:blip r:embed="rId6" cstate="print"/>
          <a:srcRect/>
          <a:stretch>
            <a:fillRect/>
          </a:stretch>
        </p:blipFill>
        <p:spPr bwMode="auto">
          <a:xfrm>
            <a:off x="2687637" y="5207000"/>
            <a:ext cx="476250" cy="476250"/>
          </a:xfrm>
          <a:prstGeom prst="rect">
            <a:avLst/>
          </a:prstGeom>
          <a:noFill/>
          <a:ln w="9525">
            <a:noFill/>
            <a:miter lim="800000"/>
            <a:headEnd/>
            <a:tailEnd/>
          </a:ln>
        </p:spPr>
      </p:pic>
      <p:pic>
        <p:nvPicPr>
          <p:cNvPr id="12" name="Picture 2" descr="P:\cagrid-1-0\caGrid\projects\introduce\resources\portal\introduce\introduceSplash.jpg"/>
          <p:cNvPicPr>
            <a:picLocks noChangeAspect="1" noChangeArrowheads="1"/>
          </p:cNvPicPr>
          <p:nvPr/>
        </p:nvPicPr>
        <p:blipFill>
          <a:blip r:embed="rId7" cstate="print"/>
          <a:srcRect/>
          <a:stretch>
            <a:fillRect/>
          </a:stretch>
        </p:blipFill>
        <p:spPr bwMode="auto">
          <a:xfrm>
            <a:off x="7716837" y="5207000"/>
            <a:ext cx="457200" cy="412750"/>
          </a:xfrm>
          <a:prstGeom prst="rect">
            <a:avLst/>
          </a:prstGeom>
          <a:noFill/>
          <a:ln w="9525">
            <a:noFill/>
            <a:miter lim="800000"/>
            <a:headEnd/>
            <a:tailEnd/>
          </a:ln>
        </p:spPr>
      </p:pic>
      <p:sp>
        <p:nvSpPr>
          <p:cNvPr id="13" name="Rectangle 3"/>
          <p:cNvSpPr txBox="1">
            <a:spLocks noChangeArrowheads="1"/>
          </p:cNvSpPr>
          <p:nvPr/>
        </p:nvSpPr>
        <p:spPr bwMode="auto">
          <a:xfrm>
            <a:off x="304800" y="1371600"/>
            <a:ext cx="8458200" cy="129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Specialized tooling can</a:t>
            </a:r>
            <a:r>
              <a:rPr kumimoji="0" lang="en-US" sz="2000" b="1" i="0" u="none" strike="noStrike" kern="0" cap="none" spc="0" normalizeH="0" noProof="0" dirty="0" smtClean="0">
                <a:ln>
                  <a:noFill/>
                </a:ln>
                <a:solidFill>
                  <a:schemeClr val="tx1"/>
                </a:solidFill>
                <a:effectLst/>
                <a:uLnTx/>
                <a:uFillTx/>
                <a:latin typeface="+mn-lt"/>
                <a:ea typeface="+mn-ea"/>
                <a:cs typeface="+mn-cs"/>
              </a:rPr>
              <a:t> create a fully functional data service without a single line of developer code.</a:t>
            </a:r>
          </a:p>
          <a:p>
            <a:pPr marL="800100" lvl="1" indent="-342900">
              <a:spcBef>
                <a:spcPct val="20000"/>
              </a:spcBef>
              <a:buClr>
                <a:srgbClr val="00AAF6"/>
              </a:buClr>
              <a:buFontTx/>
              <a:buChar char="•"/>
            </a:pPr>
            <a:r>
              <a:rPr lang="en-US" sz="2000" kern="0" noProof="0" dirty="0" smtClean="0">
                <a:latin typeface="+mn-lt"/>
              </a:rPr>
              <a:t>Templates, wizards, and simple configuration files.</a:t>
            </a:r>
            <a:endParaRPr kumimoji="0" lang="en-US" sz="20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00AAF6"/>
              </a:buClr>
              <a:buSzTx/>
              <a:buFontTx/>
              <a:buChar char="•"/>
              <a:tabLst/>
              <a:defRPr/>
            </a:pPr>
            <a:endParaRPr kumimoji="0" lang="en-US" sz="16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Single, Common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All</a:t>
            </a:r>
            <a:r>
              <a:rPr kumimoji="0" lang="en-US" sz="2000" i="0" u="none" strike="noStrike" kern="0" cap="none" spc="0" normalizeH="0" noProof="0" dirty="0" smtClean="0">
                <a:ln>
                  <a:noFill/>
                </a:ln>
                <a:solidFill>
                  <a:schemeClr val="tx1"/>
                </a:solidFill>
                <a:effectLst/>
                <a:uLnTx/>
                <a:uFillTx/>
                <a:latin typeface="+mn-lt"/>
              </a:rPr>
              <a:t> data services can be queried via the same client class</a:t>
            </a:r>
          </a:p>
          <a:p>
            <a:pPr marL="800100" lvl="1" indent="-342900">
              <a:spcBef>
                <a:spcPct val="20000"/>
              </a:spcBef>
              <a:buClr>
                <a:srgbClr val="00AAF6"/>
              </a:buClr>
              <a:buFontTx/>
              <a:buChar char="•"/>
            </a:pPr>
            <a:r>
              <a:rPr lang="en-US" sz="2000" kern="0" baseline="0" dirty="0" smtClean="0">
                <a:latin typeface="+mn-lt"/>
              </a:rPr>
              <a:t>Possible</a:t>
            </a:r>
            <a:r>
              <a:rPr lang="en-US" sz="2000" kern="0" dirty="0" smtClean="0">
                <a:latin typeface="+mn-lt"/>
              </a:rPr>
              <a:t> because all data services implement the same WSDL</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Standard</a:t>
            </a:r>
            <a:r>
              <a:rPr kumimoji="0" lang="en-US" sz="2000" i="0" u="none" strike="noStrike" kern="0" cap="none" spc="0" normalizeH="0" noProof="0" dirty="0" smtClean="0">
                <a:ln>
                  <a:noFill/>
                </a:ln>
                <a:solidFill>
                  <a:schemeClr val="tx1"/>
                </a:solidFill>
                <a:effectLst/>
                <a:uLnTx/>
                <a:uFillTx/>
                <a:latin typeface="+mn-lt"/>
              </a:rPr>
              <a:t> client has single public method</a:t>
            </a:r>
          </a:p>
          <a:p>
            <a:pPr marL="1257300" lvl="2" indent="-342900">
              <a:spcBef>
                <a:spcPct val="20000"/>
              </a:spcBef>
              <a:buClr>
                <a:srgbClr val="00AAF6"/>
              </a:buClr>
              <a:buFontTx/>
              <a:buChar char="•"/>
            </a:pPr>
            <a:r>
              <a:rPr lang="en-US" kern="0" baseline="0" dirty="0" smtClean="0">
                <a:latin typeface="+mn-lt"/>
              </a:rPr>
              <a:t>CQL</a:t>
            </a:r>
            <a:r>
              <a:rPr lang="en-US" kern="0" dirty="0" smtClean="0">
                <a:latin typeface="+mn-lt"/>
              </a:rPr>
              <a:t> query in, CQL query results out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Client</a:t>
            </a:r>
            <a:r>
              <a:rPr kumimoji="0" lang="en-US" sz="2000" i="0" u="none" strike="noStrike" kern="0" cap="none" spc="0" normalizeH="0" noProof="0" dirty="0" smtClean="0">
                <a:ln>
                  <a:noFill/>
                </a:ln>
                <a:solidFill>
                  <a:schemeClr val="tx1"/>
                </a:solidFill>
                <a:effectLst/>
                <a:uLnTx/>
                <a:uFillTx/>
                <a:latin typeface="+mn-lt"/>
              </a:rPr>
              <a:t> for each specific service works too</a:t>
            </a:r>
          </a:p>
          <a:p>
            <a:pPr marL="1257300" lvl="2" indent="-342900">
              <a:spcBef>
                <a:spcPct val="20000"/>
              </a:spcBef>
              <a:buClr>
                <a:srgbClr val="00AAF6"/>
              </a:buClr>
              <a:buFontTx/>
              <a:buChar char="•"/>
            </a:pPr>
            <a:r>
              <a:rPr lang="en-US" kern="0" baseline="0" dirty="0" smtClean="0">
                <a:latin typeface="+mn-lt"/>
              </a:rPr>
              <a:t>Methods</a:t>
            </a:r>
            <a:r>
              <a:rPr lang="en-US" kern="0" dirty="0" smtClean="0">
                <a:latin typeface="+mn-lt"/>
              </a:rPr>
              <a:t> unique to the service are available via the custom client.</a:t>
            </a:r>
          </a:p>
          <a:p>
            <a:pPr marL="800100" lvl="1" indent="-342900">
              <a:spcBef>
                <a:spcPct val="20000"/>
              </a:spcBef>
              <a:buClr>
                <a:srgbClr val="00AAF6"/>
              </a:buClr>
              <a:buFontTx/>
              <a:buChar char="•"/>
            </a:pPr>
            <a:r>
              <a:rPr kumimoji="0" lang="en-US" sz="2000" i="0" u="none" strike="noStrike" kern="0" cap="none" spc="0" normalizeH="0" baseline="0" noProof="0" dirty="0" smtClean="0">
                <a:ln>
                  <a:noFill/>
                </a:ln>
                <a:solidFill>
                  <a:schemeClr val="tx1"/>
                </a:solidFill>
                <a:effectLst/>
                <a:uLnTx/>
                <a:uFillTx/>
                <a:latin typeface="+mn-lt"/>
              </a:rPr>
              <a:t>Constructed like any other Introduce-generated</a:t>
            </a:r>
            <a:r>
              <a:rPr kumimoji="0" lang="en-US" sz="2000" i="0" u="none" strike="noStrike" kern="0" cap="none" spc="0" normalizeH="0" noProof="0" dirty="0" smtClean="0">
                <a:ln>
                  <a:noFill/>
                </a:ln>
                <a:solidFill>
                  <a:schemeClr val="tx1"/>
                </a:solidFill>
                <a:effectLst/>
                <a:uLnTx/>
                <a:uFillTx/>
                <a:latin typeface="+mn-lt"/>
              </a:rPr>
              <a:t> client</a:t>
            </a:r>
          </a:p>
          <a:p>
            <a:pPr marL="1257300" lvl="2" indent="-342900">
              <a:spcBef>
                <a:spcPct val="20000"/>
              </a:spcBef>
              <a:buClr>
                <a:srgbClr val="00AAF6"/>
              </a:buClr>
              <a:buFontTx/>
              <a:buChar char="•"/>
            </a:pPr>
            <a:r>
              <a:rPr lang="en-US" kern="0" baseline="0" dirty="0" smtClean="0">
                <a:latin typeface="+mn-lt"/>
              </a:rPr>
              <a:t>Service</a:t>
            </a:r>
            <a:r>
              <a:rPr lang="en-US" kern="0" dirty="0" smtClean="0">
                <a:latin typeface="+mn-lt"/>
              </a:rPr>
              <a:t> URL / EPR and optional Grid Credential</a:t>
            </a:r>
            <a:endParaRPr kumimoji="0" lang="en-US"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Clients</a:t>
            </a:r>
            <a:endParaRPr lang="en-US" dirty="0"/>
          </a:p>
        </p:txBody>
      </p:sp>
      <p:sp>
        <p:nvSpPr>
          <p:cNvPr id="3" name="Content Placeholder 2"/>
          <p:cNvSpPr>
            <a:spLocks noGrp="1"/>
          </p:cNvSpPr>
          <p:nvPr>
            <p:ph idx="1"/>
          </p:nvPr>
        </p:nvSpPr>
        <p:spPr/>
        <p:txBody>
          <a:bodyPr/>
          <a:lstStyle/>
          <a:p>
            <a:r>
              <a:rPr lang="en-US" sz="2000" dirty="0" smtClean="0"/>
              <a:t>Example client set-up and invocation:</a:t>
            </a:r>
          </a:p>
          <a:p>
            <a:endParaRPr lang="en-US" sz="2000" dirty="0" smtClean="0"/>
          </a:p>
          <a:p>
            <a:endParaRPr lang="en-US" sz="2000" dirty="0" smtClean="0"/>
          </a:p>
          <a:p>
            <a:endParaRPr lang="en-US" sz="2000" dirty="0" smtClean="0"/>
          </a:p>
          <a:p>
            <a:endParaRPr lang="en-US" sz="2000" dirty="0" smtClean="0"/>
          </a:p>
          <a:p>
            <a:pPr lvl="1"/>
            <a:r>
              <a:rPr lang="en-US" sz="2000" dirty="0" smtClean="0"/>
              <a:t>The service URL is defined</a:t>
            </a:r>
          </a:p>
          <a:p>
            <a:pPr lvl="1"/>
            <a:r>
              <a:rPr lang="en-US" sz="2000" dirty="0" smtClean="0"/>
              <a:t>The </a:t>
            </a:r>
            <a:r>
              <a:rPr lang="en-US" sz="2000" i="1" dirty="0" smtClean="0"/>
              <a:t>common data service client</a:t>
            </a:r>
            <a:r>
              <a:rPr lang="en-US" sz="2000" dirty="0" smtClean="0"/>
              <a:t> is created with the URL</a:t>
            </a:r>
          </a:p>
          <a:p>
            <a:pPr lvl="1"/>
            <a:r>
              <a:rPr lang="en-US" sz="2000" dirty="0" smtClean="0"/>
              <a:t>A new CQL query object is created</a:t>
            </a:r>
          </a:p>
          <a:p>
            <a:pPr lvl="1"/>
            <a:r>
              <a:rPr lang="en-US" sz="2000" dirty="0" smtClean="0"/>
              <a:t>Its target is set to </a:t>
            </a:r>
            <a:r>
              <a:rPr lang="en-US" sz="2000" i="1" dirty="0" err="1" smtClean="0"/>
              <a:t>gov.nih.nci.cabio.domain.Gene</a:t>
            </a:r>
            <a:endParaRPr lang="en-US" sz="2000" dirty="0" smtClean="0"/>
          </a:p>
          <a:p>
            <a:pPr lvl="1"/>
            <a:r>
              <a:rPr lang="en-US" sz="2000" b="0" dirty="0" smtClean="0"/>
              <a:t>The target is constrained by </a:t>
            </a:r>
            <a:r>
              <a:rPr lang="en-US" sz="2000" b="0" i="1" dirty="0" smtClean="0"/>
              <a:t>name </a:t>
            </a:r>
            <a:r>
              <a:rPr lang="en-US" sz="2000" b="0" dirty="0" smtClean="0"/>
              <a:t>attributes with values like </a:t>
            </a:r>
            <a:r>
              <a:rPr lang="en-US" sz="2000" b="0" i="1" dirty="0" err="1" smtClean="0"/>
              <a:t>brca</a:t>
            </a:r>
            <a:r>
              <a:rPr lang="en-US" sz="2000" b="0" i="1" dirty="0" smtClean="0"/>
              <a:t>%</a:t>
            </a:r>
            <a:endParaRPr lang="en-US" sz="2000" b="0" dirty="0" smtClean="0"/>
          </a:p>
          <a:p>
            <a:pPr lvl="1"/>
            <a:r>
              <a:rPr lang="en-US" sz="2000" dirty="0" smtClean="0"/>
              <a:t>The query is executed by the data service and results are returned</a:t>
            </a:r>
            <a:endParaRPr lang="en-US" sz="2000" b="0" dirty="0" smtClean="0"/>
          </a:p>
        </p:txBody>
      </p:sp>
      <p:pic>
        <p:nvPicPr>
          <p:cNvPr id="4" name="Picture 3" descr="Client Example 1.png"/>
          <p:cNvPicPr>
            <a:picLocks noChangeAspect="1"/>
          </p:cNvPicPr>
          <p:nvPr/>
        </p:nvPicPr>
        <p:blipFill>
          <a:blip r:embed="rId2" cstate="print"/>
          <a:stretch>
            <a:fillRect/>
          </a:stretch>
        </p:blipFill>
        <p:spPr>
          <a:xfrm>
            <a:off x="762000" y="1724025"/>
            <a:ext cx="6048375" cy="14763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dirty="0" smtClean="0"/>
              <a:t>caGrid Query Language (CQL)</a:t>
            </a:r>
          </a:p>
        </p:txBody>
      </p:sp>
      <p:sp>
        <p:nvSpPr>
          <p:cNvPr id="45059" name="Rectangle 5"/>
          <p:cNvSpPr>
            <a:spLocks noGrp="1" noChangeArrowheads="1"/>
          </p:cNvSpPr>
          <p:nvPr>
            <p:ph idx="1"/>
          </p:nvPr>
        </p:nvSpPr>
        <p:spPr/>
        <p:txBody>
          <a:bodyPr/>
          <a:lstStyle/>
          <a:p>
            <a:pPr eaLnBrk="1" hangingPunct="1"/>
            <a:r>
              <a:rPr lang="en-US" sz="2000" dirty="0" smtClean="0"/>
              <a:t>Simple, “minimum entry” for data providers</a:t>
            </a:r>
          </a:p>
          <a:p>
            <a:pPr eaLnBrk="1" hangingPunct="1"/>
            <a:r>
              <a:rPr lang="en-US" sz="2000" dirty="0" smtClean="0"/>
              <a:t>Specifies a target object (result) type and selects the instances which satisfy the specified properties and nested object properties</a:t>
            </a:r>
          </a:p>
          <a:p>
            <a:pPr lvl="1" eaLnBrk="1" hangingPunct="1"/>
            <a:r>
              <a:rPr lang="en-US" sz="2000" dirty="0" smtClean="0"/>
              <a:t>Allows path navigation</a:t>
            </a:r>
          </a:p>
          <a:p>
            <a:pPr lvl="1" eaLnBrk="1" hangingPunct="1"/>
            <a:r>
              <a:rPr lang="en-US" sz="2000" dirty="0" smtClean="0"/>
              <a:t>Provides logical grouping</a:t>
            </a:r>
          </a:p>
          <a:p>
            <a:pPr lvl="1" eaLnBrk="1" hangingPunct="1"/>
            <a:r>
              <a:rPr lang="en-US" sz="2000" dirty="0" smtClean="0"/>
              <a:t>Provides name/predicate/value filtering on properties of objects</a:t>
            </a:r>
          </a:p>
          <a:p>
            <a:pPr eaLnBrk="1" hangingPunct="1"/>
            <a:r>
              <a:rPr lang="en-US" sz="2000" dirty="0" smtClean="0"/>
              <a:t>Recursively defined</a:t>
            </a:r>
          </a:p>
          <a:p>
            <a:pPr eaLnBrk="1" hangingPunct="1"/>
            <a:r>
              <a:rPr lang="en-US" sz="2000" dirty="0" smtClean="0"/>
              <a:t>Ability to return full Objects, Set of attributes, count of results, or distinct attribute values</a:t>
            </a:r>
          </a:p>
          <a:p>
            <a:pPr eaLnBrk="1" hangingPunct="1"/>
            <a:endParaRPr lang="en-US" sz="2400" dirty="0" smtClean="0"/>
          </a:p>
          <a:p>
            <a:pPr eaLnBrk="1" hangingPunct="1"/>
            <a:endParaRPr lang="en-US" sz="2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caGrid Query Language (CQL)</a:t>
            </a:r>
            <a:endParaRPr lang="en-US" dirty="0"/>
          </a:p>
        </p:txBody>
      </p:sp>
      <p:sp>
        <p:nvSpPr>
          <p:cNvPr id="3" name="Content Placeholder 2"/>
          <p:cNvSpPr>
            <a:spLocks noGrp="1"/>
          </p:cNvSpPr>
          <p:nvPr>
            <p:ph idx="1"/>
          </p:nvPr>
        </p:nvSpPr>
        <p:spPr/>
        <p:txBody>
          <a:bodyPr/>
          <a:lstStyle/>
          <a:p>
            <a:r>
              <a:rPr lang="en-US" sz="2000" dirty="0" smtClean="0"/>
              <a:t>Defined by XML schema</a:t>
            </a:r>
          </a:p>
          <a:p>
            <a:pPr lvl="1"/>
            <a:r>
              <a:rPr lang="en-US" sz="2000" dirty="0" smtClean="0"/>
              <a:t>Published in GME</a:t>
            </a:r>
          </a:p>
          <a:p>
            <a:pPr lvl="1"/>
            <a:r>
              <a:rPr lang="en-US" sz="2000" dirty="0" smtClean="0"/>
              <a:t>Included in every caGrid Data Service</a:t>
            </a:r>
          </a:p>
          <a:p>
            <a:r>
              <a:rPr lang="en-US" sz="2000" dirty="0" smtClean="0"/>
              <a:t>Queries constructed in one of two ways</a:t>
            </a:r>
          </a:p>
          <a:p>
            <a:pPr lvl="1"/>
            <a:r>
              <a:rPr lang="en-US" sz="2000" dirty="0" smtClean="0"/>
              <a:t>CQL object API</a:t>
            </a:r>
          </a:p>
          <a:p>
            <a:pPr lvl="2"/>
            <a:r>
              <a:rPr lang="en-US" sz="1800" dirty="0" smtClean="0"/>
              <a:t>Java beans derived from CQL schema</a:t>
            </a:r>
          </a:p>
          <a:p>
            <a:pPr lvl="2"/>
            <a:r>
              <a:rPr lang="en-US" sz="1800" dirty="0" smtClean="0"/>
              <a:t>Simple getter / setter functionality to add query components</a:t>
            </a:r>
          </a:p>
          <a:p>
            <a:pPr lvl="1"/>
            <a:r>
              <a:rPr lang="en-US" sz="2000" dirty="0" smtClean="0"/>
              <a:t>Written XML document</a:t>
            </a:r>
          </a:p>
          <a:p>
            <a:pPr lvl="2"/>
            <a:r>
              <a:rPr lang="en-US" sz="1800" dirty="0" err="1" smtClean="0"/>
              <a:t>Deserialized</a:t>
            </a:r>
            <a:r>
              <a:rPr lang="en-US" sz="1800" dirty="0" smtClean="0"/>
              <a:t> into CQL object and used with data service client API</a:t>
            </a:r>
          </a:p>
          <a:p>
            <a:pPr lvl="2"/>
            <a:r>
              <a:rPr lang="en-US" sz="1800" dirty="0" smtClean="0"/>
              <a:t>Passed by other means over SOAP interface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Object</a:t>
            </a:r>
            <a:endParaRPr lang="en-US" sz="2400" dirty="0" smtClean="0"/>
          </a:p>
          <a:p>
            <a:pPr lvl="1"/>
            <a:r>
              <a:rPr lang="en-US" sz="2000" dirty="0" smtClean="0"/>
              <a:t>Base for search criteria and target definition</a:t>
            </a:r>
          </a:p>
          <a:p>
            <a:pPr lvl="1"/>
            <a:r>
              <a:rPr lang="en-US" sz="2000" dirty="0" smtClean="0"/>
              <a:t>Contains the name of the data type / class being searched for</a:t>
            </a:r>
          </a:p>
          <a:p>
            <a:pPr lvl="1"/>
            <a:r>
              <a:rPr lang="en-US" sz="2000" dirty="0" smtClean="0"/>
              <a:t>May have one of three child query parts</a:t>
            </a:r>
          </a:p>
          <a:p>
            <a:pPr lvl="2"/>
            <a:r>
              <a:rPr lang="en-US" sz="1800" dirty="0" smtClean="0"/>
              <a:t>Association, Attribute, or Group</a:t>
            </a:r>
          </a:p>
          <a:p>
            <a:r>
              <a:rPr lang="en-US" sz="2000" dirty="0" smtClean="0"/>
              <a:t>Target</a:t>
            </a:r>
          </a:p>
          <a:p>
            <a:pPr lvl="1"/>
            <a:r>
              <a:rPr lang="en-US" sz="2000" dirty="0" smtClean="0"/>
              <a:t>Top level query component extends from Object</a:t>
            </a:r>
          </a:p>
          <a:p>
            <a:pPr lvl="1"/>
            <a:r>
              <a:rPr lang="en-US" sz="2000" dirty="0" smtClean="0"/>
              <a:t>Identifies the data type which will be returned by the query</a:t>
            </a:r>
          </a:p>
          <a:p>
            <a:r>
              <a:rPr lang="en-US" sz="2000" dirty="0" smtClean="0"/>
              <a:t>Association</a:t>
            </a:r>
          </a:p>
          <a:p>
            <a:pPr lvl="1"/>
            <a:r>
              <a:rPr lang="en-US" sz="2000" dirty="0" smtClean="0"/>
              <a:t>Lower level query component extends from Object</a:t>
            </a:r>
          </a:p>
          <a:p>
            <a:pPr lvl="1"/>
            <a:r>
              <a:rPr lang="en-US" sz="2000" dirty="0" smtClean="0"/>
              <a:t>Restricts query results</a:t>
            </a:r>
          </a:p>
          <a:p>
            <a:pPr lvl="2"/>
            <a:r>
              <a:rPr lang="en-US" sz="1800" dirty="0" smtClean="0"/>
              <a:t>Must be non-null</a:t>
            </a:r>
          </a:p>
          <a:p>
            <a:pPr lvl="2"/>
            <a:r>
              <a:rPr lang="en-US" sz="1800" dirty="0" smtClean="0"/>
              <a:t>Further associations, attributes, or groups as child query components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CQL Query</a:t>
            </a:r>
            <a:endParaRPr lang="en-US" dirty="0"/>
          </a:p>
        </p:txBody>
      </p:sp>
      <p:sp>
        <p:nvSpPr>
          <p:cNvPr id="3" name="Content Placeholder 2"/>
          <p:cNvSpPr>
            <a:spLocks noGrp="1"/>
          </p:cNvSpPr>
          <p:nvPr>
            <p:ph idx="1"/>
          </p:nvPr>
        </p:nvSpPr>
        <p:spPr/>
        <p:txBody>
          <a:bodyPr/>
          <a:lstStyle/>
          <a:p>
            <a:r>
              <a:rPr lang="en-US" sz="2000" dirty="0" smtClean="0"/>
              <a:t>Attribute</a:t>
            </a:r>
          </a:p>
          <a:p>
            <a:pPr lvl="1"/>
            <a:r>
              <a:rPr lang="en-US" sz="2000" dirty="0" smtClean="0"/>
              <a:t>Object property used as search criteria</a:t>
            </a:r>
          </a:p>
          <a:p>
            <a:pPr lvl="1"/>
            <a:r>
              <a:rPr lang="en-US" sz="2000" dirty="0" smtClean="0"/>
              <a:t>Defined in terms of attribute name, predicate, and value</a:t>
            </a:r>
          </a:p>
          <a:p>
            <a:pPr lvl="1"/>
            <a:r>
              <a:rPr lang="en-US" sz="2000" dirty="0" smtClean="0"/>
              <a:t>Predicates are similar to SQL</a:t>
            </a:r>
          </a:p>
          <a:p>
            <a:pPr lvl="2"/>
            <a:r>
              <a:rPr lang="en-US" sz="1800" dirty="0" smtClean="0"/>
              <a:t>Equals, Not Equals, Like, Less Than, Greater Than, Less or Equal, Greater or Equal, Null, and Not Null</a:t>
            </a:r>
          </a:p>
          <a:p>
            <a:r>
              <a:rPr lang="en-US" sz="2000" dirty="0" smtClean="0"/>
              <a:t>Group</a:t>
            </a:r>
          </a:p>
          <a:p>
            <a:pPr lvl="1"/>
            <a:r>
              <a:rPr lang="en-US" sz="2000" dirty="0" smtClean="0"/>
              <a:t>A logical join of child search criteria</a:t>
            </a:r>
          </a:p>
          <a:p>
            <a:pPr lvl="2"/>
            <a:r>
              <a:rPr lang="en-US" sz="1800" dirty="0" smtClean="0"/>
              <a:t>Logical operators AND / OR</a:t>
            </a:r>
          </a:p>
          <a:p>
            <a:pPr lvl="1"/>
            <a:r>
              <a:rPr lang="en-US" sz="2000" dirty="0" smtClean="0"/>
              <a:t>May have one or more Attributes, Associations, or additional Groups in combination</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7117"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7118"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7107"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116"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4916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4916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49155"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2947988"/>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164"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49165"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smtClean="0"/>
              <a:t>caGrid Data Services</a:t>
            </a:r>
            <a:endParaRPr lang="en-US" dirty="0"/>
          </a:p>
        </p:txBody>
      </p:sp>
      <p:sp>
        <p:nvSpPr>
          <p:cNvPr id="5123" name="Rectangle 3"/>
          <p:cNvSpPr>
            <a:spLocks noGrp="1" noChangeArrowheads="1"/>
          </p:cNvSpPr>
          <p:nvPr>
            <p:ph type="body" idx="1"/>
          </p:nvPr>
        </p:nvSpPr>
        <p:spPr/>
        <p:txBody>
          <a:bodyPr/>
          <a:lstStyle/>
          <a:p>
            <a:r>
              <a:rPr lang="en-US" sz="2000" dirty="0" smtClean="0"/>
              <a:t>caGrid Data Services provide capability to expose data resources to the Grid</a:t>
            </a:r>
          </a:p>
          <a:p>
            <a:r>
              <a:rPr lang="en-US" sz="2000" dirty="0" smtClean="0"/>
              <a:t>Specialization of caGrid grid services to expose data through a common query interface</a:t>
            </a:r>
          </a:p>
          <a:p>
            <a:pPr lvl="1"/>
            <a:r>
              <a:rPr lang="en-US" sz="2000" dirty="0" smtClean="0"/>
              <a:t>Meet all base service requirements of caGrid services</a:t>
            </a:r>
          </a:p>
          <a:p>
            <a:r>
              <a:rPr lang="en-US" sz="2000" dirty="0" smtClean="0"/>
              <a:t>Present an object view of data sources</a:t>
            </a:r>
          </a:p>
          <a:p>
            <a:pPr lvl="1"/>
            <a:r>
              <a:rPr lang="en-US" sz="2000" dirty="0" smtClean="0"/>
              <a:t>Exposed objects are registered in </a:t>
            </a:r>
            <a:r>
              <a:rPr lang="en-US" sz="2000" dirty="0" err="1" smtClean="0"/>
              <a:t>caDSR</a:t>
            </a:r>
            <a:r>
              <a:rPr lang="en-US" sz="2000" dirty="0" smtClean="0"/>
              <a:t> and their XML representation in GME</a:t>
            </a:r>
          </a:p>
          <a:p>
            <a:pPr lvl="1"/>
            <a:r>
              <a:rPr lang="en-US" sz="2000" dirty="0" smtClean="0"/>
              <a:t>Data Service Metadata describes information model</a:t>
            </a:r>
          </a:p>
          <a:p>
            <a:pPr lvl="1"/>
            <a:r>
              <a:rPr lang="en-US" sz="2000" dirty="0" smtClean="0"/>
              <a:t>Queries made with CQL Query objects</a:t>
            </a:r>
          </a:p>
          <a:p>
            <a:pPr lvl="2"/>
            <a:r>
              <a:rPr lang="en-US" sz="1800" dirty="0" smtClean="0"/>
              <a:t>Results returned as objects nested in a CQL Query Result Set</a:t>
            </a:r>
          </a:p>
          <a:p>
            <a:r>
              <a:rPr lang="en-US" sz="2000" dirty="0" smtClean="0"/>
              <a:t>Graphical Development tool, implemented as an extension to the Introduce Toolkit, is used to create the new grid service</a:t>
            </a:r>
          </a:p>
          <a:p>
            <a:pPr lvl="1"/>
            <a:endParaRPr 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1216"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1217"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1203"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2039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charset="0"/>
                          <a:ea typeface="ヒラギノ角ゴ Pro W3" charset="-128"/>
                          <a:cs typeface="Times New Roman" charset="0"/>
                        </a:rPr>
                        <a:t>Return all Genes with a symbol beginning with BRCA and have an associated Taxon: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 xmlns="http://CQL.caBIG/1/gov.nih.nci.cagrid.CQLQuery"&gt;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 name="gov.nih.nci.cabio.domain.Gene"&gt;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 logicRelation="AND"&gt;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a:t>
                      </a:r>
                      <a:r>
                        <a:rPr kumimoji="0" lang="en-US" sz="1400" b="0" i="0" u="none" strike="noStrike" cap="none" normalizeH="0" baseline="0" smtClean="0">
                          <a:ln>
                            <a:noFill/>
                          </a:ln>
                          <a:solidFill>
                            <a:schemeClr val="hlink"/>
                          </a:solidFill>
                          <a:effectLst/>
                          <a:latin typeface="Arial Narrow" charset="0"/>
                          <a:ea typeface="ヒラギノ角ゴ Pro W3" charset="-128"/>
                        </a:rPr>
                        <a:t>&lt;Association roleName="taxon“  name="gov.nih.nci.cabio.domain.Taxon"&gt;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2"/>
                          </a:solidFill>
                          <a:effectLst/>
                          <a:latin typeface="Arial Narrow" charset="0"/>
                          <a:ea typeface="ヒラギノ角ゴ Pro W3" charset="-128"/>
                        </a:rPr>
                        <a:t>          </a:t>
                      </a:r>
                      <a:endParaRPr kumimoji="0" lang="en-US" sz="1400" b="0" i="0" u="none" strike="noStrike" cap="none" normalizeH="0" baseline="0" smtClean="0">
                        <a:ln>
                          <a:noFill/>
                        </a:ln>
                        <a:solidFill>
                          <a:schemeClr val="folHlink"/>
                        </a:solidFill>
                        <a:effectLst/>
                        <a:latin typeface="Arial Narrow" charset="0"/>
                        <a:ea typeface="ヒラギノ角ゴ Pro W3"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Narrow" charset="0"/>
                          <a:ea typeface="ヒラギノ角ゴ Pro W3" charset="-128"/>
                        </a:rPr>
                        <a:t>&lt;/CQLQuery&gt;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212"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1213"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1214"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1215"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1066800"/>
            <a:ext cx="5229225" cy="3657600"/>
            <a:chOff x="288" y="672"/>
            <a:chExt cx="3294" cy="2304"/>
          </a:xfrm>
        </p:grpSpPr>
        <p:pic>
          <p:nvPicPr>
            <p:cNvPr id="53265" name="Picture 3" descr="caBIO"/>
            <p:cNvPicPr>
              <a:picLocks noChangeAspect="1" noChangeArrowheads="1"/>
            </p:cNvPicPr>
            <p:nvPr/>
          </p:nvPicPr>
          <p:blipFill>
            <a:blip r:embed="rId3" cstate="print"/>
            <a:srcRect l="1860" t="3636" r="42975" b="42657"/>
            <a:stretch>
              <a:fillRect/>
            </a:stretch>
          </p:blipFill>
          <p:spPr bwMode="auto">
            <a:xfrm>
              <a:off x="288" y="672"/>
              <a:ext cx="3204" cy="2304"/>
            </a:xfrm>
            <a:prstGeom prst="rect">
              <a:avLst/>
            </a:prstGeom>
            <a:noFill/>
            <a:ln w="9525">
              <a:noFill/>
              <a:miter lim="800000"/>
              <a:headEnd/>
              <a:tailEnd/>
            </a:ln>
          </p:spPr>
        </p:pic>
        <p:sp>
          <p:nvSpPr>
            <p:cNvPr id="53266" name="Rectangle 4"/>
            <p:cNvSpPr>
              <a:spLocks noChangeArrowheads="1"/>
            </p:cNvSpPr>
            <p:nvPr/>
          </p:nvSpPr>
          <p:spPr bwMode="auto">
            <a:xfrm>
              <a:off x="2718" y="1788"/>
              <a:ext cx="864" cy="1176"/>
            </a:xfrm>
            <a:prstGeom prst="rect">
              <a:avLst/>
            </a:prstGeom>
            <a:solidFill>
              <a:schemeClr val="bg1"/>
            </a:solidFill>
            <a:ln w="9525">
              <a:noFill/>
              <a:miter lim="800000"/>
              <a:headEnd/>
              <a:tailEnd/>
            </a:ln>
          </p:spPr>
          <p:txBody>
            <a:bodyPr wrap="none" anchor="ctr"/>
            <a:lstStyle/>
            <a:p>
              <a:endParaRPr lang="en-US"/>
            </a:p>
          </p:txBody>
        </p:sp>
      </p:grpSp>
      <p:sp>
        <p:nvSpPr>
          <p:cNvPr id="53251" name="Rectangle 5"/>
          <p:cNvSpPr>
            <a:spLocks noGrp="1" noChangeArrowheads="1"/>
          </p:cNvSpPr>
          <p:nvPr>
            <p:ph type="title"/>
          </p:nvPr>
        </p:nvSpPr>
        <p:spPr/>
        <p:txBody>
          <a:bodyPr/>
          <a:lstStyle/>
          <a:p>
            <a:pPr eaLnBrk="1" hangingPunct="1"/>
            <a:r>
              <a:rPr lang="en-US" smtClean="0"/>
              <a:t>Example CQL Query</a:t>
            </a:r>
          </a:p>
        </p:txBody>
      </p:sp>
      <p:graphicFrame>
        <p:nvGraphicFramePr>
          <p:cNvPr id="1003543" name="Group 23"/>
          <p:cNvGraphicFramePr>
            <a:graphicFrameLocks noGrp="1"/>
          </p:cNvGraphicFramePr>
          <p:nvPr/>
        </p:nvGraphicFramePr>
        <p:xfrm>
          <a:off x="3048000" y="3352800"/>
          <a:ext cx="6248400" cy="3139440"/>
        </p:xfrm>
        <a:graphic>
          <a:graphicData uri="http://schemas.openxmlformats.org/drawingml/2006/table">
            <a:tbl>
              <a:tblPr/>
              <a:tblGrid>
                <a:gridCol w="6248400"/>
              </a:tblGrid>
              <a:tr h="8953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Return all Genes with a symbol beginning with BRCA and have an associated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Taxon</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with a </a:t>
                      </a:r>
                      <a:r>
                        <a:rPr kumimoji="0" lang="en-US" sz="1800" b="1" i="0" u="none" strike="noStrike" cap="none" normalizeH="0" baseline="0" dirty="0" err="1" smtClean="0">
                          <a:ln>
                            <a:noFill/>
                          </a:ln>
                          <a:solidFill>
                            <a:schemeClr val="tx1"/>
                          </a:solidFill>
                          <a:effectLst/>
                          <a:latin typeface="Arial" charset="0"/>
                          <a:ea typeface="ヒラギノ角ゴ Pro W3" charset="-128"/>
                          <a:cs typeface="Times New Roman" charset="0"/>
                        </a:rPr>
                        <a:t>scientificName</a:t>
                      </a:r>
                      <a:r>
                        <a:rPr kumimoji="0" lang="en-US" sz="1800" b="1" i="0" u="none" strike="noStrike" cap="none" normalizeH="0" baseline="0" dirty="0" smtClean="0">
                          <a:ln>
                            <a:noFill/>
                          </a:ln>
                          <a:solidFill>
                            <a:schemeClr val="tx1"/>
                          </a:solidFill>
                          <a:effectLst/>
                          <a:latin typeface="Arial" charset="0"/>
                          <a:ea typeface="ヒラギノ角ゴ Pro W3" charset="-128"/>
                          <a:cs typeface="Times New Roman" charset="0"/>
                        </a:rPr>
                        <a:t> equal to “Homo sapiens”: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052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xmlns</a:t>
                      </a:r>
                      <a:r>
                        <a:rPr kumimoji="0" lang="en-US" sz="1400" b="0" i="0" u="none" strike="noStrike" cap="none" normalizeH="0" baseline="0" dirty="0" smtClean="0">
                          <a:ln>
                            <a:noFill/>
                          </a:ln>
                          <a:solidFill>
                            <a:schemeClr val="tx1"/>
                          </a:solidFill>
                          <a:effectLst/>
                          <a:latin typeface="Arial Narrow" charset="0"/>
                          <a:ea typeface="ヒラギノ角ゴ Pro W3" charset="-128"/>
                        </a:rPr>
                        <a:t>="http://CQL.caBIG/1/gov.nih.nci.cagrid.CQLQuery"&gt;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 name="</a:t>
                      </a:r>
                      <a:r>
                        <a:rPr kumimoji="0" lang="en-US" sz="1400" b="0" i="0" u="none" strike="noStrike" cap="none" normalizeH="0" baseline="0" dirty="0" err="1" smtClean="0">
                          <a:ln>
                            <a:noFill/>
                          </a:ln>
                          <a:solidFill>
                            <a:srgbClr val="FF0000"/>
                          </a:solidFill>
                          <a:effectLst/>
                          <a:latin typeface="Arial Narrow" charset="0"/>
                          <a:ea typeface="ヒラギノ角ゴ Pro W3" charset="-128"/>
                        </a:rPr>
                        <a:t>gov.nih.nci.cabio.domain.Gene</a:t>
                      </a:r>
                      <a:r>
                        <a:rPr kumimoji="0" lang="en-US" sz="1400" b="0" i="0" u="none" strike="noStrike" cap="none" normalizeH="0" baseline="0" dirty="0" smtClean="0">
                          <a:ln>
                            <a:noFill/>
                          </a:ln>
                          <a:solidFill>
                            <a:srgbClr val="FF0000"/>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 </a:t>
                      </a:r>
                      <a:r>
                        <a:rPr kumimoji="0" lang="en-US" sz="1400" b="0" i="0" u="none" strike="noStrike" cap="none" normalizeH="0" baseline="0" dirty="0" err="1" smtClean="0">
                          <a:ln>
                            <a:noFill/>
                          </a:ln>
                          <a:solidFill>
                            <a:schemeClr val="tx1"/>
                          </a:solidFill>
                          <a:effectLst/>
                          <a:latin typeface="Arial Narrow" charset="0"/>
                          <a:ea typeface="ヒラギノ角ゴ Pro W3" charset="-128"/>
                        </a:rPr>
                        <a:t>logicRelation</a:t>
                      </a:r>
                      <a:r>
                        <a:rPr kumimoji="0" lang="en-US" sz="1400" b="0" i="0" u="none" strike="noStrike" cap="none" normalizeH="0" baseline="0" dirty="0" smtClean="0">
                          <a:ln>
                            <a:noFill/>
                          </a:ln>
                          <a:solidFill>
                            <a:schemeClr val="tx1"/>
                          </a:solidFill>
                          <a:effectLst/>
                          <a:latin typeface="Arial Narrow" charset="0"/>
                          <a:ea typeface="ヒラギノ角ゴ Pro W3" charset="-128"/>
                        </a:rPr>
                        <a:t>="AND"&gt;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rgbClr val="000099"/>
                          </a:solidFill>
                          <a:effectLst/>
                          <a:latin typeface="Arial Narrow" charset="0"/>
                          <a:ea typeface="ヒラギノ角ゴ Pro W3" charset="-128"/>
                        </a:rPr>
                        <a:t>&lt;Attribute name="symbol" predicate="LIKE“ value="BRCA%"/&gt;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a:t>
                      </a:r>
                      <a:r>
                        <a:rPr kumimoji="0" lang="en-US" sz="1400" b="0" i="0" u="none" strike="noStrike" cap="none" normalizeH="0" baseline="0" dirty="0" smtClean="0">
                          <a:ln>
                            <a:noFill/>
                          </a:ln>
                          <a:solidFill>
                            <a:schemeClr val="hlink"/>
                          </a:solidFill>
                          <a:effectLst/>
                          <a:latin typeface="Arial Narrow" charset="0"/>
                          <a:ea typeface="ヒラギノ角ゴ Pro W3" charset="-128"/>
                        </a:rPr>
                        <a:t>&lt;Association </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roleName</a:t>
                      </a:r>
                      <a:r>
                        <a:rPr kumimoji="0" lang="en-US" sz="1400" b="0" i="0" u="none" strike="noStrike" cap="none" normalizeH="0" baseline="0" dirty="0" smtClean="0">
                          <a:ln>
                            <a:noFill/>
                          </a:ln>
                          <a:solidFill>
                            <a:schemeClr val="hlink"/>
                          </a:solidFill>
                          <a:effectLst/>
                          <a:latin typeface="Arial Narrow" charset="0"/>
                          <a:ea typeface="ヒラギノ角ゴ Pro W3" charset="-128"/>
                        </a:rPr>
                        <a:t>="</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  name="</a:t>
                      </a:r>
                      <a:r>
                        <a:rPr kumimoji="0" lang="en-US" sz="1400" b="0" i="0" u="none" strike="noStrike" cap="none" normalizeH="0" baseline="0" dirty="0" err="1" smtClean="0">
                          <a:ln>
                            <a:noFill/>
                          </a:ln>
                          <a:solidFill>
                            <a:schemeClr val="hlink"/>
                          </a:solidFill>
                          <a:effectLst/>
                          <a:latin typeface="Arial Narrow" charset="0"/>
                          <a:ea typeface="ヒラギノ角ゴ Pro W3" charset="-128"/>
                        </a:rPr>
                        <a:t>gov.nih.nci.cabio.domain.Taxon</a:t>
                      </a:r>
                      <a:r>
                        <a:rPr kumimoji="0" lang="en-US" sz="1400" b="0" i="0" u="none" strike="noStrike" cap="none" normalizeH="0" baseline="0" dirty="0" smtClean="0">
                          <a:ln>
                            <a:noFill/>
                          </a:ln>
                          <a:solidFill>
                            <a:schemeClr va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Arial Narrow" charset="0"/>
                          <a:ea typeface="ヒラギノ角ゴ Pro W3" charset="-128"/>
                        </a:rPr>
                        <a:t>          </a:t>
                      </a:r>
                      <a:r>
                        <a:rPr kumimoji="0" lang="en-US" sz="1400" b="0" i="0" u="none" strike="noStrike" cap="none" normalizeH="0" baseline="0" dirty="0" smtClean="0">
                          <a:ln>
                            <a:noFill/>
                          </a:ln>
                          <a:solidFill>
                            <a:schemeClr val="folHlink"/>
                          </a:solidFill>
                          <a:effectLst/>
                          <a:latin typeface="Arial Narrow" charset="0"/>
                          <a:ea typeface="ヒラギノ角ゴ Pro W3" charset="-128"/>
                        </a:rPr>
                        <a:t>&lt;Attribute name=“</a:t>
                      </a:r>
                      <a:r>
                        <a:rPr kumimoji="0" lang="en-US" sz="1400" b="1" i="0" u="none" strike="noStrike" cap="none" normalizeH="0" baseline="0" dirty="0" err="1" smtClean="0">
                          <a:ln>
                            <a:noFill/>
                          </a:ln>
                          <a:solidFill>
                            <a:schemeClr val="folHlink"/>
                          </a:solidFill>
                          <a:effectLst/>
                          <a:latin typeface="Arial Narrow" charset="0"/>
                          <a:ea typeface="ヒラギノ角ゴ Pro W3" charset="-128"/>
                        </a:rPr>
                        <a:t>scientificName</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predicate=“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EQUAL_TO</a:t>
                      </a:r>
                      <a:r>
                        <a:rPr kumimoji="0" lang="en-US" sz="1400" b="0" i="0" u="none" strike="noStrike" cap="none" normalizeH="0" baseline="0" dirty="0" smtClean="0">
                          <a:ln>
                            <a:noFill/>
                          </a:ln>
                          <a:solidFill>
                            <a:schemeClr val="folHlink"/>
                          </a:solidFill>
                          <a:effectLst/>
                          <a:latin typeface="Arial Narrow" charset="0"/>
                          <a:ea typeface="ヒラギノ角ゴ Pro W3" charset="-128"/>
                        </a:rPr>
                        <a:t>” value=“</a:t>
                      </a:r>
                      <a:r>
                        <a:rPr kumimoji="0" lang="en-US" sz="1400" b="1" i="0" u="none" strike="noStrike" cap="none" normalizeH="0" baseline="0" dirty="0" smtClean="0">
                          <a:ln>
                            <a:noFill/>
                          </a:ln>
                          <a:solidFill>
                            <a:schemeClr val="folHlink"/>
                          </a:solidFill>
                          <a:effectLst/>
                          <a:latin typeface="Arial Narrow" charset="0"/>
                          <a:ea typeface="ヒラギノ角ゴ Pro W3" charset="-128"/>
                        </a:rPr>
                        <a:t>Homo sapiens</a:t>
                      </a:r>
                      <a:r>
                        <a:rPr kumimoji="0" lang="en-US" sz="1400" b="0" i="0" u="none" strike="noStrike" cap="none" normalizeH="0" baseline="0" dirty="0" smtClean="0">
                          <a:ln>
                            <a:noFill/>
                          </a:ln>
                          <a:solidFill>
                            <a:schemeClr val="folHlink"/>
                          </a:solidFill>
                          <a:effectLst/>
                          <a:latin typeface="Arial Narrow" charset="0"/>
                          <a:ea typeface="ヒラギノ角ゴ Pro W3" charset="-128"/>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hlink"/>
                          </a:solidFill>
                          <a:effectLst/>
                          <a:latin typeface="Arial Narrow" charset="0"/>
                          <a:ea typeface="ヒラギノ角ゴ Pro W3" charset="-128"/>
                        </a:rPr>
                        <a:t>        &lt;/Association&gt;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    &lt;/Group&gt;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FF0000"/>
                          </a:solidFill>
                          <a:effectLst/>
                          <a:latin typeface="Arial Narrow" charset="0"/>
                          <a:ea typeface="ヒラギノ角ゴ Pro W3" charset="-128"/>
                        </a:rPr>
                        <a:t>  &lt;/Target&gt;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Narrow" charset="0"/>
                          <a:ea typeface="ヒラギノ角ゴ Pro W3" charset="-128"/>
                        </a:rPr>
                        <a:t>&lt;/</a:t>
                      </a:r>
                      <a:r>
                        <a:rPr kumimoji="0" lang="en-US" sz="1400" b="0" i="0" u="none" strike="noStrike" cap="none" normalizeH="0" baseline="0" dirty="0" err="1" smtClean="0">
                          <a:ln>
                            <a:noFill/>
                          </a:ln>
                          <a:solidFill>
                            <a:schemeClr val="tx1"/>
                          </a:solidFill>
                          <a:effectLst/>
                          <a:latin typeface="Arial Narrow" charset="0"/>
                          <a:ea typeface="ヒラギノ角ゴ Pro W3" charset="-128"/>
                        </a:rPr>
                        <a:t>CQLQuery</a:t>
                      </a:r>
                      <a:r>
                        <a:rPr kumimoji="0" lang="en-US" sz="1400" b="0" i="0" u="none" strike="noStrike" cap="none" normalizeH="0" baseline="0" dirty="0" smtClean="0">
                          <a:ln>
                            <a:noFill/>
                          </a:ln>
                          <a:solidFill>
                            <a:schemeClr val="tx1"/>
                          </a:solidFill>
                          <a:effectLst/>
                          <a:latin typeface="Arial Narrow" charset="0"/>
                          <a:ea typeface="ヒラギノ角ゴ Pro W3" charset="-128"/>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3260" name="Oval 14"/>
          <p:cNvSpPr>
            <a:spLocks noChangeArrowheads="1"/>
          </p:cNvSpPr>
          <p:nvPr/>
        </p:nvSpPr>
        <p:spPr bwMode="auto">
          <a:xfrm>
            <a:off x="3733800" y="838200"/>
            <a:ext cx="1828800" cy="1885950"/>
          </a:xfrm>
          <a:prstGeom prst="ellipse">
            <a:avLst/>
          </a:prstGeom>
          <a:noFill/>
          <a:ln w="50800">
            <a:solidFill>
              <a:srgbClr val="FF0000"/>
            </a:solidFill>
            <a:round/>
            <a:headEnd/>
            <a:tailEnd/>
          </a:ln>
        </p:spPr>
        <p:txBody>
          <a:bodyPr wrap="none" anchor="ctr"/>
          <a:lstStyle/>
          <a:p>
            <a:endParaRPr lang="en-US"/>
          </a:p>
        </p:txBody>
      </p:sp>
      <p:sp>
        <p:nvSpPr>
          <p:cNvPr id="53261" name="AutoShape 15"/>
          <p:cNvSpPr>
            <a:spLocks/>
          </p:cNvSpPr>
          <p:nvPr/>
        </p:nvSpPr>
        <p:spPr bwMode="auto">
          <a:xfrm>
            <a:off x="5943600" y="1143000"/>
            <a:ext cx="1352550" cy="276225"/>
          </a:xfrm>
          <a:prstGeom prst="borderCallout2">
            <a:avLst>
              <a:gd name="adj1" fmla="val 41380"/>
              <a:gd name="adj2" fmla="val -5634"/>
              <a:gd name="adj3" fmla="val 41380"/>
              <a:gd name="adj4" fmla="val -28755"/>
              <a:gd name="adj5" fmla="val 208620"/>
              <a:gd name="adj6" fmla="val -77583"/>
            </a:avLst>
          </a:prstGeom>
          <a:noFill/>
          <a:ln w="25400">
            <a:solidFill>
              <a:srgbClr val="000099"/>
            </a:solidFill>
            <a:prstDash val="sysDot"/>
            <a:miter lim="800000"/>
            <a:headEnd/>
            <a:tailEnd/>
          </a:ln>
        </p:spPr>
        <p:txBody>
          <a:bodyPr/>
          <a:lstStyle/>
          <a:p>
            <a:r>
              <a:rPr lang="en-US" sz="1200">
                <a:solidFill>
                  <a:srgbClr val="000099"/>
                </a:solidFill>
              </a:rPr>
              <a:t>LIKE “BRCA%”</a:t>
            </a:r>
          </a:p>
        </p:txBody>
      </p:sp>
      <p:sp>
        <p:nvSpPr>
          <p:cNvPr id="53262" name="AutoShape 16"/>
          <p:cNvSpPr>
            <a:spLocks/>
          </p:cNvSpPr>
          <p:nvPr/>
        </p:nvSpPr>
        <p:spPr bwMode="auto">
          <a:xfrm>
            <a:off x="1447800" y="5334000"/>
            <a:ext cx="1552575" cy="304800"/>
          </a:xfrm>
          <a:prstGeom prst="borderCallout2">
            <a:avLst>
              <a:gd name="adj1" fmla="val 37500"/>
              <a:gd name="adj2" fmla="val -4907"/>
              <a:gd name="adj3" fmla="val 37500"/>
              <a:gd name="adj4" fmla="val -5315"/>
              <a:gd name="adj5" fmla="val -426565"/>
              <a:gd name="adj6" fmla="val -5829"/>
            </a:avLst>
          </a:prstGeom>
          <a:noFill/>
          <a:ln w="25400">
            <a:solidFill>
              <a:schemeClr val="folHlink"/>
            </a:solidFill>
            <a:prstDash val="sysDot"/>
            <a:miter lim="800000"/>
            <a:headEnd/>
            <a:tailEnd/>
          </a:ln>
        </p:spPr>
        <p:txBody>
          <a:bodyPr/>
          <a:lstStyle/>
          <a:p>
            <a:r>
              <a:rPr lang="en-US" sz="1200">
                <a:solidFill>
                  <a:schemeClr val="folHlink"/>
                </a:solidFill>
              </a:rPr>
              <a:t>= “Homo sapiens”</a:t>
            </a:r>
          </a:p>
        </p:txBody>
      </p:sp>
      <p:sp>
        <p:nvSpPr>
          <p:cNvPr id="53263" name="Line 17"/>
          <p:cNvSpPr>
            <a:spLocks noChangeShapeType="1"/>
          </p:cNvSpPr>
          <p:nvPr/>
        </p:nvSpPr>
        <p:spPr bwMode="auto">
          <a:xfrm flipH="1">
            <a:off x="2667000" y="2438400"/>
            <a:ext cx="1371600" cy="1143000"/>
          </a:xfrm>
          <a:prstGeom prst="line">
            <a:avLst/>
          </a:prstGeom>
          <a:noFill/>
          <a:ln w="25400">
            <a:solidFill>
              <a:schemeClr val="hlink"/>
            </a:solidFill>
            <a:prstDash val="dash"/>
            <a:round/>
            <a:headEnd/>
            <a:tailEnd type="triangle" w="lg" len="lg"/>
          </a:ln>
        </p:spPr>
        <p:txBody>
          <a:bodyPr/>
          <a:lstStyle/>
          <a:p>
            <a:endParaRPr lang="en-US"/>
          </a:p>
        </p:txBody>
      </p:sp>
      <p:sp>
        <p:nvSpPr>
          <p:cNvPr id="53264" name="Oval 18"/>
          <p:cNvSpPr>
            <a:spLocks noChangeArrowheads="1"/>
          </p:cNvSpPr>
          <p:nvPr/>
        </p:nvSpPr>
        <p:spPr bwMode="auto">
          <a:xfrm>
            <a:off x="990600" y="3124200"/>
            <a:ext cx="1885950" cy="1885950"/>
          </a:xfrm>
          <a:prstGeom prst="ellipse">
            <a:avLst/>
          </a:prstGeom>
          <a:noFill/>
          <a:ln w="25400">
            <a:solidFill>
              <a:schemeClr val="hlink"/>
            </a:solidFill>
            <a:prstDash val="dash"/>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Result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Object</a:t>
            </a:r>
            <a:r>
              <a:rPr kumimoji="0" lang="en-US" sz="2000" i="0" u="none" strike="noStrike" kern="0" cap="none" spc="0" normalizeH="0" noProof="0" dirty="0" smtClean="0">
                <a:ln>
                  <a:noFill/>
                </a:ln>
                <a:solidFill>
                  <a:schemeClr val="tx1"/>
                </a:solidFill>
                <a:effectLst/>
                <a:uLnTx/>
                <a:uFillTx/>
                <a:latin typeface="+mn-lt"/>
              </a:rPr>
              <a:t> results encapsulate complete data types / classes</a:t>
            </a:r>
          </a:p>
          <a:p>
            <a:pPr marL="800100" lvl="1" indent="-342900">
              <a:spcBef>
                <a:spcPct val="20000"/>
              </a:spcBef>
              <a:buClr>
                <a:srgbClr val="00AAF6"/>
              </a:buClr>
              <a:buFontTx/>
              <a:buChar char="•"/>
              <a:defRPr/>
            </a:pPr>
            <a:r>
              <a:rPr lang="en-US" sz="2000" kern="0" baseline="0" dirty="0" smtClean="0">
                <a:latin typeface="+mn-lt"/>
              </a:rPr>
              <a:t>Attribute</a:t>
            </a:r>
            <a:r>
              <a:rPr lang="en-US" sz="2000" kern="0" dirty="0" smtClean="0">
                <a:latin typeface="+mn-lt"/>
              </a:rPr>
              <a:t> results contain key-value pairs grouped by the individual object instances from which they are derived</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Count</a:t>
            </a:r>
            <a:r>
              <a:rPr kumimoji="0" lang="en-US" sz="2000" i="0" u="none" strike="noStrike" kern="0" cap="none" spc="0" normalizeH="0" noProof="0" dirty="0" smtClean="0">
                <a:ln>
                  <a:noFill/>
                </a:ln>
                <a:solidFill>
                  <a:schemeClr val="tx1"/>
                </a:solidFill>
                <a:effectLst/>
                <a:uLnTx/>
                <a:uFillTx/>
                <a:latin typeface="+mn-lt"/>
              </a:rPr>
              <a:t> results contain a single long value indicating the count of object instances which satisfy the search criteria</a:t>
            </a:r>
          </a:p>
          <a:p>
            <a:pPr marL="342900" indent="-342900">
              <a:spcBef>
                <a:spcPct val="20000"/>
              </a:spcBef>
              <a:buClr>
                <a:srgbClr val="00AAF6"/>
              </a:buClr>
              <a:buFontTx/>
              <a:buChar char="•"/>
              <a:defRPr/>
            </a:pPr>
            <a:r>
              <a:rPr lang="en-US" sz="2000" b="1" kern="0" baseline="0" dirty="0" smtClean="0">
                <a:latin typeface="+mn-lt"/>
              </a:rPr>
              <a:t>Allowable</a:t>
            </a:r>
            <a:r>
              <a:rPr lang="en-US" sz="2000" b="1" kern="0" dirty="0" smtClean="0">
                <a:latin typeface="+mn-lt"/>
              </a:rPr>
              <a:t> Types</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Data</a:t>
            </a:r>
            <a:r>
              <a:rPr kumimoji="0" lang="en-US" sz="2000" i="0" u="none" strike="noStrike" kern="0" cap="none" spc="0" normalizeH="0" noProof="0" dirty="0" smtClean="0">
                <a:ln>
                  <a:noFill/>
                </a:ln>
                <a:solidFill>
                  <a:schemeClr val="tx1"/>
                </a:solidFill>
                <a:effectLst/>
                <a:uLnTx/>
                <a:uFillTx/>
                <a:latin typeface="+mn-lt"/>
              </a:rPr>
              <a:t> services infrastructure generates a custom “</a:t>
            </a:r>
            <a:r>
              <a:rPr kumimoji="0" lang="en-US" sz="2000" i="0" u="none" strike="noStrike" kern="0" cap="none" spc="0" normalizeH="0" noProof="0" dirty="0" err="1" smtClean="0">
                <a:ln>
                  <a:noFill/>
                </a:ln>
                <a:solidFill>
                  <a:schemeClr val="tx1"/>
                </a:solidFill>
                <a:effectLst/>
                <a:uLnTx/>
                <a:uFillTx/>
                <a:latin typeface="+mn-lt"/>
              </a:rPr>
              <a:t>CQLResultTypes</a:t>
            </a:r>
            <a:r>
              <a:rPr kumimoji="0" lang="en-US" sz="2000" i="0" u="none" strike="noStrike" kern="0" cap="none" spc="0" normalizeH="0" noProof="0" dirty="0" smtClean="0">
                <a:ln>
                  <a:noFill/>
                </a:ln>
                <a:solidFill>
                  <a:schemeClr val="tx1"/>
                </a:solidFill>
                <a:effectLst/>
                <a:uLnTx/>
                <a:uFillTx/>
                <a:latin typeface="+mn-lt"/>
              </a:rPr>
              <a:t>” schema</a:t>
            </a:r>
          </a:p>
          <a:p>
            <a:pPr marL="1257300" lvl="2" indent="-342900">
              <a:spcBef>
                <a:spcPct val="20000"/>
              </a:spcBef>
              <a:buClr>
                <a:srgbClr val="00AAF6"/>
              </a:buClr>
              <a:buFontTx/>
              <a:buChar char="•"/>
              <a:defRPr/>
            </a:pPr>
            <a:r>
              <a:rPr lang="en-US" sz="2000" kern="0" baseline="0" dirty="0" smtClean="0">
                <a:latin typeface="+mn-lt"/>
              </a:rPr>
              <a:t>Contains an </a:t>
            </a:r>
            <a:r>
              <a:rPr lang="en-US" sz="2000" kern="0" baseline="0" dirty="0" err="1" smtClean="0">
                <a:latin typeface="+mn-lt"/>
              </a:rPr>
              <a:t>xsd:choice</a:t>
            </a:r>
            <a:r>
              <a:rPr lang="en-US" sz="2000" kern="0" dirty="0" smtClean="0">
                <a:latin typeface="+mn-lt"/>
              </a:rPr>
              <a:t> of all allowable return types for CQL object results</a:t>
            </a:r>
          </a:p>
          <a:p>
            <a:pPr marL="1257300" lvl="2" indent="-342900">
              <a:spcBef>
                <a:spcPct val="20000"/>
              </a:spcBef>
              <a:buClr>
                <a:srgbClr val="00AAF6"/>
              </a:buClr>
              <a:buFontTx/>
              <a:buChar char="•"/>
              <a:defRPr/>
            </a:pPr>
            <a:r>
              <a:rPr lang="en-US" sz="2000" kern="0" dirty="0" smtClean="0">
                <a:latin typeface="+mn-lt"/>
              </a:rPr>
              <a:t>Imported into and available to clients via the data service WSDL</a:t>
            </a:r>
          </a:p>
          <a:p>
            <a:pPr marL="800100" lvl="1" indent="-342900">
              <a:spcBef>
                <a:spcPct val="20000"/>
              </a:spcBef>
              <a:buClr>
                <a:srgbClr val="00AAF6"/>
              </a:buClr>
              <a:buFontTx/>
              <a:buChar char="•"/>
              <a:defRPr/>
            </a:pPr>
            <a:r>
              <a:rPr kumimoji="0" lang="en-US" sz="2000" i="0" u="none" strike="noStrike" kern="0" cap="none" spc="0" normalizeH="0" baseline="0" noProof="0" dirty="0" smtClean="0">
                <a:ln>
                  <a:noFill/>
                </a:ln>
                <a:solidFill>
                  <a:schemeClr val="tx1"/>
                </a:solidFill>
                <a:effectLst/>
                <a:uLnTx/>
                <a:uFillTx/>
                <a:latin typeface="+mn-lt"/>
              </a:rPr>
              <a:t>Clients</a:t>
            </a:r>
            <a:r>
              <a:rPr kumimoji="0" lang="en-US" sz="2000" i="0" u="none" strike="noStrike" kern="0" cap="none" spc="0" normalizeH="0" noProof="0" dirty="0" smtClean="0">
                <a:ln>
                  <a:noFill/>
                </a:ln>
                <a:solidFill>
                  <a:schemeClr val="tx1"/>
                </a:solidFill>
                <a:effectLst/>
                <a:uLnTx/>
                <a:uFillTx/>
                <a:latin typeface="+mn-lt"/>
              </a:rPr>
              <a:t> know what types to expect and handle</a:t>
            </a:r>
            <a:endParaRPr kumimoji="0" lang="en-US" sz="200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CQL Results</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err="1" smtClean="0">
                <a:latin typeface="+mn-lt"/>
              </a:rPr>
              <a:t>CQLQueryResultsIterator</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Implements </a:t>
            </a:r>
            <a:r>
              <a:rPr lang="en-US" sz="2000" kern="0" dirty="0" err="1" smtClean="0">
                <a:latin typeface="+mn-lt"/>
              </a:rPr>
              <a:t>java.util.Iterator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next() can return </a:t>
            </a:r>
            <a:r>
              <a:rPr lang="en-US" sz="2000" kern="0" dirty="0" err="1" smtClean="0">
                <a:latin typeface="+mn-lt"/>
              </a:rPr>
              <a:t>deserialized</a:t>
            </a:r>
            <a:r>
              <a:rPr lang="en-US" sz="2000" kern="0" dirty="0" smtClean="0">
                <a:latin typeface="+mn-lt"/>
              </a:rPr>
              <a:t> objects or XML text</a:t>
            </a:r>
          </a:p>
          <a:p>
            <a:pPr marL="800100" lvl="1" indent="-342900">
              <a:spcBef>
                <a:spcPct val="20000"/>
              </a:spcBef>
              <a:buClr>
                <a:srgbClr val="00AAF6"/>
              </a:buClr>
              <a:buFontTx/>
              <a:buChar char="•"/>
              <a:defRPr/>
            </a:pPr>
            <a:r>
              <a:rPr lang="en-US" sz="2000" kern="0" dirty="0" smtClean="0">
                <a:latin typeface="+mn-lt"/>
              </a:rPr>
              <a:t>Configured by client-</a:t>
            </a:r>
            <a:r>
              <a:rPr lang="en-US" sz="2000" kern="0" dirty="0" err="1" smtClean="0">
                <a:latin typeface="+mn-lt"/>
              </a:rPr>
              <a:t>config.wsdd</a:t>
            </a:r>
            <a:r>
              <a:rPr lang="en-US" sz="2000" kern="0" dirty="0" smtClean="0">
                <a:latin typeface="+mn-lt"/>
              </a:rPr>
              <a:t> document at construction</a:t>
            </a:r>
          </a:p>
          <a:p>
            <a:pPr marL="1257300" lvl="2" indent="-342900">
              <a:spcBef>
                <a:spcPct val="20000"/>
              </a:spcBef>
              <a:buClr>
                <a:srgbClr val="00AAF6"/>
              </a:buClr>
              <a:buFontTx/>
              <a:buChar char="•"/>
              <a:defRPr/>
            </a:pPr>
            <a:r>
              <a:rPr lang="en-US" kern="0" dirty="0" smtClean="0">
                <a:latin typeface="+mn-lt"/>
              </a:rPr>
              <a:t>Optional – needed for custom object deserialization</a:t>
            </a:r>
          </a:p>
          <a:p>
            <a:pPr marL="342900" indent="-342900">
              <a:spcBef>
                <a:spcPct val="20000"/>
              </a:spcBef>
              <a:buClr>
                <a:srgbClr val="00AAF6"/>
              </a:buClr>
              <a:buFontTx/>
              <a:buChar char="•"/>
              <a:defRPr/>
            </a:pPr>
            <a:r>
              <a:rPr lang="en-US" sz="2000" b="1" kern="0" dirty="0" err="1" smtClean="0">
                <a:latin typeface="+mn-lt"/>
              </a:rPr>
              <a:t>DataServiceIterator</a:t>
            </a:r>
            <a:endParaRPr lang="en-US" sz="2000" b="1" i="1" kern="0" dirty="0" smtClean="0">
              <a:latin typeface="+mn-lt"/>
            </a:endParaRPr>
          </a:p>
          <a:p>
            <a:pPr marL="800100" lvl="1" indent="-342900">
              <a:spcBef>
                <a:spcPct val="20000"/>
              </a:spcBef>
              <a:buClr>
                <a:srgbClr val="00AAF6"/>
              </a:buClr>
              <a:buFontTx/>
              <a:buChar char="•"/>
              <a:defRPr/>
            </a:pPr>
            <a:r>
              <a:rPr lang="en-US" sz="2000" kern="0" dirty="0" smtClean="0">
                <a:latin typeface="+mn-lt"/>
              </a:rPr>
              <a:t>Interface that takes a CQL query and returns an </a:t>
            </a:r>
            <a:r>
              <a:rPr lang="en-US" sz="2000" kern="0" dirty="0" err="1" smtClean="0">
                <a:latin typeface="+mn-lt"/>
              </a:rPr>
              <a:t>Iterator</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Implementations for standard, BDT, and WS-Enumeration</a:t>
            </a:r>
          </a:p>
          <a:p>
            <a:pPr marL="800100" lvl="1" indent="-342900">
              <a:spcBef>
                <a:spcPct val="20000"/>
              </a:spcBef>
              <a:buClr>
                <a:srgbClr val="00AAF6"/>
              </a:buClr>
              <a:buFontTx/>
              <a:buChar char="•"/>
              <a:defRPr/>
            </a:pPr>
            <a:r>
              <a:rPr lang="en-US" sz="2000" kern="0" dirty="0" smtClean="0">
                <a:latin typeface="+mn-lt"/>
              </a:rPr>
              <a:t>Simplifies creation of an </a:t>
            </a:r>
            <a:r>
              <a:rPr lang="en-US" sz="2000" kern="0" dirty="0" err="1" smtClean="0">
                <a:latin typeface="+mn-lt"/>
              </a:rPr>
              <a:t>Iterator</a:t>
            </a:r>
            <a:r>
              <a:rPr lang="en-US" sz="2000" kern="0" dirty="0" smtClean="0">
                <a:latin typeface="+mn-lt"/>
              </a:rPr>
              <a:t> for every query result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Client wishes to locate some data on the grid</a:t>
            </a:r>
          </a:p>
          <a:p>
            <a:pPr marL="800100" lvl="1" indent="-342900">
              <a:spcBef>
                <a:spcPct val="20000"/>
              </a:spcBef>
              <a:buClr>
                <a:srgbClr val="00AAF6"/>
              </a:buClr>
              <a:buFontTx/>
              <a:buChar char="•"/>
              <a:defRPr/>
            </a:pPr>
            <a:r>
              <a:rPr lang="en-US" sz="2000" kern="0" dirty="0" smtClean="0">
                <a:latin typeface="+mn-lt"/>
              </a:rPr>
              <a:t>A researcher is studying breast cancer, and wishes to locate related genomic information on the grid</a:t>
            </a:r>
            <a:endParaRPr lang="en-US" sz="2000" kern="0" dirty="0" smtClean="0">
              <a:latin typeface="+mn-lt"/>
            </a:endParaRPr>
          </a:p>
          <a:p>
            <a:pPr marL="800100" lvl="1" indent="-342900">
              <a:spcBef>
                <a:spcPct val="20000"/>
              </a:spcBef>
              <a:buClr>
                <a:srgbClr val="00AAF6"/>
              </a:buClr>
              <a:buFontTx/>
              <a:buChar char="•"/>
              <a:defRPr/>
            </a:pPr>
            <a:r>
              <a:rPr lang="en-US" sz="2000" kern="0" dirty="0" smtClean="0">
                <a:latin typeface="+mn-lt"/>
              </a:rPr>
              <a:t>This client knows they want </a:t>
            </a:r>
            <a:r>
              <a:rPr lang="en-US" sz="2000" kern="0" dirty="0" smtClean="0">
                <a:solidFill>
                  <a:srgbClr val="C00000"/>
                </a:solidFill>
                <a:latin typeface="+mn-lt"/>
              </a:rPr>
              <a:t>“Genes” with a certain name</a:t>
            </a:r>
            <a:r>
              <a:rPr lang="en-US" sz="2000" kern="0" dirty="0" smtClean="0">
                <a:latin typeface="+mn-lt"/>
              </a:rPr>
              <a:t>, but does not know which service might contain them, nor how to structure a query for them</a:t>
            </a:r>
          </a:p>
          <a:p>
            <a:pPr marL="342900" indent="-342900">
              <a:spcBef>
                <a:spcPct val="20000"/>
              </a:spcBef>
              <a:buClr>
                <a:srgbClr val="00AAF6"/>
              </a:buClr>
              <a:buFontTx/>
              <a:buChar char="•"/>
              <a:defRPr/>
            </a:pPr>
            <a:r>
              <a:rPr lang="en-US" sz="2000" b="1" kern="0" dirty="0" smtClean="0">
                <a:latin typeface="+mn-lt"/>
              </a:rPr>
              <a:t>Client has joined a grid</a:t>
            </a:r>
          </a:p>
          <a:p>
            <a:pPr marL="800100" lvl="1" indent="-342900">
              <a:spcBef>
                <a:spcPct val="20000"/>
              </a:spcBef>
              <a:buClr>
                <a:srgbClr val="00AAF6"/>
              </a:buClr>
              <a:buFontTx/>
              <a:buChar char="•"/>
              <a:defRPr/>
            </a:pPr>
            <a:r>
              <a:rPr lang="en-US" sz="2000" kern="0" dirty="0" smtClean="0">
                <a:latin typeface="+mn-lt"/>
              </a:rPr>
              <a:t>NCI production grid, for example</a:t>
            </a:r>
          </a:p>
          <a:p>
            <a:pPr marL="800100" lvl="1" indent="-342900">
              <a:spcBef>
                <a:spcPct val="20000"/>
              </a:spcBef>
              <a:buClr>
                <a:srgbClr val="00AAF6"/>
              </a:buClr>
              <a:buFontTx/>
              <a:buChar char="•"/>
              <a:defRPr/>
            </a:pPr>
            <a:r>
              <a:rPr lang="en-US" sz="2000" kern="0" dirty="0" smtClean="0">
                <a:latin typeface="+mn-lt"/>
              </a:rPr>
              <a:t>Local clients and infrastructure configured to utilize specific services for metadata, security, advertisement, discovery, etc.</a:t>
            </a:r>
          </a:p>
          <a:p>
            <a:pPr marL="800100" lvl="1" indent="-342900">
              <a:spcBef>
                <a:spcPct val="20000"/>
              </a:spcBef>
              <a:buClr>
                <a:srgbClr val="00AAF6"/>
              </a:buClr>
              <a:buFontTx/>
              <a:buChar char="•"/>
              <a:defRPr/>
            </a:pPr>
            <a:r>
              <a:rPr lang="en-US" sz="2000" kern="0" dirty="0" smtClean="0">
                <a:latin typeface="+mn-lt"/>
              </a:rPr>
              <a:t>Discovery client API will use the default index service URL if one isn’t explicitly provided</a:t>
            </a:r>
            <a:endParaRPr lang="en-US" sz="2000"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Discovering Services by CDE</a:t>
            </a:r>
          </a:p>
          <a:p>
            <a:pPr marL="800100" lvl="1" indent="-342900">
              <a:spcBef>
                <a:spcPct val="20000"/>
              </a:spcBef>
              <a:buClr>
                <a:srgbClr val="00AAF6"/>
              </a:buClr>
              <a:buFontTx/>
              <a:buChar char="•"/>
              <a:defRPr/>
            </a:pPr>
            <a:r>
              <a:rPr lang="en-US" sz="2000" kern="0" dirty="0" smtClean="0">
                <a:latin typeface="+mn-lt"/>
              </a:rPr>
              <a:t>Using the CDE browser, the researcher looks for the phrase “Gene Name”</a:t>
            </a: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1.png"/>
          <p:cNvPicPr>
            <a:picLocks noChangeAspect="1"/>
          </p:cNvPicPr>
          <p:nvPr/>
        </p:nvPicPr>
        <p:blipFill>
          <a:blip r:embed="rId2" cstate="print"/>
          <a:stretch>
            <a:fillRect/>
          </a:stretch>
        </p:blipFill>
        <p:spPr>
          <a:xfrm>
            <a:off x="152400" y="2362200"/>
            <a:ext cx="8782050" cy="43434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Selecting data elements</a:t>
            </a:r>
          </a:p>
          <a:p>
            <a:pPr marL="800100" lvl="1" indent="-342900">
              <a:spcBef>
                <a:spcPct val="20000"/>
              </a:spcBef>
              <a:buClr>
                <a:srgbClr val="00AAF6"/>
              </a:buClr>
              <a:buFontTx/>
              <a:buChar char="•"/>
              <a:defRPr/>
            </a:pPr>
            <a:r>
              <a:rPr lang="en-US" sz="2000" kern="0" dirty="0" smtClean="0">
                <a:latin typeface="+mn-lt"/>
              </a:rPr>
              <a:t>Many matching data elements are found</a:t>
            </a:r>
          </a:p>
          <a:p>
            <a:pPr marL="800100" lvl="1" indent="-342900">
              <a:spcBef>
                <a:spcPct val="20000"/>
              </a:spcBef>
              <a:buClr>
                <a:srgbClr val="00AAF6"/>
              </a:buClr>
              <a:buFontTx/>
              <a:buChar char="•"/>
              <a:defRPr/>
            </a:pPr>
            <a:r>
              <a:rPr lang="en-US" sz="2000" kern="0" dirty="0" smtClean="0">
                <a:latin typeface="+mn-lt"/>
              </a:rPr>
              <a:t>The researcher selects a few likely candidates</a:t>
            </a: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6" name="Picture 5" descr="Gene Name Search 2.png"/>
          <p:cNvPicPr>
            <a:picLocks noChangeAspect="1"/>
          </p:cNvPicPr>
          <p:nvPr/>
        </p:nvPicPr>
        <p:blipFill>
          <a:blip r:embed="rId2" cstate="print"/>
          <a:stretch>
            <a:fillRect/>
          </a:stretch>
        </p:blipFill>
        <p:spPr>
          <a:xfrm>
            <a:off x="2667000" y="2590800"/>
            <a:ext cx="6305550" cy="372600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a:t>
            </a:r>
            <a:r>
              <a:rPr lang="en-US" sz="2000" b="1" i="1" kern="0" dirty="0" smtClean="0">
                <a:latin typeface="+mn-lt"/>
              </a:rPr>
              <a:t>Gene Name</a:t>
            </a:r>
            <a:r>
              <a:rPr lang="en-US" sz="2000" b="1" kern="0" dirty="0" smtClean="0">
                <a:latin typeface="+mn-lt"/>
              </a:rPr>
              <a:t> owned by caCORE and used by </a:t>
            </a:r>
            <a:r>
              <a:rPr lang="en-US" sz="2000" b="1" kern="0" dirty="0" err="1" smtClean="0">
                <a:latin typeface="+mn-lt"/>
              </a:rPr>
              <a:t>caBIG</a:t>
            </a:r>
            <a:r>
              <a:rPr lang="en-US" sz="2000" b="1" kern="0" dirty="0" smtClean="0">
                <a:latin typeface="+mn-lt"/>
              </a:rPr>
              <a:t> looks like a good place to start…</a:t>
            </a:r>
          </a:p>
          <a:p>
            <a:pPr marL="800100" lvl="1" indent="-342900">
              <a:spcBef>
                <a:spcPct val="20000"/>
              </a:spcBef>
              <a:buClr>
                <a:srgbClr val="00AAF6"/>
              </a:buClr>
              <a:buFontTx/>
              <a:buChar char="•"/>
              <a:defRPr/>
            </a:pPr>
            <a:r>
              <a:rPr lang="en-US" sz="2000" kern="0" dirty="0" smtClean="0">
                <a:latin typeface="+mn-lt"/>
              </a:rPr>
              <a:t>This data element is used in a number of models, so it’s likely to appear on the grid as well</a:t>
            </a: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a:p>
            <a:pPr marL="800100" lvl="1" indent="-342900">
              <a:spcBef>
                <a:spcPct val="20000"/>
              </a:spcBef>
              <a:buClr>
                <a:srgbClr val="00AAF6"/>
              </a:buClr>
              <a:buFontTx/>
              <a:buChar char="•"/>
              <a:defRPr/>
            </a:pPr>
            <a:endParaRPr lang="en-US" sz="2000"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3.png"/>
          <p:cNvPicPr>
            <a:picLocks noChangeAspect="1"/>
          </p:cNvPicPr>
          <p:nvPr/>
        </p:nvPicPr>
        <p:blipFill>
          <a:blip r:embed="rId2" cstate="print"/>
          <a:stretch>
            <a:fillRect/>
          </a:stretch>
        </p:blipFill>
        <p:spPr>
          <a:xfrm>
            <a:off x="2895600" y="2743200"/>
            <a:ext cx="5962650" cy="36290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Several </a:t>
            </a:r>
            <a:r>
              <a:rPr lang="en-US" sz="2000" b="1" i="1" kern="0" dirty="0" smtClean="0">
                <a:latin typeface="+mn-lt"/>
              </a:rPr>
              <a:t>Concept Codes </a:t>
            </a:r>
            <a:r>
              <a:rPr lang="en-US" sz="2000" b="1" kern="0" dirty="0" smtClean="0">
                <a:latin typeface="+mn-lt"/>
              </a:rPr>
              <a:t>are associated with this data element</a:t>
            </a:r>
          </a:p>
          <a:p>
            <a:pPr marL="800100" lvl="1" indent="-342900">
              <a:spcBef>
                <a:spcPct val="20000"/>
              </a:spcBef>
              <a:buClr>
                <a:srgbClr val="00AAF6"/>
              </a:buClr>
              <a:buFontTx/>
              <a:buChar char="•"/>
              <a:defRPr/>
            </a:pPr>
            <a:r>
              <a:rPr lang="en-US" sz="2000" kern="0" dirty="0" smtClean="0">
                <a:latin typeface="+mn-lt"/>
              </a:rPr>
              <a:t>The </a:t>
            </a:r>
            <a:r>
              <a:rPr lang="en-US" sz="2000" kern="0" dirty="0" smtClean="0">
                <a:latin typeface="+mn-lt"/>
              </a:rPr>
              <a:t>researcher is interested in the </a:t>
            </a:r>
            <a:r>
              <a:rPr lang="en-US" sz="2000" i="1" kern="0" dirty="0" smtClean="0">
                <a:latin typeface="+mn-lt"/>
              </a:rPr>
              <a:t>Name</a:t>
            </a:r>
            <a:r>
              <a:rPr lang="en-US" sz="2000" kern="0" dirty="0" smtClean="0">
                <a:latin typeface="+mn-lt"/>
              </a:rPr>
              <a:t> attribute</a:t>
            </a:r>
          </a:p>
          <a:p>
            <a:pPr marL="800100" lvl="1" indent="-342900">
              <a:spcBef>
                <a:spcPct val="20000"/>
              </a:spcBef>
              <a:buClr>
                <a:srgbClr val="00AAF6"/>
              </a:buClr>
              <a:buFontTx/>
              <a:buChar char="•"/>
              <a:defRPr/>
            </a:pPr>
            <a:r>
              <a:rPr lang="en-US" sz="2000" kern="0" dirty="0" smtClean="0">
                <a:latin typeface="+mn-lt"/>
              </a:rPr>
              <a:t>CDE is </a:t>
            </a:r>
            <a:r>
              <a:rPr lang="en-US" sz="2000" b="1" dirty="0" smtClean="0"/>
              <a:t>C42614</a:t>
            </a:r>
            <a:endParaRPr lang="en-US" sz="2000" b="1" kern="0" dirty="0" smtClean="0">
              <a:latin typeface="+mn-lt"/>
            </a:endParaRP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7" name="Picture 6" descr="Gene Name 4.png"/>
          <p:cNvPicPr>
            <a:picLocks noChangeAspect="1"/>
          </p:cNvPicPr>
          <p:nvPr/>
        </p:nvPicPr>
        <p:blipFill>
          <a:blip r:embed="rId2" cstate="print"/>
          <a:stretch>
            <a:fillRect/>
          </a:stretch>
        </p:blipFill>
        <p:spPr>
          <a:xfrm>
            <a:off x="3352800" y="2209800"/>
            <a:ext cx="4953000" cy="42068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concept code can be used to discover service EPRs</a:t>
            </a:r>
          </a:p>
          <a:p>
            <a:pPr marL="800100" lvl="1" indent="-342900">
              <a:spcBef>
                <a:spcPct val="20000"/>
              </a:spcBef>
              <a:buClr>
                <a:srgbClr val="00AAF6"/>
              </a:buClr>
              <a:buFontTx/>
              <a:buChar char="•"/>
              <a:defRPr/>
            </a:pPr>
            <a:r>
              <a:rPr lang="en-US" sz="2000" kern="0" dirty="0" smtClean="0">
                <a:latin typeface="+mn-lt"/>
              </a:rPr>
              <a:t>In the caGrid Portal, data services can be searched</a:t>
            </a:r>
          </a:p>
          <a:p>
            <a:pPr marL="800100" lvl="1" indent="-342900">
              <a:spcBef>
                <a:spcPct val="20000"/>
              </a:spcBef>
              <a:buClr>
                <a:srgbClr val="00AAF6"/>
              </a:buClr>
              <a:buFontTx/>
              <a:buChar char="•"/>
              <a:defRPr/>
            </a:pPr>
            <a:r>
              <a:rPr lang="en-US" sz="2000" kern="0" dirty="0" smtClean="0">
                <a:latin typeface="+mn-lt"/>
              </a:rPr>
              <a:t>Domain Model exposes classes and attributes</a:t>
            </a:r>
          </a:p>
          <a:p>
            <a:pPr marL="800100" lvl="1" indent="-342900">
              <a:spcBef>
                <a:spcPct val="20000"/>
              </a:spcBef>
              <a:buClr>
                <a:srgbClr val="00AAF6"/>
              </a:buClr>
              <a:buFontTx/>
              <a:buChar char="•"/>
              <a:defRPr/>
            </a:pPr>
            <a:r>
              <a:rPr lang="en-US" sz="2000" kern="0" dirty="0" smtClean="0">
                <a:latin typeface="+mn-lt"/>
              </a:rPr>
              <a:t>Attributes with Semantic Metadata and Concept Codes</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5" name="Picture 4" descr="Gene Name Search 5.png"/>
          <p:cNvPicPr>
            <a:picLocks noChangeAspect="1"/>
          </p:cNvPicPr>
          <p:nvPr/>
        </p:nvPicPr>
        <p:blipFill>
          <a:blip r:embed="rId2" cstate="print"/>
          <a:stretch>
            <a:fillRect/>
          </a:stretch>
        </p:blipFill>
        <p:spPr>
          <a:xfrm>
            <a:off x="1066800" y="2971800"/>
            <a:ext cx="4467225" cy="19907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pic>
        <p:nvPicPr>
          <p:cNvPr id="5" name="Content Placeholder 4" descr="service.png"/>
          <p:cNvPicPr>
            <a:picLocks noGrp="1" noChangeAspect="1"/>
          </p:cNvPicPr>
          <p:nvPr>
            <p:ph idx="1"/>
          </p:nvPr>
        </p:nvPicPr>
        <p:blipFill>
          <a:blip r:embed="rId2" cstate="print"/>
          <a:stretch>
            <a:fillRect/>
          </a:stretch>
        </p:blipFill>
        <p:spPr>
          <a:xfrm>
            <a:off x="0" y="1295400"/>
            <a:ext cx="9144000" cy="4830266"/>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Several services are found</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r>
              <a:rPr lang="en-US" sz="2000" b="1" kern="0" dirty="0" smtClean="0">
                <a:latin typeface="+mn-lt"/>
              </a:rPr>
              <a:t>The </a:t>
            </a:r>
            <a:r>
              <a:rPr lang="en-US" sz="2000" b="1" kern="0" dirty="0" err="1" smtClean="0">
                <a:latin typeface="+mn-lt"/>
              </a:rPr>
              <a:t>caBIO</a:t>
            </a:r>
            <a:r>
              <a:rPr lang="en-US" sz="2000" b="1" kern="0" dirty="0" smtClean="0">
                <a:latin typeface="+mn-lt"/>
              </a:rPr>
              <a:t> 4.0 Service maintained by CBIIT is selected </a:t>
            </a:r>
          </a:p>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endParaRPr lang="en-US" sz="2000" b="1" kern="0" dirty="0" smtClean="0">
              <a:latin typeface="+mn-lt"/>
            </a:endParaRPr>
          </a:p>
        </p:txBody>
      </p:sp>
      <p:pic>
        <p:nvPicPr>
          <p:cNvPr id="8" name="Picture 7" descr="Gene Name caBIO in Portal.png"/>
          <p:cNvPicPr>
            <a:picLocks noChangeAspect="1"/>
          </p:cNvPicPr>
          <p:nvPr/>
        </p:nvPicPr>
        <p:blipFill>
          <a:blip r:embed="rId2" cstate="print"/>
          <a:stretch>
            <a:fillRect/>
          </a:stretch>
        </p:blipFill>
        <p:spPr>
          <a:xfrm>
            <a:off x="685800" y="1752600"/>
            <a:ext cx="4505325" cy="30670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The Domain Model can be browsed</a:t>
            </a:r>
          </a:p>
          <a:p>
            <a:pPr marL="800100" lvl="1" indent="-342900">
              <a:spcBef>
                <a:spcPct val="20000"/>
              </a:spcBef>
              <a:buClr>
                <a:srgbClr val="00AAF6"/>
              </a:buClr>
              <a:buFontTx/>
              <a:buChar char="•"/>
              <a:defRPr/>
            </a:pPr>
            <a:r>
              <a:rPr lang="en-US" sz="2000" kern="0" dirty="0" smtClean="0">
                <a:latin typeface="+mn-lt"/>
              </a:rPr>
              <a:t>The Gene class and </a:t>
            </a:r>
            <a:r>
              <a:rPr lang="en-US" sz="2000" i="1" kern="0" dirty="0" err="1" smtClean="0">
                <a:latin typeface="+mn-lt"/>
              </a:rPr>
              <a:t>fullName</a:t>
            </a:r>
            <a:r>
              <a:rPr lang="en-US" sz="2000" i="1" kern="0" dirty="0" smtClean="0">
                <a:latin typeface="+mn-lt"/>
              </a:rPr>
              <a:t> </a:t>
            </a:r>
            <a:r>
              <a:rPr lang="en-US" sz="2000" kern="0" dirty="0" smtClean="0">
                <a:latin typeface="+mn-lt"/>
              </a:rPr>
              <a:t>attribute is found</a:t>
            </a:r>
          </a:p>
          <a:p>
            <a:pPr marL="800100" lvl="1" indent="-342900">
              <a:spcBef>
                <a:spcPct val="20000"/>
              </a:spcBef>
              <a:buClr>
                <a:srgbClr val="00AAF6"/>
              </a:buClr>
              <a:buFontTx/>
              <a:buChar char="•"/>
              <a:defRPr/>
            </a:pPr>
            <a:r>
              <a:rPr lang="en-US" sz="2000" kern="0" dirty="0" smtClean="0">
                <a:latin typeface="+mn-lt"/>
              </a:rPr>
              <a:t>The same Concept Code we found in the CDE browser and searched for in the portal is associated with this attribute</a:t>
            </a:r>
            <a:endParaRPr lang="en-US" sz="2000" kern="0" dirty="0" smtClean="0">
              <a:latin typeface="+mn-lt"/>
            </a:endParaRPr>
          </a:p>
        </p:txBody>
      </p:sp>
      <p:pic>
        <p:nvPicPr>
          <p:cNvPr id="5" name="Picture 4" descr="Gene Name in caBIO.png"/>
          <p:cNvPicPr>
            <a:picLocks noChangeAspect="1"/>
          </p:cNvPicPr>
          <p:nvPr/>
        </p:nvPicPr>
        <p:blipFill>
          <a:blip r:embed="rId2" cstate="print"/>
          <a:stretch>
            <a:fillRect/>
          </a:stretch>
        </p:blipFill>
        <p:spPr>
          <a:xfrm>
            <a:off x="4419600" y="2819400"/>
            <a:ext cx="4486275" cy="3657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Create a query</a:t>
            </a:r>
          </a:p>
          <a:p>
            <a:pPr marL="800100" lvl="1" indent="-342900">
              <a:spcBef>
                <a:spcPct val="20000"/>
              </a:spcBef>
              <a:buClr>
                <a:srgbClr val="00AAF6"/>
              </a:buClr>
              <a:buFontTx/>
              <a:buChar char="•"/>
              <a:defRPr/>
            </a:pPr>
            <a:r>
              <a:rPr lang="en-US" sz="2000" kern="0" dirty="0" smtClean="0">
                <a:latin typeface="+mn-lt"/>
              </a:rPr>
              <a:t>Researcher selects the Gene data type for query</a:t>
            </a:r>
          </a:p>
          <a:p>
            <a:pPr marL="1257300" lvl="2" indent="-342900">
              <a:spcBef>
                <a:spcPct val="20000"/>
              </a:spcBef>
              <a:buClr>
                <a:srgbClr val="00AAF6"/>
              </a:buClr>
              <a:buFontTx/>
              <a:buChar char="•"/>
              <a:defRPr/>
            </a:pPr>
            <a:r>
              <a:rPr lang="en-US" kern="0" dirty="0" smtClean="0">
                <a:latin typeface="+mn-lt"/>
              </a:rPr>
              <a:t>Portal generates a CQL query targeting the </a:t>
            </a:r>
            <a:r>
              <a:rPr lang="en-US" i="1" kern="0" dirty="0" smtClean="0">
                <a:latin typeface="+mn-lt"/>
              </a:rPr>
              <a:t>Gene</a:t>
            </a:r>
            <a:r>
              <a:rPr lang="en-US" kern="0" dirty="0" smtClean="0">
                <a:latin typeface="+mn-lt"/>
              </a:rPr>
              <a:t> </a:t>
            </a:r>
            <a:r>
              <a:rPr lang="en-US" kern="0" dirty="0" err="1" smtClean="0">
                <a:latin typeface="+mn-lt"/>
              </a:rPr>
              <a:t>datatype</a:t>
            </a:r>
            <a:endParaRPr lang="en-US" kern="0" dirty="0" smtClean="0">
              <a:latin typeface="+mn-lt"/>
            </a:endParaRPr>
          </a:p>
          <a:p>
            <a:pPr marL="800100" lvl="1" indent="-342900">
              <a:spcBef>
                <a:spcPct val="20000"/>
              </a:spcBef>
              <a:buClr>
                <a:srgbClr val="00AAF6"/>
              </a:buClr>
              <a:buFontTx/>
              <a:buChar char="•"/>
              <a:defRPr/>
            </a:pPr>
            <a:r>
              <a:rPr lang="en-US" sz="2000" kern="0" dirty="0" smtClean="0">
                <a:latin typeface="+mn-lt"/>
              </a:rPr>
              <a:t>Researcher selects “Add Criterion” to </a:t>
            </a:r>
            <a:r>
              <a:rPr lang="en-US" sz="2000" kern="0" dirty="0" smtClean="0">
                <a:latin typeface="+mn-lt"/>
              </a:rPr>
              <a:t>restrict the </a:t>
            </a:r>
            <a:r>
              <a:rPr lang="en-US" sz="2000" i="1" kern="0" dirty="0" err="1" smtClean="0">
                <a:latin typeface="+mn-lt"/>
              </a:rPr>
              <a:t>fullName</a:t>
            </a:r>
            <a:r>
              <a:rPr lang="en-US" sz="2000" kern="0" dirty="0" smtClean="0">
                <a:latin typeface="+mn-lt"/>
              </a:rPr>
              <a:t> attribute</a:t>
            </a:r>
          </a:p>
          <a:p>
            <a:pPr marL="1257300" lvl="2" indent="-342900">
              <a:spcBef>
                <a:spcPct val="20000"/>
              </a:spcBef>
              <a:buClr>
                <a:srgbClr val="00AAF6"/>
              </a:buClr>
              <a:buFontTx/>
              <a:buChar char="•"/>
              <a:defRPr/>
            </a:pPr>
            <a:r>
              <a:rPr lang="en-US" kern="0" dirty="0" smtClean="0">
                <a:latin typeface="+mn-lt"/>
              </a:rPr>
              <a:t>Selects the predicate “LIKE” and enters the value “BRC%”</a:t>
            </a:r>
            <a:endParaRPr lang="en-US" kern="0" dirty="0" smtClean="0">
              <a:latin typeface="+mn-lt"/>
            </a:endParaRPr>
          </a:p>
        </p:txBody>
      </p:sp>
      <p:pic>
        <p:nvPicPr>
          <p:cNvPr id="6" name="Picture 5" descr="Gene Name like BRC.png"/>
          <p:cNvPicPr>
            <a:picLocks noChangeAspect="1"/>
          </p:cNvPicPr>
          <p:nvPr/>
        </p:nvPicPr>
        <p:blipFill>
          <a:blip r:embed="rId2" cstate="print"/>
          <a:stretch>
            <a:fillRect/>
          </a:stretch>
        </p:blipFill>
        <p:spPr>
          <a:xfrm>
            <a:off x="1524000" y="3505200"/>
            <a:ext cx="4752975" cy="24955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Retrieve Objects</a:t>
            </a:r>
          </a:p>
          <a:p>
            <a:pPr marL="800100" lvl="1" indent="-342900">
              <a:spcBef>
                <a:spcPct val="20000"/>
              </a:spcBef>
              <a:buClr>
                <a:srgbClr val="00AAF6"/>
              </a:buClr>
              <a:buFontTx/>
              <a:buChar char="•"/>
              <a:defRPr/>
            </a:pPr>
            <a:r>
              <a:rPr lang="en-US" sz="2000" kern="0" dirty="0" smtClean="0">
                <a:latin typeface="+mn-lt"/>
              </a:rPr>
              <a:t>The portal defaults all queries to return a count of the data instances a query returns</a:t>
            </a:r>
          </a:p>
          <a:p>
            <a:pPr marL="800100" lvl="1" indent="-342900">
              <a:spcBef>
                <a:spcPct val="20000"/>
              </a:spcBef>
              <a:buClr>
                <a:srgbClr val="00AAF6"/>
              </a:buClr>
              <a:buFontTx/>
              <a:buChar char="•"/>
              <a:defRPr/>
            </a:pPr>
            <a:r>
              <a:rPr lang="en-US" sz="2000" kern="0" dirty="0" smtClean="0">
                <a:latin typeface="+mn-lt"/>
              </a:rPr>
              <a:t>Researcher chooses to Edit Query Modifiers</a:t>
            </a:r>
          </a:p>
          <a:p>
            <a:pPr marL="1257300" lvl="2" indent="-342900">
              <a:spcBef>
                <a:spcPct val="20000"/>
              </a:spcBef>
              <a:buClr>
                <a:srgbClr val="00AAF6"/>
              </a:buClr>
              <a:buFontTx/>
              <a:buChar char="•"/>
              <a:defRPr/>
            </a:pPr>
            <a:r>
              <a:rPr lang="en-US" kern="0" dirty="0" smtClean="0">
                <a:latin typeface="+mn-lt"/>
              </a:rPr>
              <a:t>Selects </a:t>
            </a:r>
            <a:r>
              <a:rPr lang="en-US" i="1" kern="0" dirty="0" smtClean="0">
                <a:latin typeface="+mn-lt"/>
              </a:rPr>
              <a:t>Object</a:t>
            </a:r>
            <a:r>
              <a:rPr lang="en-US" kern="0" dirty="0" smtClean="0">
                <a:latin typeface="+mn-lt"/>
              </a:rPr>
              <a:t> rather than </a:t>
            </a:r>
            <a:r>
              <a:rPr lang="en-US" i="1" kern="0" dirty="0" smtClean="0">
                <a:latin typeface="+mn-lt"/>
              </a:rPr>
              <a:t>Count</a:t>
            </a:r>
          </a:p>
        </p:txBody>
      </p:sp>
      <p:pic>
        <p:nvPicPr>
          <p:cNvPr id="5" name="Picture 4" descr="Gene Name as Objects.png"/>
          <p:cNvPicPr>
            <a:picLocks noChangeAspect="1"/>
          </p:cNvPicPr>
          <p:nvPr/>
        </p:nvPicPr>
        <p:blipFill>
          <a:blip r:embed="rId2" cstate="print"/>
          <a:stretch>
            <a:fillRect/>
          </a:stretch>
        </p:blipFill>
        <p:spPr>
          <a:xfrm>
            <a:off x="1295400" y="3200400"/>
            <a:ext cx="4714875" cy="20955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Submit the query</a:t>
            </a: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endParaRPr lang="en-US" sz="2000" b="1" i="1" kern="0" dirty="0" smtClean="0">
              <a:latin typeface="+mn-lt"/>
            </a:endParaRPr>
          </a:p>
          <a:p>
            <a:pPr marL="342900" indent="-342900">
              <a:spcBef>
                <a:spcPct val="20000"/>
              </a:spcBef>
              <a:buClr>
                <a:srgbClr val="00AAF6"/>
              </a:buClr>
              <a:buFontTx/>
              <a:buChar char="•"/>
              <a:defRPr/>
            </a:pPr>
            <a:r>
              <a:rPr lang="en-US" sz="2000" b="1" kern="0" dirty="0" smtClean="0">
                <a:latin typeface="+mn-lt"/>
              </a:rPr>
              <a:t>State is updated when results are ready</a:t>
            </a: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342900" indent="-342900">
              <a:spcBef>
                <a:spcPct val="20000"/>
              </a:spcBef>
              <a:buClr>
                <a:srgbClr val="00AAF6"/>
              </a:buClr>
              <a:buFontTx/>
              <a:buChar char="•"/>
              <a:defRPr/>
            </a:pP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Researcher can view the results</a:t>
            </a:r>
          </a:p>
          <a:p>
            <a:pPr marL="342900" indent="-342900">
              <a:spcBef>
                <a:spcPct val="20000"/>
              </a:spcBef>
              <a:buClr>
                <a:srgbClr val="00AAF6"/>
              </a:buClr>
              <a:buFontTx/>
              <a:buChar char="•"/>
              <a:defRPr/>
            </a:pPr>
            <a:endParaRPr lang="en-US" kern="0" dirty="0" smtClean="0">
              <a:latin typeface="+mn-lt"/>
            </a:endParaRPr>
          </a:p>
        </p:txBody>
      </p:sp>
      <p:pic>
        <p:nvPicPr>
          <p:cNvPr id="6" name="Picture 5" descr="Gene query started.png"/>
          <p:cNvPicPr>
            <a:picLocks noChangeAspect="1"/>
          </p:cNvPicPr>
          <p:nvPr/>
        </p:nvPicPr>
        <p:blipFill>
          <a:blip r:embed="rId2" cstate="print"/>
          <a:stretch>
            <a:fillRect/>
          </a:stretch>
        </p:blipFill>
        <p:spPr>
          <a:xfrm>
            <a:off x="685800" y="1752600"/>
            <a:ext cx="4686300" cy="1562100"/>
          </a:xfrm>
          <a:prstGeom prst="rect">
            <a:avLst/>
          </a:prstGeom>
        </p:spPr>
      </p:pic>
      <p:pic>
        <p:nvPicPr>
          <p:cNvPr id="7" name="Picture 6" descr="Gene query complete.png"/>
          <p:cNvPicPr>
            <a:picLocks noChangeAspect="1"/>
          </p:cNvPicPr>
          <p:nvPr/>
        </p:nvPicPr>
        <p:blipFill>
          <a:blip r:embed="rId3" cstate="print"/>
          <a:stretch>
            <a:fillRect/>
          </a:stretch>
        </p:blipFill>
        <p:spPr>
          <a:xfrm>
            <a:off x="685800" y="3962400"/>
            <a:ext cx="4724400" cy="17240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 Client Workflow</a:t>
            </a:r>
            <a:endParaRPr lang="en-US" dirty="0"/>
          </a:p>
        </p:txBody>
      </p:sp>
      <p:sp>
        <p:nvSpPr>
          <p:cNvPr id="4"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latin typeface="+mn-lt"/>
              </a:rPr>
              <a:t>Viewing the results</a:t>
            </a:r>
          </a:p>
          <a:p>
            <a:pPr marL="800100" lvl="1" indent="-342900">
              <a:spcBef>
                <a:spcPct val="20000"/>
              </a:spcBef>
              <a:buClr>
                <a:srgbClr val="00AAF6"/>
              </a:buClr>
              <a:buFontTx/>
              <a:buChar char="•"/>
              <a:defRPr/>
            </a:pPr>
            <a:r>
              <a:rPr lang="en-US" sz="2000" kern="0" dirty="0" smtClean="0">
                <a:latin typeface="+mn-lt"/>
              </a:rPr>
              <a:t>17 results from this service</a:t>
            </a:r>
            <a:endParaRPr lang="en-US" kern="0" dirty="0" smtClean="0">
              <a:latin typeface="+mn-lt"/>
            </a:endParaRPr>
          </a:p>
        </p:txBody>
      </p:sp>
      <p:pic>
        <p:nvPicPr>
          <p:cNvPr id="8" name="Picture 7" descr="Gene results in portal.png"/>
          <p:cNvPicPr>
            <a:picLocks noChangeAspect="1"/>
          </p:cNvPicPr>
          <p:nvPr/>
        </p:nvPicPr>
        <p:blipFill>
          <a:blip r:embed="rId2" cstate="print"/>
          <a:stretch>
            <a:fillRect/>
          </a:stretch>
        </p:blipFill>
        <p:spPr>
          <a:xfrm>
            <a:off x="4267200" y="1295400"/>
            <a:ext cx="4705350" cy="48672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Queries</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00AAF6"/>
              </a:buClr>
              <a:buSzTx/>
              <a:buFontTx/>
              <a:buChar char="•"/>
              <a:tabLst/>
              <a:defRPr/>
            </a:pPr>
            <a:r>
              <a:rPr lang="en-US" sz="2000" b="1" kern="0" dirty="0" smtClean="0">
                <a:latin typeface="+mn-lt"/>
              </a:rPr>
              <a:t>Multiple Data Services Involved</a:t>
            </a:r>
          </a:p>
          <a:p>
            <a:pPr marL="800100" lvl="1" indent="-342900">
              <a:spcBef>
                <a:spcPct val="20000"/>
              </a:spcBef>
              <a:buClr>
                <a:srgbClr val="00AAF6"/>
              </a:buClr>
              <a:buFontTx/>
              <a:buChar char="•"/>
              <a:defRPr/>
            </a:pPr>
            <a:r>
              <a:rPr lang="en-US" sz="2000" kern="0" dirty="0" smtClean="0"/>
              <a:t>Basic distributed joins and aggregations</a:t>
            </a:r>
            <a:endParaRPr lang="en-US" sz="2000" b="1" kern="0" dirty="0" smtClean="0">
              <a:latin typeface="+mn-lt"/>
            </a:endParaRPr>
          </a:p>
          <a:p>
            <a:pPr marL="800100" lvl="1" indent="-342900">
              <a:spcBef>
                <a:spcPct val="20000"/>
              </a:spcBef>
              <a:buClr>
                <a:srgbClr val="00AAF6"/>
              </a:buClr>
              <a:buFontTx/>
              <a:buChar char="•"/>
              <a:defRPr/>
            </a:pPr>
            <a:r>
              <a:rPr lang="en-US" sz="2000" kern="0" dirty="0" smtClean="0">
                <a:latin typeface="+mn-lt"/>
              </a:rPr>
              <a:t>All data services use the same language (CQL), so federation using multiple data services is possible</a:t>
            </a:r>
          </a:p>
          <a:p>
            <a:pPr marL="1257300" lvl="2" indent="-342900">
              <a:spcBef>
                <a:spcPct val="20000"/>
              </a:spcBef>
              <a:buClr>
                <a:srgbClr val="00AAF6"/>
              </a:buClr>
              <a:buFontTx/>
              <a:buChar char="•"/>
              <a:defRPr/>
            </a:pPr>
            <a:r>
              <a:rPr lang="en-US" i="1" kern="0" dirty="0" smtClean="0">
                <a:latin typeface="+mn-lt"/>
              </a:rPr>
              <a:t>Any</a:t>
            </a:r>
            <a:r>
              <a:rPr lang="en-US" kern="0" dirty="0" smtClean="0">
                <a:latin typeface="+mn-lt"/>
              </a:rPr>
              <a:t> combination of data services may be used</a:t>
            </a:r>
          </a:p>
          <a:p>
            <a:pPr marL="1257300" lvl="2" indent="-342900">
              <a:spcBef>
                <a:spcPct val="20000"/>
              </a:spcBef>
              <a:buClr>
                <a:srgbClr val="00AAF6"/>
              </a:buClr>
              <a:buFontTx/>
              <a:buChar char="•"/>
              <a:defRPr/>
            </a:pPr>
            <a:r>
              <a:rPr lang="en-US" kern="0" dirty="0" smtClean="0">
                <a:latin typeface="+mn-lt"/>
              </a:rPr>
              <a:t>Arbitrary cross-model joins</a:t>
            </a:r>
          </a:p>
          <a:p>
            <a:pPr marL="342900" indent="-342900">
              <a:spcBef>
                <a:spcPct val="20000"/>
              </a:spcBef>
              <a:buClr>
                <a:srgbClr val="00AAF6"/>
              </a:buClr>
              <a:buFontTx/>
              <a:buChar char="•"/>
              <a:defRPr/>
            </a:pPr>
            <a:r>
              <a:rPr lang="en-US" sz="2000" b="1" i="1" kern="0" dirty="0" smtClean="0">
                <a:latin typeface="+mn-lt"/>
              </a:rPr>
              <a:t>D</a:t>
            </a:r>
            <a:r>
              <a:rPr lang="en-US" sz="2000" b="1" kern="0" dirty="0" smtClean="0">
                <a:latin typeface="+mn-lt"/>
              </a:rPr>
              <a:t>CQL extends from CQL</a:t>
            </a:r>
          </a:p>
          <a:p>
            <a:pPr marL="800100" lvl="1" indent="-342900">
              <a:spcBef>
                <a:spcPct val="20000"/>
              </a:spcBef>
              <a:buClr>
                <a:srgbClr val="00AAF6"/>
              </a:buClr>
              <a:buFontTx/>
              <a:buChar char="•"/>
              <a:defRPr/>
            </a:pPr>
            <a:r>
              <a:rPr lang="en-US" sz="2000" kern="0" dirty="0" smtClean="0">
                <a:latin typeface="+mn-lt"/>
              </a:rPr>
              <a:t>Distributed version of CQL</a:t>
            </a:r>
          </a:p>
          <a:p>
            <a:pPr marL="800100" lvl="1" indent="-342900">
              <a:spcBef>
                <a:spcPct val="20000"/>
              </a:spcBef>
              <a:buClr>
                <a:srgbClr val="00AAF6"/>
              </a:buClr>
              <a:buFontTx/>
              <a:buChar char="•"/>
              <a:defRPr/>
            </a:pPr>
            <a:r>
              <a:rPr lang="en-US" sz="2000" kern="0" dirty="0" smtClean="0">
                <a:latin typeface="+mn-lt"/>
              </a:rPr>
              <a:t>Expresses joins, foreign data services, and target services</a:t>
            </a:r>
          </a:p>
          <a:p>
            <a:pPr marL="342900" indent="-342900">
              <a:spcBef>
                <a:spcPct val="20000"/>
              </a:spcBef>
              <a:buClr>
                <a:srgbClr val="00AAF6"/>
              </a:buClr>
              <a:buFontTx/>
              <a:buChar char="•"/>
              <a:defRPr/>
            </a:pPr>
            <a:r>
              <a:rPr lang="en-US" sz="2000" b="1" kern="0" dirty="0" err="1" smtClean="0">
                <a:latin typeface="+mn-lt"/>
              </a:rPr>
              <a:t>Stateful</a:t>
            </a:r>
            <a:r>
              <a:rPr lang="en-US" sz="2000" b="1" kern="0" dirty="0" smtClean="0">
                <a:latin typeface="+mn-lt"/>
              </a:rPr>
              <a:t> Grid Service or Local API</a:t>
            </a:r>
          </a:p>
          <a:p>
            <a:pPr marL="800100" lvl="1" indent="-342900">
              <a:spcBef>
                <a:spcPct val="20000"/>
              </a:spcBef>
              <a:buClr>
                <a:srgbClr val="00AAF6"/>
              </a:buClr>
              <a:buFontTx/>
              <a:buChar char="•"/>
              <a:defRPr/>
            </a:pPr>
            <a:r>
              <a:rPr lang="en-US" sz="2000" kern="0" dirty="0" smtClean="0">
                <a:latin typeface="+mn-lt"/>
              </a:rPr>
              <a:t>Queries may be issued to an FQP grid service and processed asynchronously for later results retrieval</a:t>
            </a:r>
          </a:p>
          <a:p>
            <a:pPr marL="800100" lvl="1" indent="-342900">
              <a:spcBef>
                <a:spcPct val="20000"/>
              </a:spcBef>
              <a:buClr>
                <a:srgbClr val="00AAF6"/>
              </a:buClr>
              <a:buFontTx/>
              <a:buChar char="•"/>
              <a:defRPr/>
            </a:pPr>
            <a:r>
              <a:rPr lang="en-US" sz="2000" kern="0" dirty="0" smtClean="0">
                <a:latin typeface="+mn-lt"/>
              </a:rPr>
              <a:t>FQP engine may be used within an application directly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Federated Query Service</a:t>
            </a:r>
            <a:endParaRPr lang="en-US" dirty="0"/>
          </a:p>
        </p:txBody>
      </p:sp>
      <p:sp>
        <p:nvSpPr>
          <p:cNvPr id="5" name="Content Placeholder 2"/>
          <p:cNvSpPr txBox="1">
            <a:spLocks/>
          </p:cNvSpPr>
          <p:nvPr/>
        </p:nvSpPr>
        <p:spPr bwMode="auto">
          <a:xfrm>
            <a:off x="304800" y="1371600"/>
            <a:ext cx="8458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Asynchronous query execution</a:t>
            </a:r>
          </a:p>
          <a:p>
            <a:pPr marL="800100" lvl="1" indent="-342900">
              <a:spcBef>
                <a:spcPct val="20000"/>
              </a:spcBef>
              <a:buClr>
                <a:srgbClr val="00AAF6"/>
              </a:buClr>
              <a:buFontTx/>
              <a:buChar char="•"/>
              <a:defRPr/>
            </a:pPr>
            <a:r>
              <a:rPr lang="en-US" sz="2000" kern="0" dirty="0" smtClean="0"/>
              <a:t>Start a DCQL query and immediately return the results context</a:t>
            </a:r>
          </a:p>
          <a:p>
            <a:pPr marL="800100" lvl="1" indent="-342900">
              <a:spcBef>
                <a:spcPct val="20000"/>
              </a:spcBef>
              <a:buClr>
                <a:srgbClr val="00AAF6"/>
              </a:buClr>
              <a:buFontTx/>
              <a:buChar char="•"/>
              <a:defRPr/>
            </a:pPr>
            <a:r>
              <a:rPr lang="en-US" sz="2000" kern="0" dirty="0" smtClean="0"/>
              <a:t>WS-Notification allows client to subscribe to status</a:t>
            </a:r>
          </a:p>
          <a:p>
            <a:pPr marL="1257300" lvl="2" indent="-342900">
              <a:spcBef>
                <a:spcPct val="20000"/>
              </a:spcBef>
              <a:buClr>
                <a:srgbClr val="00AAF6"/>
              </a:buClr>
              <a:buFontTx/>
              <a:buChar char="•"/>
              <a:defRPr/>
            </a:pPr>
            <a:r>
              <a:rPr lang="en-US" kern="0" dirty="0" smtClean="0"/>
              <a:t>Processing complete, exception, querying target data service, etc.</a:t>
            </a:r>
          </a:p>
          <a:p>
            <a:pPr marL="342900" indent="-342900">
              <a:spcBef>
                <a:spcPct val="20000"/>
              </a:spcBef>
              <a:buClr>
                <a:srgbClr val="00AAF6"/>
              </a:buClr>
              <a:buFontTx/>
              <a:buChar char="•"/>
              <a:defRPr/>
            </a:pPr>
            <a:r>
              <a:rPr lang="en-US" sz="2000" b="1" kern="0" dirty="0" smtClean="0"/>
              <a:t>Credential Delegation</a:t>
            </a:r>
          </a:p>
          <a:p>
            <a:pPr marL="800100" lvl="1" indent="-342900">
              <a:spcBef>
                <a:spcPct val="20000"/>
              </a:spcBef>
              <a:buClr>
                <a:srgbClr val="00AAF6"/>
              </a:buClr>
              <a:buFontTx/>
              <a:buChar char="•"/>
              <a:defRPr/>
            </a:pPr>
            <a:r>
              <a:rPr lang="en-US" sz="2000" kern="0" dirty="0" smtClean="0"/>
              <a:t>FQP service may perform queries on behalf of a client</a:t>
            </a:r>
          </a:p>
          <a:p>
            <a:pPr marL="800100" lvl="1" indent="-342900">
              <a:spcBef>
                <a:spcPct val="20000"/>
              </a:spcBef>
              <a:buClr>
                <a:srgbClr val="00AAF6"/>
              </a:buClr>
              <a:buFontTx/>
              <a:buChar char="•"/>
              <a:defRPr/>
            </a:pPr>
            <a:r>
              <a:rPr lang="en-US" sz="2000" kern="0" dirty="0" smtClean="0"/>
              <a:t>Leverages </a:t>
            </a:r>
            <a:r>
              <a:rPr lang="en-US" sz="2000" b="1" kern="0" dirty="0" smtClean="0"/>
              <a:t>C</a:t>
            </a:r>
            <a:r>
              <a:rPr lang="en-US" sz="2000" kern="0" dirty="0" smtClean="0"/>
              <a:t>redential </a:t>
            </a:r>
            <a:r>
              <a:rPr lang="en-US" sz="2000" b="1" kern="0" dirty="0" smtClean="0"/>
              <a:t>D</a:t>
            </a:r>
            <a:r>
              <a:rPr lang="en-US" sz="2000" kern="0" dirty="0" smtClean="0"/>
              <a:t>elegation </a:t>
            </a:r>
            <a:r>
              <a:rPr lang="en-US" sz="2000" b="1" kern="0" dirty="0" smtClean="0"/>
              <a:t>S</a:t>
            </a:r>
            <a:r>
              <a:rPr lang="en-US" sz="2000" kern="0" dirty="0" smtClean="0"/>
              <a:t>ervice (CDS)</a:t>
            </a:r>
          </a:p>
          <a:p>
            <a:pPr marL="342900" indent="-342900">
              <a:spcBef>
                <a:spcPct val="20000"/>
              </a:spcBef>
              <a:buClr>
                <a:srgbClr val="00AAF6"/>
              </a:buClr>
              <a:buFontTx/>
              <a:buChar char="•"/>
              <a:defRPr/>
            </a:pPr>
            <a:r>
              <a:rPr lang="en-US" sz="2000" b="1" kern="0" dirty="0" smtClean="0"/>
              <a:t>Large results retrieval</a:t>
            </a:r>
          </a:p>
          <a:p>
            <a:pPr marL="800100" lvl="1" indent="-342900">
              <a:spcBef>
                <a:spcPct val="20000"/>
              </a:spcBef>
              <a:buClr>
                <a:srgbClr val="00AAF6"/>
              </a:buClr>
              <a:buFontTx/>
              <a:buChar char="•"/>
              <a:defRPr/>
            </a:pPr>
            <a:r>
              <a:rPr lang="en-US" sz="2000" kern="0" dirty="0" smtClean="0"/>
              <a:t>WS-Enumeration and caGrid Transfer</a:t>
            </a:r>
          </a:p>
          <a:p>
            <a:pPr marL="342900" indent="-342900">
              <a:spcBef>
                <a:spcPct val="20000"/>
              </a:spcBef>
              <a:buClr>
                <a:srgbClr val="00AAF6"/>
              </a:buClr>
              <a:buFontTx/>
              <a:buChar char="•"/>
              <a:defRPr/>
            </a:pPr>
            <a:r>
              <a:rPr lang="en-US" sz="2000" b="1" kern="0" dirty="0" smtClean="0">
                <a:latin typeface="+mn-lt"/>
              </a:rPr>
              <a:t>Configurable Query Behavior</a:t>
            </a:r>
          </a:p>
          <a:p>
            <a:pPr marL="800100" lvl="1" indent="-342900">
              <a:spcBef>
                <a:spcPct val="20000"/>
              </a:spcBef>
              <a:buClr>
                <a:srgbClr val="00AAF6"/>
              </a:buClr>
              <a:buFontTx/>
              <a:buChar char="•"/>
              <a:defRPr/>
            </a:pPr>
            <a:r>
              <a:rPr lang="en-US" sz="2000" kern="0" dirty="0" smtClean="0">
                <a:latin typeface="+mn-lt"/>
              </a:rPr>
              <a:t>Failure handling, partial results retrieval, etc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Aggregation Example</a:t>
            </a:r>
            <a:endParaRPr lang="en-US" dirty="0" smtClean="0"/>
          </a:p>
        </p:txBody>
      </p:sp>
      <p:sp>
        <p:nvSpPr>
          <p:cNvPr id="4" name="Content Placeholder 2"/>
          <p:cNvSpPr txBox="1">
            <a:spLocks/>
          </p:cNvSpPr>
          <p:nvPr/>
        </p:nvSpPr>
        <p:spPr bwMode="auto">
          <a:xfrm>
            <a:off x="228600" y="1219200"/>
            <a:ext cx="8458200" cy="3200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Aggregate data from multiple sources</a:t>
            </a:r>
          </a:p>
          <a:p>
            <a:pPr marL="800100" lvl="1" indent="-342900">
              <a:spcBef>
                <a:spcPct val="20000"/>
              </a:spcBef>
              <a:buClr>
                <a:srgbClr val="00AAF6"/>
              </a:buClr>
              <a:buFontTx/>
              <a:buChar char="•"/>
              <a:defRPr/>
            </a:pPr>
            <a:r>
              <a:rPr lang="en-US" sz="2000" kern="0" dirty="0" smtClean="0"/>
              <a:t>Simultaneous query execution up to thread pool size</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t>Return </a:t>
            </a:r>
            <a:r>
              <a:rPr lang="en-US" sz="2000" dirty="0" smtClean="0">
                <a:solidFill>
                  <a:srgbClr val="C00000"/>
                </a:solidFill>
              </a:rPr>
              <a:t>instances</a:t>
            </a:r>
            <a:r>
              <a:rPr lang="en-US" sz="2000" dirty="0" smtClean="0"/>
              <a:t> </a:t>
            </a:r>
            <a:r>
              <a:rPr lang="en-US" sz="2000" dirty="0" smtClean="0"/>
              <a:t>of the </a:t>
            </a:r>
            <a:r>
              <a:rPr lang="en-US" sz="2000" i="1" dirty="0" smtClean="0"/>
              <a:t>gene </a:t>
            </a:r>
            <a:r>
              <a:rPr lang="en-US" sz="2000" dirty="0" smtClean="0"/>
              <a:t>data type</a:t>
            </a:r>
          </a:p>
          <a:p>
            <a:pPr marL="800100" lvl="1" indent="-342900">
              <a:spcBef>
                <a:spcPct val="20000"/>
              </a:spcBef>
              <a:buClr>
                <a:srgbClr val="00AAF6"/>
              </a:buClr>
              <a:buFontTx/>
              <a:buChar char="•"/>
              <a:defRPr/>
            </a:pPr>
            <a:r>
              <a:rPr lang="en-US" sz="2000" dirty="0" smtClean="0"/>
              <a:t>Each </a:t>
            </a:r>
            <a:r>
              <a:rPr lang="en-US" sz="2000" dirty="0" smtClean="0"/>
              <a:t>gene must have an </a:t>
            </a:r>
            <a:r>
              <a:rPr lang="en-US" sz="2000" dirty="0" smtClean="0">
                <a:solidFill>
                  <a:srgbClr val="00B050"/>
                </a:solidFill>
              </a:rPr>
              <a:t>association</a:t>
            </a:r>
            <a:r>
              <a:rPr lang="en-US" sz="2000" dirty="0" smtClean="0"/>
              <a:t> to an instance of the </a:t>
            </a:r>
            <a:r>
              <a:rPr lang="en-US" sz="2000" i="1" dirty="0" smtClean="0"/>
              <a:t>term </a:t>
            </a:r>
            <a:r>
              <a:rPr lang="en-US" sz="2000" dirty="0" smtClean="0"/>
              <a:t>data </a:t>
            </a:r>
            <a:r>
              <a:rPr lang="en-US" sz="2000" dirty="0" smtClean="0"/>
              <a:t>type via the role name </a:t>
            </a:r>
            <a:r>
              <a:rPr lang="en-US" sz="2000" i="1" dirty="0" smtClean="0"/>
              <a:t>terms</a:t>
            </a:r>
          </a:p>
          <a:p>
            <a:pPr marL="800100" lvl="1" indent="-342900">
              <a:spcBef>
                <a:spcPct val="20000"/>
              </a:spcBef>
              <a:buClr>
                <a:srgbClr val="00AAF6"/>
              </a:buClr>
              <a:buFontTx/>
              <a:buChar char="•"/>
              <a:defRPr/>
            </a:pPr>
            <a:r>
              <a:rPr lang="en-US" sz="2000" dirty="0" smtClean="0"/>
              <a:t>Each </a:t>
            </a:r>
            <a:r>
              <a:rPr lang="en-US" sz="2000" dirty="0" smtClean="0"/>
              <a:t>term must have it's </a:t>
            </a:r>
            <a:r>
              <a:rPr lang="en-US" sz="2000" i="1" dirty="0" smtClean="0"/>
              <a:t>value</a:t>
            </a:r>
            <a:r>
              <a:rPr lang="en-US" sz="2000" dirty="0" smtClean="0"/>
              <a:t> </a:t>
            </a:r>
            <a:r>
              <a:rPr lang="en-US" sz="2000" dirty="0" smtClean="0">
                <a:solidFill>
                  <a:srgbClr val="0070C0"/>
                </a:solidFill>
              </a:rPr>
              <a:t>attribute</a:t>
            </a:r>
            <a:r>
              <a:rPr lang="en-US" sz="2000" dirty="0" smtClean="0"/>
              <a:t> equal to </a:t>
            </a:r>
            <a:r>
              <a:rPr lang="en-US" sz="2000" dirty="0" smtClean="0"/>
              <a:t>“root”</a:t>
            </a:r>
          </a:p>
          <a:p>
            <a:pPr marL="800100" lvl="1" indent="-342900">
              <a:spcBef>
                <a:spcPct val="20000"/>
              </a:spcBef>
              <a:buClr>
                <a:srgbClr val="00AAF6"/>
              </a:buClr>
              <a:buFontTx/>
              <a:buChar char="•"/>
              <a:defRPr/>
            </a:pPr>
            <a:r>
              <a:rPr lang="en-US" sz="2000" dirty="0" smtClean="0"/>
              <a:t>The </a:t>
            </a:r>
            <a:r>
              <a:rPr lang="en-US" sz="2000" dirty="0" smtClean="0"/>
              <a:t>query is executed on </a:t>
            </a:r>
            <a:r>
              <a:rPr lang="en-US" sz="2000" dirty="0" smtClean="0">
                <a:solidFill>
                  <a:srgbClr val="7030A0"/>
                </a:solidFill>
              </a:rPr>
              <a:t>two data services</a:t>
            </a:r>
            <a:r>
              <a:rPr lang="en-US" sz="2000" dirty="0" smtClean="0"/>
              <a:t>, each indicated by the </a:t>
            </a:r>
            <a:r>
              <a:rPr lang="en-US" sz="2000" i="1" dirty="0" err="1" smtClean="0"/>
              <a:t>targetServiceUrl</a:t>
            </a:r>
            <a:r>
              <a:rPr lang="en-US" sz="2000" dirty="0" smtClean="0"/>
              <a:t> </a:t>
            </a:r>
            <a:r>
              <a:rPr lang="en-US" sz="2000" dirty="0" smtClean="0"/>
              <a:t>elements at the end of the </a:t>
            </a:r>
            <a:r>
              <a:rPr lang="en-US" sz="2000" dirty="0" smtClean="0"/>
              <a:t>query</a:t>
            </a:r>
          </a:p>
          <a:p>
            <a:pPr marL="342900" indent="-342900">
              <a:spcBef>
                <a:spcPct val="20000"/>
              </a:spcBef>
              <a:buClr>
                <a:srgbClr val="00AAF6"/>
              </a:buClr>
              <a:buFontTx/>
              <a:buChar char="•"/>
              <a:defRPr/>
            </a:pP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
        <p:nvSpPr>
          <p:cNvPr id="7" name="TextBox 6"/>
          <p:cNvSpPr txBox="1"/>
          <p:nvPr/>
        </p:nvSpPr>
        <p:spPr>
          <a:xfrm>
            <a:off x="228600" y="4495800"/>
            <a:ext cx="8610600" cy="1892826"/>
          </a:xfrm>
          <a:prstGeom prst="rect">
            <a:avLst/>
          </a:prstGeom>
          <a:noFill/>
        </p:spPr>
        <p:txBody>
          <a:bodyPr wrap="square" rtlCol="0">
            <a:spAutoFit/>
          </a:bodyPr>
          <a:lstStyle/>
          <a:p>
            <a:r>
              <a:rPr lang="en-US" sz="1300" dirty="0" smtClean="0">
                <a:latin typeface="Arial Narrow" pitchFamily="34" charset="0"/>
              </a:rPr>
              <a:t>&lt;ns1:DCQLQuery </a:t>
            </a:r>
            <a:r>
              <a:rPr lang="en-US" sz="1300" dirty="0" smtClean="0">
                <a:latin typeface="Arial Narrow" pitchFamily="34" charset="0"/>
              </a:rPr>
              <a:t>xmlns:ns1=</a:t>
            </a:r>
            <a:r>
              <a:rPr lang="en-US" sz="1300" dirty="0" smtClean="0">
                <a:latin typeface="Arial Narrow" pitchFamily="34" charset="0"/>
                <a:hlinkClick r:id="rId3"/>
              </a:rPr>
              <a:t>http</a:t>
            </a:r>
            <a:r>
              <a:rPr lang="en-US" sz="1300" dirty="0" smtClean="0">
                <a:latin typeface="Arial Narrow" pitchFamily="34" charset="0"/>
                <a:hlinkClick r:id="rId3"/>
              </a:rPr>
              <a:t>://</a:t>
            </a:r>
            <a:r>
              <a:rPr lang="en-US" sz="1300" dirty="0" smtClean="0">
                <a:latin typeface="Arial Narrow" pitchFamily="34" charset="0"/>
                <a:hlinkClick r:id="rId3"/>
              </a:rPr>
              <a:t>caGrid.caBIG/1.0/gov.nih.nci.cagrid.dcql</a:t>
            </a:r>
            <a:r>
              <a:rPr lang="en-US" sz="1300" dirty="0" smtClean="0">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a:t>
            </a:r>
            <a:r>
              <a:rPr lang="en-US" sz="1300" dirty="0" smtClean="0">
                <a:solidFill>
                  <a:srgbClr val="C00000"/>
                </a:solidFill>
                <a:latin typeface="Arial Narrow" pitchFamily="34" charset="0"/>
              </a:rPr>
              <a:t>ns1:TargetObject name="model1.domain.Gene</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 name="model1.domain.Term" </a:t>
            </a:r>
            <a:r>
              <a:rPr lang="en-US" sz="1300" dirty="0" err="1" smtClean="0">
                <a:solidFill>
                  <a:srgbClr val="00B050"/>
                </a:solidFill>
                <a:latin typeface="Arial Narrow" pitchFamily="34" charset="0"/>
              </a:rPr>
              <a:t>roleName</a:t>
            </a:r>
            <a:r>
              <a:rPr lang="en-US" sz="1300" dirty="0" smtClean="0">
                <a:solidFill>
                  <a:srgbClr val="00B050"/>
                </a:solidFill>
                <a:latin typeface="Arial Narrow" pitchFamily="34" charset="0"/>
              </a:rPr>
              <a:t>="terms</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0070C0"/>
                </a:solidFill>
                <a:latin typeface="Arial Narrow" pitchFamily="34" charset="0"/>
              </a:rPr>
              <a:t>&lt;</a:t>
            </a:r>
            <a:r>
              <a:rPr lang="en-US" sz="1300" dirty="0" smtClean="0">
                <a:solidFill>
                  <a:srgbClr val="0070C0"/>
                </a:solidFill>
                <a:latin typeface="Arial Narrow" pitchFamily="34" charset="0"/>
              </a:rPr>
              <a:t>ns1:Attribute name="value" predicate="EQUAL_TO" value="root</a:t>
            </a:r>
            <a:r>
              <a:rPr lang="en-US" sz="1300" dirty="0" smtClean="0">
                <a:solidFill>
                  <a:srgbClr val="0070C0"/>
                </a:solidFill>
                <a:latin typeface="Arial Narrow" pitchFamily="34" charset="0"/>
              </a:rPr>
              <a:t>"/&gt;</a:t>
            </a:r>
          </a:p>
          <a:p>
            <a:r>
              <a:rPr lang="en-US" sz="1300" dirty="0" smtClean="0">
                <a:latin typeface="Arial Narrow" pitchFamily="34" charset="0"/>
              </a:rPr>
              <a:t>      </a:t>
            </a:r>
            <a:r>
              <a:rPr lang="en-US" sz="1300" dirty="0" smtClean="0">
                <a:solidFill>
                  <a:srgbClr val="00B050"/>
                </a:solidFill>
                <a:latin typeface="Arial Narrow" pitchFamily="34" charset="0"/>
              </a:rPr>
              <a:t>&lt;/</a:t>
            </a:r>
            <a:r>
              <a:rPr lang="en-US" sz="1300" dirty="0" smtClean="0">
                <a:solidFill>
                  <a:srgbClr val="00B050"/>
                </a:solidFill>
                <a:latin typeface="Arial Narrow" pitchFamily="34" charset="0"/>
              </a:rPr>
              <a:t>ns1:Association</a:t>
            </a:r>
            <a:r>
              <a:rPr lang="en-US" sz="1300" dirty="0" smtClean="0">
                <a:solidFill>
                  <a:srgbClr val="00B050"/>
                </a:solidFill>
                <a:latin typeface="Arial Narrow" pitchFamily="34" charset="0"/>
              </a:rPr>
              <a:t>&gt;</a:t>
            </a:r>
          </a:p>
          <a:p>
            <a:r>
              <a:rPr lang="en-US" sz="1300" dirty="0" smtClean="0">
                <a:latin typeface="Arial Narrow" pitchFamily="34" charset="0"/>
              </a:rPr>
              <a:t>    </a:t>
            </a:r>
            <a:r>
              <a:rPr lang="en-US" sz="1300" dirty="0" smtClean="0">
                <a:solidFill>
                  <a:srgbClr val="C00000"/>
                </a:solidFill>
                <a:latin typeface="Arial Narrow" pitchFamily="34" charset="0"/>
              </a:rPr>
              <a:t>&lt;/ns1:TargetObject</a:t>
            </a:r>
            <a:r>
              <a:rPr lang="en-US" sz="1300" dirty="0" smtClean="0">
                <a:solidFill>
                  <a:srgbClr val="C00000"/>
                </a:solidFill>
                <a:latin typeface="Arial Narrow" pitchFamily="34" charset="0"/>
              </a:rPr>
              <a:t>&gt;</a:t>
            </a:r>
          </a:p>
          <a:p>
            <a:r>
              <a:rPr lang="en-US" sz="1300" dirty="0" smtClean="0">
                <a:latin typeface="Arial Narrow" pitchFamily="34" charset="0"/>
              </a:rPr>
              <a:t>   </a:t>
            </a:r>
            <a:r>
              <a:rPr lang="en-US" sz="1300" dirty="0" smtClean="0">
                <a:solidFill>
                  <a:srgbClr val="7030A0"/>
                </a:solidFill>
                <a:latin typeface="Arial Narrow" pitchFamily="34" charset="0"/>
              </a:rPr>
              <a:t>&lt;</a:t>
            </a:r>
            <a:r>
              <a:rPr lang="en-US" sz="1300" dirty="0" smtClean="0">
                <a:solidFill>
                  <a:srgbClr val="7030A0"/>
                </a:solidFill>
                <a:latin typeface="Arial Narrow" pitchFamily="34" charset="0"/>
              </a:rPr>
              <a:t>ns1:targetServiceURL&gt;http://</a:t>
            </a:r>
            <a:r>
              <a:rPr lang="en-US" sz="1300" dirty="0" smtClean="0">
                <a:solidFill>
                  <a:srgbClr val="7030A0"/>
                </a:solidFill>
                <a:latin typeface="Arial Narrow" pitchFamily="34" charset="0"/>
              </a:rPr>
              <a:t>sbdev1000.semanticbits.com:13080/wsrf-model1/services/cagrid/Model1Svc&lt;/</a:t>
            </a:r>
            <a:r>
              <a:rPr lang="en-US" sz="1300" dirty="0" smtClean="0">
                <a:solidFill>
                  <a:srgbClr val="7030A0"/>
                </a:solidFill>
                <a:latin typeface="Arial Narrow" pitchFamily="34" charset="0"/>
              </a:rPr>
              <a:t>ns1:targetServiceURL</a:t>
            </a:r>
            <a:r>
              <a:rPr lang="en-US" sz="1300" dirty="0" smtClean="0">
                <a:solidFill>
                  <a:srgbClr val="7030A0"/>
                </a:solidFill>
                <a:latin typeface="Arial Narrow" pitchFamily="34" charset="0"/>
              </a:rPr>
              <a:t>&gt;</a:t>
            </a:r>
          </a:p>
          <a:p>
            <a:r>
              <a:rPr lang="en-US" sz="1300" dirty="0" smtClean="0">
                <a:solidFill>
                  <a:srgbClr val="7030A0"/>
                </a:solidFill>
                <a:latin typeface="Arial Narrow" pitchFamily="34" charset="0"/>
              </a:rPr>
              <a:t>   &lt;</a:t>
            </a:r>
            <a:r>
              <a:rPr lang="en-US" sz="1300" dirty="0" smtClean="0">
                <a:solidFill>
                  <a:srgbClr val="7030A0"/>
                </a:solidFill>
                <a:latin typeface="Arial Narrow" pitchFamily="34" charset="0"/>
              </a:rPr>
              <a:t>ns1:targetServiceURL&gt;http://sbdev1000.semanticbits.com:13080/wsrf-model1-a/services/cagrid/Model1Svc&lt;/ns1:targetServiceURL</a:t>
            </a:r>
            <a:r>
              <a:rPr lang="en-US" sz="1300" dirty="0" smtClean="0">
                <a:solidFill>
                  <a:srgbClr val="7030A0"/>
                </a:solidFill>
                <a:latin typeface="Arial Narrow" pitchFamily="34" charset="0"/>
              </a:rPr>
              <a:t>&gt;</a:t>
            </a:r>
          </a:p>
          <a:p>
            <a:r>
              <a:rPr lang="en-US" sz="1300" dirty="0" smtClean="0">
                <a:latin typeface="Arial Narrow" pitchFamily="34" charset="0"/>
              </a:rPr>
              <a:t>&lt;/</a:t>
            </a:r>
            <a:r>
              <a:rPr lang="en-US" sz="1300" dirty="0" smtClean="0">
                <a:latin typeface="Arial Narrow" pitchFamily="34" charset="0"/>
              </a:rPr>
              <a:t>ns1:DCQLQuery&gt;</a:t>
            </a:r>
            <a:endParaRPr lang="en-US" sz="1300" dirty="0">
              <a:latin typeface="Arial Narrow"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BaseServiceImpl</a:t>
            </a:r>
            <a:endParaRPr lang="en-US" sz="2000" dirty="0" smtClean="0"/>
          </a:p>
          <a:p>
            <a:pPr lvl="1"/>
            <a:r>
              <a:rPr lang="en-US" sz="2000" dirty="0" smtClean="0"/>
              <a:t>Abstract base class which is extended by specific data service implementations</a:t>
            </a:r>
          </a:p>
          <a:p>
            <a:pPr lvl="2"/>
            <a:r>
              <a:rPr lang="en-US" sz="1800" dirty="0" smtClean="0"/>
              <a:t>Standard, WS-Enumeration, and caGrid Transfer</a:t>
            </a:r>
            <a:endParaRPr lang="en-US" sz="2400" dirty="0" smtClean="0"/>
          </a:p>
          <a:p>
            <a:pPr lvl="1"/>
            <a:r>
              <a:rPr lang="en-US" sz="2000" dirty="0" smtClean="0"/>
              <a:t>Common functionality and query processing workflow</a:t>
            </a:r>
          </a:p>
          <a:p>
            <a:pPr lvl="2"/>
            <a:r>
              <a:rPr lang="en-US" sz="1800" dirty="0" smtClean="0"/>
              <a:t>Creates and configures the CQL query processor instance</a:t>
            </a:r>
          </a:p>
          <a:p>
            <a:pPr lvl="2"/>
            <a:r>
              <a:rPr lang="en-US" sz="1800" dirty="0" smtClean="0"/>
              <a:t>Handles query auditing</a:t>
            </a:r>
          </a:p>
          <a:p>
            <a:pPr lvl="2"/>
            <a:r>
              <a:rPr lang="en-US" sz="1800" dirty="0" smtClean="0"/>
              <a:t>Validates incoming queries</a:t>
            </a:r>
          </a:p>
          <a:p>
            <a:r>
              <a:rPr lang="en-US" dirty="0" err="1" smtClean="0"/>
              <a:t>DataServiceImpl</a:t>
            </a:r>
            <a:endParaRPr lang="en-US" dirty="0" smtClean="0"/>
          </a:p>
          <a:p>
            <a:pPr lvl="1"/>
            <a:r>
              <a:rPr lang="en-US" dirty="0" smtClean="0"/>
              <a:t>Standard implementation of data service extends from </a:t>
            </a:r>
            <a:r>
              <a:rPr lang="en-US" dirty="0" err="1" smtClean="0"/>
              <a:t>BaseServiceImpl</a:t>
            </a:r>
            <a:endParaRPr lang="en-US" dirty="0" smtClean="0"/>
          </a:p>
          <a:p>
            <a:pPr lvl="1"/>
            <a:r>
              <a:rPr lang="en-US" dirty="0" smtClean="0"/>
              <a:t>Passes CQL to Query Processor</a:t>
            </a:r>
          </a:p>
          <a:p>
            <a:pPr lvl="1"/>
            <a:r>
              <a:rPr lang="en-US" dirty="0" smtClean="0"/>
              <a:t>Returns results directly to client (via grid interface)</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Distributed Join Example</a:t>
            </a:r>
            <a:endParaRPr lang="en-US" dirty="0" smtClean="0"/>
          </a:p>
        </p:txBody>
      </p:sp>
      <p:sp>
        <p:nvSpPr>
          <p:cNvPr id="4" name="Content Placeholder 2"/>
          <p:cNvSpPr txBox="1">
            <a:spLocks/>
          </p:cNvSpPr>
          <p:nvPr/>
        </p:nvSpPr>
        <p:spPr bwMode="auto">
          <a:xfrm>
            <a:off x="228600" y="1219200"/>
            <a:ext cx="84582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Clr>
                <a:srgbClr val="00AAF6"/>
              </a:buClr>
              <a:buFontTx/>
              <a:buChar char="•"/>
              <a:defRPr/>
            </a:pPr>
            <a:r>
              <a:rPr lang="en-US" sz="2000" b="1" kern="0" dirty="0" smtClean="0"/>
              <a:t>Joins between disparate data models and services</a:t>
            </a:r>
          </a:p>
          <a:p>
            <a:pPr marL="800100" lvl="1" indent="-342900">
              <a:spcBef>
                <a:spcPct val="20000"/>
              </a:spcBef>
              <a:buClr>
                <a:srgbClr val="00AAF6"/>
              </a:buClr>
              <a:buFontTx/>
              <a:buChar char="•"/>
              <a:defRPr/>
            </a:pPr>
            <a:r>
              <a:rPr lang="en-US" sz="2000" kern="0" dirty="0" smtClean="0"/>
              <a:t>Simple join criteria on attribute values</a:t>
            </a:r>
          </a:p>
          <a:p>
            <a:pPr marL="342900" indent="-342900">
              <a:spcBef>
                <a:spcPct val="20000"/>
              </a:spcBef>
              <a:buClr>
                <a:srgbClr val="00AAF6"/>
              </a:buClr>
              <a:buFontTx/>
              <a:buChar char="•"/>
              <a:defRPr/>
            </a:pPr>
            <a:r>
              <a:rPr lang="en-US" sz="2000" b="1" kern="0" dirty="0" smtClean="0"/>
              <a:t>Example Query</a:t>
            </a:r>
          </a:p>
          <a:p>
            <a:pPr marL="800100" lvl="1" indent="-342900">
              <a:spcBef>
                <a:spcPct val="20000"/>
              </a:spcBef>
              <a:buClr>
                <a:srgbClr val="00AAF6"/>
              </a:buClr>
              <a:buFontTx/>
              <a:buChar char="•"/>
              <a:defRPr/>
            </a:pPr>
            <a:r>
              <a:rPr lang="en-US" sz="2000" kern="0" dirty="0" smtClean="0">
                <a:solidFill>
                  <a:srgbClr val="C00000"/>
                </a:solidFill>
              </a:rPr>
              <a:t>Return instances of </a:t>
            </a:r>
            <a:r>
              <a:rPr lang="en-US" sz="2000" kern="0" dirty="0" err="1" smtClean="0">
                <a:solidFill>
                  <a:srgbClr val="C00000"/>
                </a:solidFill>
              </a:rPr>
              <a:t>caBIO</a:t>
            </a:r>
            <a:r>
              <a:rPr lang="en-US" sz="2000" kern="0" dirty="0" smtClean="0">
                <a:solidFill>
                  <a:srgbClr val="C00000"/>
                </a:solidFill>
              </a:rPr>
              <a:t> model’s </a:t>
            </a:r>
            <a:r>
              <a:rPr lang="en-US" sz="2000" i="1" kern="0" dirty="0" err="1" smtClean="0">
                <a:solidFill>
                  <a:srgbClr val="C00000"/>
                </a:solidFill>
              </a:rPr>
              <a:t>NucleicAcidSequence</a:t>
            </a:r>
            <a:endParaRPr lang="en-US" sz="2000" i="1" kern="0" dirty="0" smtClean="0">
              <a:solidFill>
                <a:srgbClr val="C00000"/>
              </a:solidFill>
            </a:endParaRPr>
          </a:p>
          <a:p>
            <a:pPr marL="800100" lvl="1" indent="-342900">
              <a:spcBef>
                <a:spcPct val="20000"/>
              </a:spcBef>
              <a:buClr>
                <a:srgbClr val="00AAF6"/>
              </a:buClr>
              <a:buFontTx/>
              <a:buChar char="•"/>
              <a:defRPr/>
            </a:pPr>
            <a:r>
              <a:rPr lang="en-US" sz="2000" dirty="0" smtClean="0"/>
              <a:t>Each </a:t>
            </a:r>
            <a:r>
              <a:rPr lang="en-US" sz="2000" i="1" dirty="0" smtClean="0"/>
              <a:t>sequence </a:t>
            </a:r>
            <a:r>
              <a:rPr lang="en-US" sz="2000" dirty="0" smtClean="0"/>
              <a:t>must have an </a:t>
            </a:r>
            <a:r>
              <a:rPr lang="en-US" sz="2000" dirty="0" smtClean="0">
                <a:solidFill>
                  <a:srgbClr val="00B050"/>
                </a:solidFill>
              </a:rPr>
              <a:t>association to a </a:t>
            </a:r>
            <a:r>
              <a:rPr lang="en-US" sz="2000" i="1" dirty="0" smtClean="0">
                <a:solidFill>
                  <a:srgbClr val="00B050"/>
                </a:solidFill>
              </a:rPr>
              <a:t>Gene </a:t>
            </a:r>
            <a:r>
              <a:rPr lang="en-US" sz="2000" dirty="0" smtClean="0"/>
              <a:t>through the role name </a:t>
            </a:r>
            <a:r>
              <a:rPr lang="en-US" sz="2000" i="1" dirty="0" err="1" smtClean="0"/>
              <a:t>geneCollection</a:t>
            </a:r>
            <a:endParaRPr lang="en-US" sz="2000" i="1" dirty="0" smtClean="0"/>
          </a:p>
          <a:p>
            <a:pPr marL="800100" lvl="1" indent="-342900">
              <a:spcBef>
                <a:spcPct val="20000"/>
              </a:spcBef>
              <a:buClr>
                <a:srgbClr val="00AAF6"/>
              </a:buClr>
              <a:buFontTx/>
              <a:buChar char="•"/>
              <a:defRPr/>
            </a:pPr>
            <a:r>
              <a:rPr lang="en-US" sz="2000" dirty="0" smtClean="0"/>
              <a:t>Each </a:t>
            </a:r>
            <a:r>
              <a:rPr lang="en-US" sz="2000" i="1" dirty="0" smtClean="0"/>
              <a:t>gene</a:t>
            </a:r>
            <a:r>
              <a:rPr lang="en-US" sz="2000" dirty="0" smtClean="0"/>
              <a:t> has an </a:t>
            </a:r>
            <a:r>
              <a:rPr lang="en-US" sz="2000" dirty="0" smtClean="0">
                <a:solidFill>
                  <a:srgbClr val="00B0F0"/>
                </a:solidFill>
              </a:rPr>
              <a:t>association to Protein</a:t>
            </a:r>
            <a:r>
              <a:rPr lang="en-US" sz="2000" dirty="0" smtClean="0"/>
              <a:t> through </a:t>
            </a:r>
            <a:r>
              <a:rPr lang="en-US" sz="2000" i="1" dirty="0" err="1" smtClean="0"/>
              <a:t>proteinCollection</a:t>
            </a:r>
            <a:endParaRPr lang="en-US" sz="2000" i="1" dirty="0" smtClean="0"/>
          </a:p>
          <a:p>
            <a:pPr marL="800100" lvl="1" indent="-342900">
              <a:spcBef>
                <a:spcPct val="20000"/>
              </a:spcBef>
              <a:buClr>
                <a:srgbClr val="00AAF6"/>
              </a:buClr>
              <a:buFontTx/>
              <a:buChar char="•"/>
              <a:defRPr/>
            </a:pPr>
            <a:r>
              <a:rPr lang="en-US" sz="2000" dirty="0" smtClean="0"/>
              <a:t>A </a:t>
            </a:r>
            <a:r>
              <a:rPr lang="en-US" sz="2000" i="1" dirty="0" err="1" smtClean="0">
                <a:solidFill>
                  <a:srgbClr val="FF9900"/>
                </a:solidFill>
              </a:rPr>
              <a:t>ForeignAssociation</a:t>
            </a:r>
            <a:r>
              <a:rPr lang="en-US" sz="2000" dirty="0" smtClean="0">
                <a:solidFill>
                  <a:srgbClr val="FF9900"/>
                </a:solidFill>
              </a:rPr>
              <a:t> </a:t>
            </a:r>
            <a:r>
              <a:rPr lang="en-US" sz="2000" dirty="0" smtClean="0"/>
              <a:t>indicates a new query is started against a different caGrid data service (</a:t>
            </a:r>
            <a:r>
              <a:rPr lang="en-US" sz="2000" i="1" dirty="0" err="1" smtClean="0"/>
              <a:t>gridPIR</a:t>
            </a:r>
            <a:r>
              <a:rPr lang="en-US" sz="2000" i="1" dirty="0" smtClean="0"/>
              <a:t>)</a:t>
            </a:r>
            <a:endParaRPr lang="en-US" sz="2000" dirty="0" smtClean="0"/>
          </a:p>
          <a:p>
            <a:pPr marL="800100" lvl="1" indent="-342900">
              <a:spcBef>
                <a:spcPct val="20000"/>
              </a:spcBef>
              <a:buClr>
                <a:srgbClr val="00AAF6"/>
              </a:buClr>
              <a:buFontTx/>
              <a:buChar char="•"/>
              <a:defRPr/>
            </a:pPr>
            <a:r>
              <a:rPr lang="en-US" sz="2000" dirty="0" smtClean="0"/>
              <a:t>The </a:t>
            </a:r>
            <a:r>
              <a:rPr lang="en-US" sz="2000" i="1" dirty="0" err="1" smtClean="0">
                <a:solidFill>
                  <a:srgbClr val="FF9900"/>
                </a:solidFill>
              </a:rPr>
              <a:t>JoinCondition</a:t>
            </a:r>
            <a:r>
              <a:rPr lang="en-US" sz="2000" dirty="0" smtClean="0">
                <a:solidFill>
                  <a:srgbClr val="FF9900"/>
                </a:solidFill>
              </a:rPr>
              <a:t> </a:t>
            </a:r>
            <a:r>
              <a:rPr lang="en-US" sz="2000" dirty="0" smtClean="0"/>
              <a:t>element indicates how a field from the “foreign” data type relates to a field of the “origin” data type</a:t>
            </a:r>
          </a:p>
          <a:p>
            <a:pPr marL="800100" lvl="1" indent="-342900">
              <a:spcBef>
                <a:spcPct val="20000"/>
              </a:spcBef>
              <a:buClr>
                <a:srgbClr val="00AAF6"/>
              </a:buClr>
              <a:buFontTx/>
              <a:buChar char="•"/>
              <a:defRPr/>
            </a:pPr>
            <a:r>
              <a:rPr lang="en-US" sz="2000" dirty="0" smtClean="0">
                <a:solidFill>
                  <a:srgbClr val="7030A0"/>
                </a:solidFill>
              </a:rPr>
              <a:t>The foreign data type is </a:t>
            </a:r>
            <a:r>
              <a:rPr lang="en-US" sz="2000" i="1" dirty="0" smtClean="0">
                <a:solidFill>
                  <a:srgbClr val="7030A0"/>
                </a:solidFill>
              </a:rPr>
              <a:t>Protein</a:t>
            </a:r>
          </a:p>
          <a:p>
            <a:pPr marL="800100" lvl="1" indent="-342900">
              <a:spcBef>
                <a:spcPct val="20000"/>
              </a:spcBef>
              <a:buClr>
                <a:srgbClr val="00AAF6"/>
              </a:buClr>
              <a:buFontTx/>
              <a:buChar char="•"/>
              <a:defRPr/>
            </a:pPr>
            <a:r>
              <a:rPr lang="en-US" sz="2000" dirty="0" smtClean="0"/>
              <a:t>Each protein instance must have</a:t>
            </a:r>
            <a:r>
              <a:rPr lang="en-US" sz="2000" dirty="0" smtClean="0">
                <a:solidFill>
                  <a:srgbClr val="0070C0"/>
                </a:solidFill>
              </a:rPr>
              <a:t> two associations;</a:t>
            </a:r>
            <a:r>
              <a:rPr lang="en-US" sz="2000" dirty="0" smtClean="0"/>
              <a:t> one to </a:t>
            </a:r>
            <a:r>
              <a:rPr lang="en-US" sz="2000" i="1" dirty="0" smtClean="0"/>
              <a:t>Gene</a:t>
            </a:r>
            <a:r>
              <a:rPr lang="en-US" sz="2000" dirty="0" smtClean="0"/>
              <a:t> and one to </a:t>
            </a:r>
            <a:r>
              <a:rPr lang="en-US" sz="2000" i="1" dirty="0" smtClean="0"/>
              <a:t>Organism </a:t>
            </a:r>
            <a:r>
              <a:rPr lang="en-US" sz="2000" dirty="0" smtClean="0"/>
              <a:t>(both within </a:t>
            </a:r>
            <a:r>
              <a:rPr lang="en-US" sz="2000" dirty="0" err="1" smtClean="0"/>
              <a:t>gridPIR</a:t>
            </a:r>
            <a:r>
              <a:rPr lang="en-US" sz="2000" dirty="0" smtClean="0"/>
              <a:t>)</a:t>
            </a:r>
            <a:endParaRPr lang="en-US" sz="2000" dirty="0" smtClean="0"/>
          </a:p>
          <a:p>
            <a:pPr marL="800100" lvl="1" indent="-342900">
              <a:spcBef>
                <a:spcPct val="20000"/>
              </a:spcBef>
              <a:buClr>
                <a:srgbClr val="00AAF6"/>
              </a:buClr>
              <a:buFontTx/>
              <a:buChar char="•"/>
              <a:defRPr/>
            </a:pPr>
            <a:endParaRPr lang="en-US" sz="2000" kern="0" dirty="0" smtClean="0">
              <a:latin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DCQL </a:t>
            </a:r>
            <a:r>
              <a:rPr lang="en-US" dirty="0" smtClean="0"/>
              <a:t>Distributed Join Example</a:t>
            </a:r>
            <a:endParaRPr lang="en-US" dirty="0" smtClean="0"/>
          </a:p>
        </p:txBody>
      </p:sp>
      <p:sp>
        <p:nvSpPr>
          <p:cNvPr id="5" name="TextBox 4"/>
          <p:cNvSpPr txBox="1"/>
          <p:nvPr/>
        </p:nvSpPr>
        <p:spPr>
          <a:xfrm>
            <a:off x="304800" y="1295400"/>
            <a:ext cx="8453596" cy="5047536"/>
          </a:xfrm>
          <a:prstGeom prst="rect">
            <a:avLst/>
          </a:prstGeom>
          <a:noFill/>
        </p:spPr>
        <p:txBody>
          <a:bodyPr wrap="square" rtlCol="0">
            <a:spAutoFit/>
          </a:bodyPr>
          <a:lstStyle/>
          <a:p>
            <a:r>
              <a:rPr lang="en-US" sz="1400" dirty="0" smtClean="0">
                <a:latin typeface="Arial Narrow" pitchFamily="34" charset="0"/>
              </a:rPr>
              <a:t>&lt;ns1:DCQLQuery xmlns:ns1="http://caGrid.caBIG/1.0/gov.nih.nci.cagrid.dcql</a:t>
            </a:r>
            <a:r>
              <a:rPr lang="en-US" sz="1400" dirty="0" smtClean="0">
                <a:latin typeface="Arial Narrow" pitchFamily="34" charset="0"/>
              </a:rPr>
              <a:t>"&gt;</a:t>
            </a:r>
          </a:p>
          <a:p>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ns1:TargetObject name="</a:t>
            </a:r>
            <a:r>
              <a:rPr lang="en-US" sz="1400" dirty="0" err="1" smtClean="0">
                <a:solidFill>
                  <a:srgbClr val="C00000"/>
                </a:solidFill>
                <a:latin typeface="Arial Narrow" pitchFamily="34" charset="0"/>
              </a:rPr>
              <a:t>gov.nih.nci.cabio.domain.NucleicAcidSequence</a:t>
            </a:r>
            <a:r>
              <a:rPr lang="en-US" sz="1400" dirty="0" smtClean="0">
                <a:solidFill>
                  <a:srgbClr val="C00000"/>
                </a:solidFill>
                <a:latin typeface="Arial Narrow" pitchFamily="34" charset="0"/>
              </a:rPr>
              <a:t>"&gt;</a:t>
            </a:r>
          </a:p>
          <a:p>
            <a:r>
              <a:rPr lang="en-US" sz="1400" dirty="0" smtClean="0">
                <a:latin typeface="Arial Narrow" pitchFamily="34" charset="0"/>
              </a:rPr>
              <a:t>    </a:t>
            </a:r>
            <a:r>
              <a:rPr lang="en-US" sz="1400" dirty="0" smtClean="0">
                <a:solidFill>
                  <a:srgbClr val="00B050"/>
                </a:solidFill>
                <a:latin typeface="Arial Narrow" pitchFamily="34" charset="0"/>
              </a:rPr>
              <a:t>&lt;</a:t>
            </a:r>
            <a:r>
              <a:rPr lang="en-US" sz="1400" dirty="0" smtClean="0">
                <a:solidFill>
                  <a:srgbClr val="00B050"/>
                </a:solidFill>
                <a:latin typeface="Arial Narrow" pitchFamily="34" charset="0"/>
              </a:rPr>
              <a:t>ns1:Association name="</a:t>
            </a:r>
            <a:r>
              <a:rPr lang="en-US" sz="1400" dirty="0" err="1" smtClean="0">
                <a:solidFill>
                  <a:srgbClr val="00B050"/>
                </a:solidFill>
                <a:latin typeface="Arial Narrow" pitchFamily="34" charset="0"/>
              </a:rPr>
              <a:t>gov.nih.nci.cabio.domain.Gene</a:t>
            </a:r>
            <a:r>
              <a:rPr lang="en-US" sz="1400" dirty="0" smtClean="0">
                <a:solidFill>
                  <a:srgbClr val="00B050"/>
                </a:solidFill>
                <a:latin typeface="Arial Narrow" pitchFamily="34" charset="0"/>
              </a:rPr>
              <a:t>" </a:t>
            </a:r>
            <a:r>
              <a:rPr lang="en-US" sz="1400" dirty="0" err="1" smtClean="0">
                <a:solidFill>
                  <a:srgbClr val="00B050"/>
                </a:solidFill>
                <a:latin typeface="Arial Narrow" pitchFamily="34" charset="0"/>
              </a:rPr>
              <a:t>roleName</a:t>
            </a:r>
            <a:r>
              <a:rPr lang="en-US" sz="1400" dirty="0" smtClean="0">
                <a:solidFill>
                  <a:srgbClr val="00B050"/>
                </a:solidFill>
                <a:latin typeface="Arial Narrow" pitchFamily="34" charset="0"/>
              </a:rPr>
              <a:t>="</a:t>
            </a:r>
            <a:r>
              <a:rPr lang="en-US" sz="1400" dirty="0" err="1" smtClean="0">
                <a:solidFill>
                  <a:srgbClr val="00B050"/>
                </a:solidFill>
                <a:latin typeface="Arial Narrow" pitchFamily="34" charset="0"/>
              </a:rPr>
              <a:t>geneCollection</a:t>
            </a:r>
            <a:r>
              <a:rPr lang="en-US" sz="1400" dirty="0" smtClean="0">
                <a:solidFill>
                  <a:srgbClr val="00B050"/>
                </a:solidFill>
                <a:latin typeface="Arial Narrow" pitchFamily="34" charset="0"/>
              </a:rPr>
              <a:t>“&gt;</a:t>
            </a:r>
          </a:p>
          <a:p>
            <a:r>
              <a:rPr lang="en-US" sz="1400" dirty="0" smtClean="0">
                <a:latin typeface="Arial Narrow" pitchFamily="34" charset="0"/>
              </a:rPr>
              <a:t>      </a:t>
            </a:r>
            <a:r>
              <a:rPr lang="en-US" sz="1400" dirty="0" smtClean="0">
                <a:solidFill>
                  <a:srgbClr val="00B0F0"/>
                </a:solidFill>
                <a:latin typeface="Arial Narrow" pitchFamily="34" charset="0"/>
              </a:rPr>
              <a:t>&lt;</a:t>
            </a:r>
            <a:r>
              <a:rPr lang="en-US" sz="1400" dirty="0" smtClean="0">
                <a:solidFill>
                  <a:srgbClr val="00B0F0"/>
                </a:solidFill>
                <a:latin typeface="Arial Narrow" pitchFamily="34" charset="0"/>
              </a:rPr>
              <a:t>ns1:Association name="</a:t>
            </a:r>
            <a:r>
              <a:rPr lang="en-US" sz="1400" dirty="0" err="1" smtClean="0">
                <a:solidFill>
                  <a:srgbClr val="00B0F0"/>
                </a:solidFill>
                <a:latin typeface="Arial Narrow" pitchFamily="34" charset="0"/>
              </a:rPr>
              <a:t>gov.nih.nci.cabio.domain.Protein</a:t>
            </a:r>
            <a:r>
              <a:rPr lang="en-US" sz="1400" dirty="0" smtClean="0">
                <a:solidFill>
                  <a:srgbClr val="00B0F0"/>
                </a:solidFill>
                <a:latin typeface="Arial Narrow" pitchFamily="34" charset="0"/>
              </a:rPr>
              <a:t>" </a:t>
            </a:r>
            <a:r>
              <a:rPr lang="en-US" sz="1400" dirty="0" err="1" smtClean="0">
                <a:solidFill>
                  <a:srgbClr val="00B0F0"/>
                </a:solidFill>
                <a:latin typeface="Arial Narrow" pitchFamily="34" charset="0"/>
              </a:rPr>
              <a:t>roleName</a:t>
            </a:r>
            <a:r>
              <a:rPr lang="en-US" sz="1400" dirty="0" smtClean="0">
                <a:solidFill>
                  <a:srgbClr val="00B0F0"/>
                </a:solidFill>
                <a:latin typeface="Arial Narrow" pitchFamily="34" charset="0"/>
              </a:rPr>
              <a:t>="</a:t>
            </a:r>
            <a:r>
              <a:rPr lang="en-US" sz="1400" dirty="0" err="1" smtClean="0">
                <a:solidFill>
                  <a:srgbClr val="00B0F0"/>
                </a:solidFill>
                <a:latin typeface="Arial Narrow" pitchFamily="34" charset="0"/>
              </a:rPr>
              <a:t>proteinCollection</a:t>
            </a:r>
            <a:r>
              <a:rPr lang="en-US" sz="1400" dirty="0" smtClean="0">
                <a:solidFill>
                  <a:srgbClr val="00B0F0"/>
                </a:solidFill>
                <a:latin typeface="Arial Narrow" pitchFamily="34" charset="0"/>
              </a:rPr>
              <a:t>“&gt;</a:t>
            </a:r>
          </a:p>
          <a:p>
            <a:r>
              <a:rPr lang="en-US" sz="1400" dirty="0" smtClean="0">
                <a:latin typeface="Arial Narrow" pitchFamily="34" charset="0"/>
              </a:rPr>
              <a:t>        </a:t>
            </a:r>
            <a:r>
              <a:rPr lang="en-US" sz="1400" dirty="0" smtClean="0">
                <a:solidFill>
                  <a:srgbClr val="FF9900"/>
                </a:solidFill>
                <a:latin typeface="Arial Narrow" pitchFamily="34" charset="0"/>
              </a:rPr>
              <a:t>&lt;</a:t>
            </a:r>
            <a:r>
              <a:rPr lang="en-US" sz="1400" dirty="0" smtClean="0">
                <a:solidFill>
                  <a:srgbClr val="FF9900"/>
                </a:solidFill>
                <a:latin typeface="Arial Narrow" pitchFamily="34" charset="0"/>
              </a:rPr>
              <a:t>ns1:ForeignAssociation </a:t>
            </a:r>
            <a:r>
              <a:rPr lang="en-US" sz="1400" dirty="0" err="1" smtClean="0">
                <a:solidFill>
                  <a:srgbClr val="FF9900"/>
                </a:solidFill>
                <a:latin typeface="Arial Narrow" pitchFamily="34" charset="0"/>
              </a:rPr>
              <a:t>targetServiceURL</a:t>
            </a:r>
            <a:r>
              <a:rPr lang="en-US" sz="1400" dirty="0" smtClean="0">
                <a:solidFill>
                  <a:srgbClr val="FF9900"/>
                </a:solidFill>
                <a:latin typeface="Arial Narrow" pitchFamily="34" charset="0"/>
              </a:rPr>
              <a:t>="http://141.161.25.20:8080/wsrf/services/cagrid/GridPIR</a:t>
            </a:r>
            <a:r>
              <a:rPr lang="en-US" sz="1400" dirty="0" smtClean="0">
                <a:solidFill>
                  <a:srgbClr val="FF9900"/>
                </a:solidFill>
                <a:latin typeface="Arial Narrow" pitchFamily="34" charset="0"/>
              </a:rPr>
              <a:t>"&gt;</a:t>
            </a:r>
          </a:p>
          <a:p>
            <a:r>
              <a:rPr lang="en-US" sz="1400" dirty="0" smtClean="0">
                <a:solidFill>
                  <a:srgbClr val="FF9900"/>
                </a:solidFill>
                <a:latin typeface="Arial Narrow" pitchFamily="34" charset="0"/>
              </a:rPr>
              <a:t>          &lt;</a:t>
            </a:r>
            <a:r>
              <a:rPr lang="en-US" sz="1400" dirty="0" smtClean="0">
                <a:solidFill>
                  <a:srgbClr val="FF9900"/>
                </a:solidFill>
                <a:latin typeface="Arial Narrow" pitchFamily="34" charset="0"/>
              </a:rPr>
              <a:t>ns1:JoinCondition </a:t>
            </a:r>
            <a:r>
              <a:rPr lang="en-US" sz="1400" dirty="0" err="1" smtClean="0">
                <a:solidFill>
                  <a:srgbClr val="FF9900"/>
                </a:solidFill>
                <a:latin typeface="Arial Narrow" pitchFamily="34" charset="0"/>
              </a:rPr>
              <a:t>foreignAttributeName</a:t>
            </a:r>
            <a:r>
              <a:rPr lang="en-US" sz="1400" dirty="0" smtClean="0">
                <a:solidFill>
                  <a:srgbClr val="FF9900"/>
                </a:solidFill>
                <a:latin typeface="Arial Narrow" pitchFamily="34" charset="0"/>
              </a:rPr>
              <a:t>="</a:t>
            </a:r>
            <a:r>
              <a:rPr lang="en-US" sz="1400" dirty="0" err="1" smtClean="0">
                <a:solidFill>
                  <a:srgbClr val="FF9900"/>
                </a:solidFill>
                <a:latin typeface="Arial Narrow" pitchFamily="34" charset="0"/>
              </a:rPr>
              <a:t>uniprotkbEntryName</a:t>
            </a:r>
            <a:r>
              <a:rPr lang="en-US" sz="1400" dirty="0" smtClean="0">
                <a:solidFill>
                  <a:srgbClr val="FF9900"/>
                </a:solidFill>
                <a:latin typeface="Arial Narrow" pitchFamily="34" charset="0"/>
              </a:rPr>
              <a:t>" </a:t>
            </a:r>
            <a:r>
              <a:rPr lang="en-US" sz="1400" dirty="0" err="1" smtClean="0">
                <a:solidFill>
                  <a:srgbClr val="FF9900"/>
                </a:solidFill>
                <a:latin typeface="Arial Narrow" pitchFamily="34" charset="0"/>
              </a:rPr>
              <a:t>localAttributeName</a:t>
            </a:r>
            <a:r>
              <a:rPr lang="en-US" sz="1400" dirty="0" smtClean="0">
                <a:solidFill>
                  <a:srgbClr val="FF9900"/>
                </a:solidFill>
                <a:latin typeface="Arial Narrow" pitchFamily="34" charset="0"/>
              </a:rPr>
              <a:t>="</a:t>
            </a:r>
            <a:r>
              <a:rPr lang="en-US" sz="1400" dirty="0" err="1" smtClean="0">
                <a:solidFill>
                  <a:srgbClr val="FF9900"/>
                </a:solidFill>
                <a:latin typeface="Arial Narrow" pitchFamily="34" charset="0"/>
              </a:rPr>
              <a:t>uniProtCode</a:t>
            </a:r>
            <a:r>
              <a:rPr lang="en-US" sz="1400" dirty="0" smtClean="0">
                <a:solidFill>
                  <a:srgbClr val="FF9900"/>
                </a:solidFill>
                <a:latin typeface="Arial Narrow" pitchFamily="34" charset="0"/>
              </a:rPr>
              <a:t>" predicate="EQUAL_TO</a:t>
            </a:r>
            <a:r>
              <a:rPr lang="en-US" sz="1400" dirty="0" smtClean="0">
                <a:solidFill>
                  <a:srgbClr val="FF9900"/>
                </a:solidFill>
                <a:latin typeface="Arial Narrow" pitchFamily="34" charset="0"/>
              </a:rPr>
              <a:t>"/&gt;</a:t>
            </a:r>
          </a:p>
          <a:p>
            <a:r>
              <a:rPr lang="en-US" sz="1400" dirty="0" smtClean="0">
                <a:latin typeface="Arial Narrow" pitchFamily="34" charset="0"/>
              </a:rPr>
              <a:t>          </a:t>
            </a:r>
            <a:r>
              <a:rPr lang="en-US" sz="1400" dirty="0" smtClean="0">
                <a:solidFill>
                  <a:srgbClr val="7030A0"/>
                </a:solidFill>
                <a:latin typeface="Arial Narrow" pitchFamily="34" charset="0"/>
              </a:rPr>
              <a:t>&lt;ns1:ForeignObject </a:t>
            </a:r>
            <a:r>
              <a:rPr lang="en-US" sz="1400" dirty="0" smtClean="0">
                <a:solidFill>
                  <a:srgbClr val="7030A0"/>
                </a:solidFill>
                <a:latin typeface="Arial Narrow" pitchFamily="34" charset="0"/>
              </a:rPr>
              <a:t>name="</a:t>
            </a:r>
            <a:r>
              <a:rPr lang="en-US" sz="1400" dirty="0" err="1" smtClean="0">
                <a:solidFill>
                  <a:srgbClr val="7030A0"/>
                </a:solidFill>
                <a:latin typeface="Arial Narrow" pitchFamily="34" charset="0"/>
              </a:rPr>
              <a:t>edu.georgetown.pir.domain.Protein</a:t>
            </a:r>
            <a:r>
              <a:rPr lang="en-US" sz="1400" dirty="0" smtClean="0">
                <a:solidFill>
                  <a:srgbClr val="7030A0"/>
                </a:solidFill>
                <a:latin typeface="Arial Narrow" pitchFamily="34" charset="0"/>
              </a:rPr>
              <a:t>"&gt;</a:t>
            </a:r>
          </a:p>
          <a:p>
            <a:r>
              <a:rPr lang="en-US" sz="1400" dirty="0" smtClean="0">
                <a:latin typeface="Arial Narrow" pitchFamily="34" charset="0"/>
              </a:rPr>
              <a:t>            &lt;</a:t>
            </a:r>
            <a:r>
              <a:rPr lang="en-US" sz="1400" dirty="0" smtClean="0">
                <a:latin typeface="Arial Narrow" pitchFamily="34" charset="0"/>
              </a:rPr>
              <a:t>ns1:Group </a:t>
            </a:r>
            <a:r>
              <a:rPr lang="en-US" sz="1400" dirty="0" err="1" smtClean="0">
                <a:latin typeface="Arial Narrow" pitchFamily="34" charset="0"/>
              </a:rPr>
              <a:t>logicRelation</a:t>
            </a:r>
            <a:r>
              <a:rPr lang="en-US" sz="1400" dirty="0" smtClean="0">
                <a:latin typeface="Arial Narrow" pitchFamily="34" charset="0"/>
              </a:rPr>
              <a:t>="</a:t>
            </a:r>
            <a:r>
              <a:rPr lang="en-US" sz="1400" dirty="0" smtClean="0">
                <a:latin typeface="Arial Narrow" pitchFamily="34" charset="0"/>
              </a:rPr>
              <a:t>AND“&gt;</a:t>
            </a:r>
          </a:p>
          <a:p>
            <a:r>
              <a:rPr lang="en-US" sz="1400" dirty="0" smtClean="0">
                <a:latin typeface="Arial Narrow" pitchFamily="34" charset="0"/>
              </a:rPr>
              <a:t>              </a:t>
            </a:r>
            <a:r>
              <a:rPr lang="en-US" sz="1400" dirty="0" smtClean="0">
                <a:solidFill>
                  <a:srgbClr val="0070C0"/>
                </a:solidFill>
                <a:latin typeface="Arial Narrow" pitchFamily="34" charset="0"/>
              </a:rPr>
              <a:t>&lt;</a:t>
            </a:r>
            <a:r>
              <a:rPr lang="en-US" sz="1400" dirty="0" smtClean="0">
                <a:solidFill>
                  <a:srgbClr val="0070C0"/>
                </a:solidFill>
                <a:latin typeface="Arial Narrow" pitchFamily="34" charset="0"/>
              </a:rPr>
              <a:t>ns1:Association name="</a:t>
            </a:r>
            <a:r>
              <a:rPr lang="en-US" sz="1400" dirty="0" err="1" smtClean="0">
                <a:solidFill>
                  <a:srgbClr val="0070C0"/>
                </a:solidFill>
                <a:latin typeface="Arial Narrow" pitchFamily="34" charset="0"/>
              </a:rPr>
              <a:t>edu.georgetown.pir.domain.Gene</a:t>
            </a:r>
            <a:r>
              <a:rPr lang="en-US" sz="1400" dirty="0" smtClean="0">
                <a:solidFill>
                  <a:srgbClr val="0070C0"/>
                </a:solidFill>
                <a:latin typeface="Arial Narrow" pitchFamily="34" charset="0"/>
              </a:rPr>
              <a:t>" </a:t>
            </a:r>
            <a:r>
              <a:rPr lang="en-US" sz="1400" dirty="0" err="1" smtClean="0">
                <a:solidFill>
                  <a:srgbClr val="0070C0"/>
                </a:solidFill>
                <a:latin typeface="Arial Narrow" pitchFamily="34" charset="0"/>
              </a:rPr>
              <a:t>roleName</a:t>
            </a:r>
            <a:r>
              <a:rPr lang="en-US" sz="1400" dirty="0" smtClean="0">
                <a:solidFill>
                  <a:srgbClr val="0070C0"/>
                </a:solidFill>
                <a:latin typeface="Arial Narrow" pitchFamily="34" charset="0"/>
              </a:rPr>
              <a:t>="</a:t>
            </a:r>
            <a:r>
              <a:rPr lang="en-US" sz="1400" dirty="0" err="1" smtClean="0">
                <a:solidFill>
                  <a:srgbClr val="0070C0"/>
                </a:solidFill>
                <a:latin typeface="Arial Narrow" pitchFamily="34" charset="0"/>
              </a:rPr>
              <a:t>geneCollection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ns1:Attribute name="name" predicate="EQUAL_TO" value="brca1</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 name="</a:t>
            </a:r>
            <a:r>
              <a:rPr lang="en-US" sz="1400" dirty="0" err="1" smtClean="0">
                <a:solidFill>
                  <a:srgbClr val="0070C0"/>
                </a:solidFill>
                <a:latin typeface="Arial Narrow" pitchFamily="34" charset="0"/>
              </a:rPr>
              <a:t>edu.georgetown.pir.domain.Organism</a:t>
            </a:r>
            <a:r>
              <a:rPr lang="en-US" sz="1400" dirty="0" smtClean="0">
                <a:solidFill>
                  <a:srgbClr val="0070C0"/>
                </a:solidFill>
                <a:latin typeface="Arial Narrow" pitchFamily="34" charset="0"/>
              </a:rPr>
              <a:t>" </a:t>
            </a:r>
            <a:r>
              <a:rPr lang="en-US" sz="1400" dirty="0" err="1" smtClean="0">
                <a:solidFill>
                  <a:srgbClr val="0070C0"/>
                </a:solidFill>
                <a:latin typeface="Arial Narrow" pitchFamily="34" charset="0"/>
              </a:rPr>
              <a:t>roleName</a:t>
            </a:r>
            <a:r>
              <a:rPr lang="en-US" sz="1400" dirty="0" smtClean="0">
                <a:solidFill>
                  <a:srgbClr val="0070C0"/>
                </a:solidFill>
                <a:latin typeface="Arial Narrow" pitchFamily="34" charset="0"/>
              </a:rPr>
              <a:t>="</a:t>
            </a:r>
            <a:r>
              <a:rPr lang="en-US" sz="1400" dirty="0" err="1" smtClean="0">
                <a:solidFill>
                  <a:srgbClr val="0070C0"/>
                </a:solidFill>
                <a:latin typeface="Arial Narrow" pitchFamily="34" charset="0"/>
              </a:rPr>
              <a:t>organismCollection</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ns1:Attribute name="</a:t>
            </a:r>
            <a:r>
              <a:rPr lang="en-US" sz="1400" dirty="0" err="1" smtClean="0">
                <a:solidFill>
                  <a:srgbClr val="0070C0"/>
                </a:solidFill>
                <a:latin typeface="Arial Narrow" pitchFamily="34" charset="0"/>
              </a:rPr>
              <a:t>scientificName</a:t>
            </a:r>
            <a:r>
              <a:rPr lang="en-US" sz="1400" dirty="0" smtClean="0">
                <a:solidFill>
                  <a:srgbClr val="0070C0"/>
                </a:solidFill>
                <a:latin typeface="Arial Narrow" pitchFamily="34" charset="0"/>
              </a:rPr>
              <a:t>" predicate="EQUAL_TO" value="homo sapiens</a:t>
            </a:r>
            <a:r>
              <a:rPr lang="en-US" sz="1400" dirty="0" smtClean="0">
                <a:solidFill>
                  <a:srgbClr val="0070C0"/>
                </a:solidFill>
                <a:latin typeface="Arial Narrow" pitchFamily="34" charset="0"/>
              </a:rPr>
              <a:t>"/&gt;</a:t>
            </a:r>
          </a:p>
          <a:p>
            <a:r>
              <a:rPr lang="en-US" sz="1400" dirty="0" smtClean="0">
                <a:solidFill>
                  <a:srgbClr val="0070C0"/>
                </a:solidFill>
                <a:latin typeface="Arial Narrow" pitchFamily="34" charset="0"/>
              </a:rPr>
              <a:t>             &lt;/</a:t>
            </a:r>
            <a:r>
              <a:rPr lang="en-US" sz="1400" dirty="0" smtClean="0">
                <a:solidFill>
                  <a:srgbClr val="0070C0"/>
                </a:solidFill>
                <a:latin typeface="Arial Narrow" pitchFamily="34" charset="0"/>
              </a:rPr>
              <a:t>ns1:Association</a:t>
            </a:r>
            <a:r>
              <a:rPr lang="en-US" sz="1400" dirty="0" smtClean="0">
                <a:solidFill>
                  <a:srgbClr val="0070C0"/>
                </a:solidFill>
                <a:latin typeface="Arial Narrow" pitchFamily="34" charset="0"/>
              </a:rPr>
              <a:t>&gt;</a:t>
            </a:r>
            <a:r>
              <a:rPr lang="en-US" sz="1400" dirty="0" smtClean="0">
                <a:latin typeface="Arial Narrow" pitchFamily="34" charset="0"/>
              </a:rPr>
              <a:t/>
            </a:r>
            <a:br>
              <a:rPr lang="en-US" sz="1400" dirty="0" smtClean="0">
                <a:latin typeface="Arial Narrow" pitchFamily="34" charset="0"/>
              </a:rPr>
            </a:br>
            <a:r>
              <a:rPr lang="en-US" sz="1400" dirty="0" smtClean="0">
                <a:latin typeface="Arial Narrow" pitchFamily="34" charset="0"/>
              </a:rPr>
              <a:t>           &lt;/</a:t>
            </a:r>
            <a:r>
              <a:rPr lang="en-US" sz="1400" dirty="0" smtClean="0">
                <a:latin typeface="Arial Narrow" pitchFamily="34" charset="0"/>
              </a:rPr>
              <a:t>ns1:Group</a:t>
            </a:r>
            <a:r>
              <a:rPr lang="en-US" sz="1400" dirty="0" smtClean="0">
                <a:latin typeface="Arial Narrow" pitchFamily="34" charset="0"/>
              </a:rPr>
              <a:t>&gt;</a:t>
            </a:r>
          </a:p>
          <a:p>
            <a:r>
              <a:rPr lang="en-US" sz="1400" dirty="0" smtClean="0">
                <a:latin typeface="Arial Narrow" pitchFamily="34" charset="0"/>
              </a:rPr>
              <a:t>         </a:t>
            </a:r>
            <a:r>
              <a:rPr lang="en-US" sz="1400" dirty="0" smtClean="0">
                <a:solidFill>
                  <a:srgbClr val="7030A0"/>
                </a:solidFill>
                <a:latin typeface="Arial Narrow" pitchFamily="34" charset="0"/>
              </a:rPr>
              <a:t>&lt;/</a:t>
            </a:r>
            <a:r>
              <a:rPr lang="en-US" sz="1400" dirty="0" smtClean="0">
                <a:solidFill>
                  <a:srgbClr val="7030A0"/>
                </a:solidFill>
                <a:latin typeface="Arial Narrow" pitchFamily="34" charset="0"/>
              </a:rPr>
              <a:t>ns1:ForeignObject</a:t>
            </a:r>
            <a:r>
              <a:rPr lang="en-US" sz="1400" dirty="0" smtClean="0">
                <a:solidFill>
                  <a:srgbClr val="7030A0"/>
                </a:solidFill>
                <a:latin typeface="Arial Narrow" pitchFamily="34" charset="0"/>
              </a:rPr>
              <a:t>&gt;</a:t>
            </a:r>
          </a:p>
          <a:p>
            <a:r>
              <a:rPr lang="en-US" sz="1400" dirty="0" smtClean="0">
                <a:latin typeface="Arial Narrow" pitchFamily="34" charset="0"/>
              </a:rPr>
              <a:t>       </a:t>
            </a:r>
            <a:r>
              <a:rPr lang="en-US" sz="1400" dirty="0" smtClean="0">
                <a:solidFill>
                  <a:srgbClr val="FF9900"/>
                </a:solidFill>
                <a:latin typeface="Arial Narrow" pitchFamily="34" charset="0"/>
              </a:rPr>
              <a:t> &lt;/</a:t>
            </a:r>
            <a:r>
              <a:rPr lang="en-US" sz="1400" dirty="0" smtClean="0">
                <a:solidFill>
                  <a:srgbClr val="FF9900"/>
                </a:solidFill>
                <a:latin typeface="Arial Narrow" pitchFamily="34" charset="0"/>
              </a:rPr>
              <a:t>ns1:ForeignAssociation</a:t>
            </a:r>
            <a:r>
              <a:rPr lang="en-US" sz="1400" dirty="0" smtClean="0">
                <a:solidFill>
                  <a:srgbClr val="FF9900"/>
                </a:solidFill>
                <a:latin typeface="Arial Narrow" pitchFamily="34" charset="0"/>
              </a:rPr>
              <a:t>&gt;</a:t>
            </a:r>
          </a:p>
          <a:p>
            <a:r>
              <a:rPr lang="en-US" sz="1400" dirty="0" smtClean="0">
                <a:solidFill>
                  <a:srgbClr val="00B0F0"/>
                </a:solidFill>
                <a:latin typeface="Arial Narrow" pitchFamily="34" charset="0"/>
              </a:rPr>
              <a:t>      &lt;/</a:t>
            </a:r>
            <a:r>
              <a:rPr lang="en-US" sz="1400" dirty="0" smtClean="0">
                <a:solidFill>
                  <a:srgbClr val="00B0F0"/>
                </a:solidFill>
                <a:latin typeface="Arial Narrow" pitchFamily="34" charset="0"/>
              </a:rPr>
              <a:t>ns1:Association</a:t>
            </a:r>
            <a:r>
              <a:rPr lang="en-US" sz="1400" dirty="0" smtClean="0">
                <a:solidFill>
                  <a:srgbClr val="00B0F0"/>
                </a:solidFill>
                <a:latin typeface="Arial Narrow" pitchFamily="34" charset="0"/>
              </a:rPr>
              <a:t>&gt;</a:t>
            </a:r>
          </a:p>
          <a:p>
            <a:r>
              <a:rPr lang="en-US" sz="1400" dirty="0" smtClean="0">
                <a:solidFill>
                  <a:srgbClr val="00B050"/>
                </a:solidFill>
                <a:latin typeface="Arial Narrow" pitchFamily="34" charset="0"/>
              </a:rPr>
              <a:t>    &lt;/</a:t>
            </a:r>
            <a:r>
              <a:rPr lang="en-US" sz="1400" dirty="0" smtClean="0">
                <a:solidFill>
                  <a:srgbClr val="00B050"/>
                </a:solidFill>
                <a:latin typeface="Arial Narrow" pitchFamily="34" charset="0"/>
              </a:rPr>
              <a:t>ns1:Association</a:t>
            </a:r>
            <a:r>
              <a:rPr lang="en-US" sz="1400" dirty="0" smtClean="0">
                <a:solidFill>
                  <a:srgbClr val="00B050"/>
                </a:solidFill>
                <a:latin typeface="Arial Narrow" pitchFamily="34" charset="0"/>
              </a:rPr>
              <a:t>&gt;</a:t>
            </a:r>
          </a:p>
          <a:p>
            <a:r>
              <a:rPr lang="en-US" sz="1400" dirty="0" smtClean="0">
                <a:latin typeface="Arial Narrow" pitchFamily="34" charset="0"/>
              </a:rPr>
              <a:t> </a:t>
            </a:r>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ns1:TargetObject</a:t>
            </a:r>
            <a:r>
              <a:rPr lang="en-US" sz="1400" dirty="0" smtClean="0">
                <a:solidFill>
                  <a:srgbClr val="C00000"/>
                </a:solidFill>
                <a:latin typeface="Arial Narrow" pitchFamily="34" charset="0"/>
              </a:rPr>
              <a:t>&gt;</a:t>
            </a:r>
          </a:p>
          <a:p>
            <a:r>
              <a:rPr lang="en-US" sz="1400" dirty="0" smtClean="0">
                <a:solidFill>
                  <a:srgbClr val="C00000"/>
                </a:solidFill>
                <a:latin typeface="Arial Narrow" pitchFamily="34" charset="0"/>
              </a:rPr>
              <a:t>  &lt;</a:t>
            </a:r>
            <a:r>
              <a:rPr lang="en-US" sz="1400" dirty="0" smtClean="0">
                <a:solidFill>
                  <a:srgbClr val="C00000"/>
                </a:solidFill>
                <a:latin typeface="Arial Narrow" pitchFamily="34" charset="0"/>
              </a:rPr>
              <a:t>ns1:targetServiceURL&gt;http://cabiogrid32.nci.nih.gov:80/wsrf/services/cagrid/CaBIO32GridSvc&lt;/ns1:targetServiceURL</a:t>
            </a:r>
            <a:r>
              <a:rPr lang="en-US" sz="1400" dirty="0" smtClean="0">
                <a:solidFill>
                  <a:srgbClr val="C00000"/>
                </a:solidFill>
                <a:latin typeface="Arial Narrow" pitchFamily="34" charset="0"/>
              </a:rPr>
              <a:t>&gt;</a:t>
            </a:r>
          </a:p>
          <a:p>
            <a:r>
              <a:rPr lang="en-US" sz="1400" dirty="0" smtClean="0">
                <a:latin typeface="Arial Narrow" pitchFamily="34" charset="0"/>
              </a:rPr>
              <a:t>&lt;/</a:t>
            </a:r>
            <a:r>
              <a:rPr lang="en-US" sz="1400" dirty="0" smtClean="0">
                <a:latin typeface="Arial Narrow" pitchFamily="34" charset="0"/>
              </a:rPr>
              <a:t>ns1:DCQLQuery&gt; </a:t>
            </a:r>
            <a:endParaRPr lang="en-US" sz="1400" dirty="0">
              <a:latin typeface="Arial Narrow"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ServiceConfigUtil</a:t>
            </a:r>
            <a:endParaRPr lang="en-US" sz="2000" dirty="0" smtClean="0"/>
          </a:p>
          <a:p>
            <a:pPr lvl="1"/>
            <a:r>
              <a:rPr lang="en-US" sz="2000" dirty="0" smtClean="0"/>
              <a:t>Reads the data service configuration from JNDI</a:t>
            </a:r>
          </a:p>
          <a:p>
            <a:pPr lvl="2"/>
            <a:r>
              <a:rPr lang="en-US" sz="1800" dirty="0" smtClean="0"/>
              <a:t>Introduce-generated </a:t>
            </a:r>
            <a:r>
              <a:rPr lang="en-US" sz="1800" dirty="0" err="1" smtClean="0"/>
              <a:t>ServiceConfig</a:t>
            </a:r>
            <a:r>
              <a:rPr lang="en-US" sz="1800" dirty="0" smtClean="0"/>
              <a:t> class is populated</a:t>
            </a:r>
          </a:p>
          <a:p>
            <a:pPr lvl="2"/>
            <a:r>
              <a:rPr lang="en-US" sz="1800" dirty="0" smtClean="0"/>
              <a:t>Reflection to locate getter methods for data service configuration properties</a:t>
            </a:r>
          </a:p>
          <a:p>
            <a:pPr lvl="3"/>
            <a:r>
              <a:rPr lang="en-US" sz="1800" dirty="0" smtClean="0"/>
              <a:t>Works regardless of other service properties added and name of service</a:t>
            </a:r>
          </a:p>
          <a:p>
            <a:pPr lvl="1"/>
            <a:r>
              <a:rPr lang="en-US" sz="2000" dirty="0" smtClean="0"/>
              <a:t>Provides service properties to both </a:t>
            </a:r>
            <a:r>
              <a:rPr lang="en-US" sz="2000" dirty="0" err="1" smtClean="0"/>
              <a:t>BaseServiceImpl</a:t>
            </a:r>
            <a:r>
              <a:rPr lang="en-US" sz="2000" dirty="0" smtClean="0"/>
              <a:t> and CQL Query Processor implementation</a:t>
            </a:r>
          </a:p>
          <a:p>
            <a:pPr lvl="2"/>
            <a:r>
              <a:rPr lang="en-US" sz="1800" dirty="0" smtClean="0"/>
              <a:t>Properties supplied in key-value pairs</a:t>
            </a:r>
          </a:p>
          <a:p>
            <a:pPr lvl="2"/>
            <a:r>
              <a:rPr lang="en-US" sz="1800" dirty="0" smtClean="0"/>
              <a:t>Keys stripped of prefixes required to identify data service and CQL query processor specific properties</a:t>
            </a: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CqlStructureValidator</a:t>
            </a:r>
            <a:endParaRPr lang="en-US" sz="2000" dirty="0"/>
          </a:p>
          <a:p>
            <a:pPr lvl="1"/>
            <a:r>
              <a:rPr lang="en-US" sz="2000" dirty="0" smtClean="0"/>
              <a:t>Interface with a method to validate the well-</a:t>
            </a:r>
            <a:r>
              <a:rPr lang="en-US" sz="2000" dirty="0" err="1" smtClean="0"/>
              <a:t>formedness</a:t>
            </a:r>
            <a:r>
              <a:rPr lang="en-US" sz="2000" dirty="0" smtClean="0"/>
              <a:t> of a CQL query against the CQL schema</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a:p>
            <a:r>
              <a:rPr lang="en-US" sz="2000" dirty="0" err="1" smtClean="0"/>
              <a:t>CqlDomainValidator</a:t>
            </a:r>
            <a:endParaRPr lang="en-US" sz="2000" dirty="0" smtClean="0"/>
          </a:p>
          <a:p>
            <a:pPr lvl="1"/>
            <a:r>
              <a:rPr lang="en-US" sz="2000" dirty="0" smtClean="0"/>
              <a:t>Interface with a method to validate a CQL query against the data service’s domain model</a:t>
            </a:r>
          </a:p>
          <a:p>
            <a:pPr lvl="2"/>
            <a:r>
              <a:rPr lang="en-US" sz="1800" dirty="0" smtClean="0"/>
              <a:t>“Are all the associations valid, do the attributes queried for exist, is the specified target data type visible”, etc.</a:t>
            </a:r>
          </a:p>
          <a:p>
            <a:pPr lvl="1"/>
            <a:r>
              <a:rPr lang="en-US" sz="2000" dirty="0" smtClean="0"/>
              <a:t>Implementation is reflect-loaded from a class identified in a service property</a:t>
            </a:r>
          </a:p>
          <a:p>
            <a:pPr lvl="1"/>
            <a:r>
              <a:rPr lang="en-US" sz="2000" dirty="0" smtClean="0"/>
              <a:t>Optional – May be activated by setting a flag in service properties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DataServiceAuditor</a:t>
            </a:r>
            <a:endParaRPr lang="en-US" sz="2000" dirty="0" smtClean="0"/>
          </a:p>
          <a:p>
            <a:pPr lvl="1"/>
            <a:r>
              <a:rPr lang="en-US" sz="2000" dirty="0" smtClean="0"/>
              <a:t>Abstract base class for all auditors</a:t>
            </a:r>
          </a:p>
          <a:p>
            <a:pPr lvl="1"/>
            <a:r>
              <a:rPr lang="en-US" sz="2000" dirty="0" smtClean="0"/>
              <a:t>Receives notification of various events in query processing</a:t>
            </a:r>
          </a:p>
          <a:p>
            <a:pPr lvl="2"/>
            <a:r>
              <a:rPr lang="en-US" sz="1800" dirty="0" smtClean="0"/>
              <a:t>Query received, exception thrown, etc.</a:t>
            </a:r>
          </a:p>
          <a:p>
            <a:pPr lvl="1"/>
            <a:r>
              <a:rPr lang="en-US" sz="2000" dirty="0" smtClean="0"/>
              <a:t>Specified in separate configuration file</a:t>
            </a:r>
          </a:p>
          <a:p>
            <a:pPr lvl="1"/>
            <a:r>
              <a:rPr lang="en-US" sz="2000" dirty="0" smtClean="0"/>
              <a:t>Loaded at service startup</a:t>
            </a:r>
          </a:p>
          <a:p>
            <a:pPr lvl="1"/>
            <a:r>
              <a:rPr lang="en-US" sz="2000" dirty="0" smtClean="0"/>
              <a:t>Multiple auditors may listen for and handle the same event</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Services Architecture</a:t>
            </a:r>
            <a:endParaRPr lang="en-US" dirty="0"/>
          </a:p>
        </p:txBody>
      </p:sp>
      <p:sp>
        <p:nvSpPr>
          <p:cNvPr id="3" name="Content Placeholder 2"/>
          <p:cNvSpPr>
            <a:spLocks noGrp="1"/>
          </p:cNvSpPr>
          <p:nvPr>
            <p:ph idx="1"/>
          </p:nvPr>
        </p:nvSpPr>
        <p:spPr/>
        <p:txBody>
          <a:bodyPr/>
          <a:lstStyle/>
          <a:p>
            <a:r>
              <a:rPr lang="en-US" sz="2000" dirty="0" err="1" smtClean="0"/>
              <a:t>CQLQueryProcessor</a:t>
            </a:r>
            <a:endParaRPr lang="en-US" sz="2000" dirty="0" smtClean="0"/>
          </a:p>
          <a:p>
            <a:pPr lvl="1"/>
            <a:r>
              <a:rPr lang="en-US" sz="2000" dirty="0" smtClean="0"/>
              <a:t>Abstract base class from which all query processor implementations extend</a:t>
            </a:r>
          </a:p>
          <a:p>
            <a:pPr lvl="1"/>
            <a:r>
              <a:rPr lang="en-US" sz="2000" dirty="0" smtClean="0"/>
              <a:t>Abstraction over an arbitrary data source to provide a simple and consistent query interface</a:t>
            </a:r>
          </a:p>
          <a:p>
            <a:pPr lvl="1"/>
            <a:r>
              <a:rPr lang="en-US" sz="2000" dirty="0" smtClean="0"/>
              <a:t>Responsible for handling CQL queries against a specific data source</a:t>
            </a:r>
          </a:p>
          <a:p>
            <a:pPr lvl="2"/>
            <a:r>
              <a:rPr lang="en-US" dirty="0" err="1" smtClean="0"/>
              <a:t>Eg</a:t>
            </a:r>
            <a:r>
              <a:rPr lang="en-US" dirty="0" smtClean="0"/>
              <a:t>, caCORE SDK, custom </a:t>
            </a:r>
            <a:r>
              <a:rPr lang="en-US" dirty="0" err="1" smtClean="0"/>
              <a:t>MySQL</a:t>
            </a:r>
            <a:r>
              <a:rPr lang="en-US" dirty="0" smtClean="0"/>
              <a:t> database, Berkley XMLDB, etc.</a:t>
            </a:r>
          </a:p>
          <a:p>
            <a:pPr lvl="1"/>
            <a:r>
              <a:rPr lang="en-US" sz="2000" dirty="0" smtClean="0"/>
              <a:t>Loaded via reflection by </a:t>
            </a:r>
            <a:r>
              <a:rPr lang="en-US" sz="2000" dirty="0" err="1" smtClean="0"/>
              <a:t>BaseServiceImpl</a:t>
            </a:r>
            <a:endParaRPr lang="en-US" sz="2000" dirty="0"/>
          </a:p>
          <a:p>
            <a:pPr lvl="2"/>
            <a:r>
              <a:rPr lang="en-US" dirty="0" smtClean="0"/>
              <a:t>Class identified by service property and discovered by </a:t>
            </a:r>
            <a:r>
              <a:rPr lang="en-US" dirty="0" err="1" smtClean="0"/>
              <a:t>ServiceConfigUtil</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CQL Query Processors</a:t>
            </a:r>
            <a:endParaRPr lang="en-US" dirty="0"/>
          </a:p>
        </p:txBody>
      </p:sp>
      <p:sp>
        <p:nvSpPr>
          <p:cNvPr id="4" name="Content Placeholder 2"/>
          <p:cNvSpPr>
            <a:spLocks noGrp="1"/>
          </p:cNvSpPr>
          <p:nvPr>
            <p:ph idx="1"/>
          </p:nvPr>
        </p:nvSpPr>
        <p:spPr>
          <a:xfrm>
            <a:off x="304800" y="1371600"/>
            <a:ext cx="8458200" cy="4953000"/>
          </a:xfrm>
        </p:spPr>
        <p:txBody>
          <a:bodyPr/>
          <a:lstStyle/>
          <a:p>
            <a:r>
              <a:rPr lang="en-US" sz="2000" dirty="0" smtClean="0"/>
              <a:t>Configuration related methods</a:t>
            </a:r>
          </a:p>
          <a:p>
            <a:pPr lvl="1"/>
            <a:r>
              <a:rPr lang="en-US" sz="2000" i="1" dirty="0" err="1" smtClean="0"/>
              <a:t>getRequiredParameters</a:t>
            </a:r>
            <a:r>
              <a:rPr lang="en-US" sz="2000" i="1" dirty="0" smtClean="0"/>
              <a:t>()</a:t>
            </a:r>
            <a:endParaRPr lang="en-US" sz="2000" dirty="0" smtClean="0"/>
          </a:p>
          <a:p>
            <a:pPr lvl="2"/>
            <a:r>
              <a:rPr lang="en-US" sz="1800" dirty="0" smtClean="0"/>
              <a:t>Returns a Properties instance populated with keys and default values for configuration of the query processor</a:t>
            </a:r>
          </a:p>
          <a:p>
            <a:pPr lvl="1"/>
            <a:r>
              <a:rPr lang="en-US" sz="2000" i="1" dirty="0" err="1" smtClean="0"/>
              <a:t>getPropertiesFromEtc</a:t>
            </a:r>
            <a:r>
              <a:rPr lang="en-US" sz="2000" i="1" dirty="0" smtClean="0"/>
              <a:t>()</a:t>
            </a:r>
          </a:p>
          <a:p>
            <a:pPr lvl="2"/>
            <a:r>
              <a:rPr lang="en-US" sz="1800" dirty="0" smtClean="0"/>
              <a:t>Returns a Set of property keys whose value should be a file in the service’s etc directory once deployed to a service container</a:t>
            </a:r>
          </a:p>
          <a:p>
            <a:pPr lvl="2"/>
            <a:r>
              <a:rPr lang="en-US" sz="1800" dirty="0" smtClean="0"/>
              <a:t>Useful for locating additional configuration documents</a:t>
            </a:r>
          </a:p>
          <a:p>
            <a:pPr lvl="1"/>
            <a:r>
              <a:rPr lang="en-US" sz="2000" i="1" dirty="0" smtClean="0"/>
              <a:t>initialize()</a:t>
            </a:r>
          </a:p>
          <a:p>
            <a:pPr lvl="2"/>
            <a:r>
              <a:rPr lang="en-US" sz="1800" dirty="0" smtClean="0"/>
              <a:t>Invoked by the data service infrastructure when constructing a CQL Query Processor instance for use in a live service.</a:t>
            </a:r>
          </a:p>
          <a:p>
            <a:pPr lvl="2"/>
            <a:r>
              <a:rPr lang="en-US" sz="1800" dirty="0" smtClean="0"/>
              <a:t>Sets the configuration properties from values in service’s JNDI</a:t>
            </a:r>
          </a:p>
          <a:p>
            <a:pPr lvl="1"/>
            <a:endParaRPr lang="en-US" sz="1800" dirty="0" smtClean="0"/>
          </a:p>
          <a:p>
            <a:pPr lvl="1"/>
            <a:endParaRPr lang="en-US" dirty="0" smtClean="0"/>
          </a:p>
        </p:txBody>
      </p:sp>
    </p:spTree>
  </p:cSld>
  <p:clrMapOvr>
    <a:masterClrMapping/>
  </p:clrMapOvr>
</p:sld>
</file>

<file path=ppt/theme/theme1.xml><?xml version="1.0" encoding="utf-8"?>
<a:theme xmlns:a="http://schemas.openxmlformats.org/drawingml/2006/main" name="caBIG(r) PPT Template for non-NCI presenters_090408">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caBIG(r) PPT Template for non-NCI presenters_090408</Template>
  <TotalTime>2622</TotalTime>
  <Words>2978</Words>
  <Application>Microsoft Office PowerPoint</Application>
  <PresentationFormat>On-screen Show (4:3)</PresentationFormat>
  <Paragraphs>417</Paragraphs>
  <Slides>41</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caBIG(r) PPT Template for non-NCI presenters_090408</vt:lpstr>
      <vt:lpstr>Visio</vt:lpstr>
      <vt:lpstr>caGrid Data Services</vt:lpstr>
      <vt:lpstr>caGrid Data Services</vt:lpstr>
      <vt:lpstr>Data Services Architecture</vt:lpstr>
      <vt:lpstr>Data Services Architecture</vt:lpstr>
      <vt:lpstr>Data Services Architecture</vt:lpstr>
      <vt:lpstr>Data Services Architecture</vt:lpstr>
      <vt:lpstr>Data Services Architecture</vt:lpstr>
      <vt:lpstr>Data Services Architecture</vt:lpstr>
      <vt:lpstr>CQL Query Processors</vt:lpstr>
      <vt:lpstr>CQL Query Processors</vt:lpstr>
      <vt:lpstr>Example service development process</vt:lpstr>
      <vt:lpstr>Data Service Clients</vt:lpstr>
      <vt:lpstr>Data Service Clients</vt:lpstr>
      <vt:lpstr>caGrid Query Language (CQL)</vt:lpstr>
      <vt:lpstr>caGrid Query Language (CQL)</vt:lpstr>
      <vt:lpstr>Parts of a CQL Query</vt:lpstr>
      <vt:lpstr>Parts of a CQL Query</vt:lpstr>
      <vt:lpstr>Example CQL Query</vt:lpstr>
      <vt:lpstr>Example CQL Query</vt:lpstr>
      <vt:lpstr>Example CQL Query</vt:lpstr>
      <vt:lpstr>Example CQL Query</vt:lpstr>
      <vt:lpstr>CQL Query Results</vt:lpstr>
      <vt:lpstr>Handling CQL Results</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Data Service Client Workflow</vt:lpstr>
      <vt:lpstr>Federated Queries</vt:lpstr>
      <vt:lpstr>Federated Queries</vt:lpstr>
      <vt:lpstr>Federated Query Service</vt:lpstr>
      <vt:lpstr>DCQL Aggregation Example</vt:lpstr>
      <vt:lpstr>DCQL Distributed Join Example</vt:lpstr>
      <vt:lpstr>DCQL Distributed Join Example</vt:lpstr>
    </vt:vector>
  </TitlesOfParts>
  <Company>The Ohio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caGrid Data Services</dc:title>
  <dc:creator>David Ervin</dc:creator>
  <cp:lastModifiedBy>David Ervin</cp:lastModifiedBy>
  <cp:revision>163</cp:revision>
  <dcterms:created xsi:type="dcterms:W3CDTF">2009-06-15T16:18:33Z</dcterms:created>
  <dcterms:modified xsi:type="dcterms:W3CDTF">2009-06-22T17:12:40Z</dcterms:modified>
</cp:coreProperties>
</file>