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65" r:id="rId15"/>
    <p:sldId id="266" r:id="rId16"/>
    <p:sldId id="267" r:id="rId17"/>
    <p:sldId id="268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364E-C97D-4B59-80A9-1AE6B24DA26D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E404-C4A0-4DBE-B4E6-42A5EFF2DE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364E-C97D-4B59-80A9-1AE6B24DA26D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E404-C4A0-4DBE-B4E6-42A5EFF2DE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364E-C97D-4B59-80A9-1AE6B24DA26D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E404-C4A0-4DBE-B4E6-42A5EFF2DE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364E-C97D-4B59-80A9-1AE6B24DA26D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E404-C4A0-4DBE-B4E6-42A5EFF2DE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364E-C97D-4B59-80A9-1AE6B24DA26D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E404-C4A0-4DBE-B4E6-42A5EFF2DE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364E-C97D-4B59-80A9-1AE6B24DA26D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E404-C4A0-4DBE-B4E6-42A5EFF2DE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364E-C97D-4B59-80A9-1AE6B24DA26D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E404-C4A0-4DBE-B4E6-42A5EFF2DE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364E-C97D-4B59-80A9-1AE6B24DA26D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E404-C4A0-4DBE-B4E6-42A5EFF2DE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364E-C97D-4B59-80A9-1AE6B24DA26D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E404-C4A0-4DBE-B4E6-42A5EFF2DE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364E-C97D-4B59-80A9-1AE6B24DA26D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E404-C4A0-4DBE-B4E6-42A5EFF2DE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364E-C97D-4B59-80A9-1AE6B24DA26D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E404-C4A0-4DBE-B4E6-42A5EFF2DE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8364E-C97D-4B59-80A9-1AE6B24DA26D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AE404-C4A0-4DBE-B4E6-42A5EFF2DE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agrid.org/display/iso2109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caGrid and ISO 21090 Data Types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with caCORE SDK 4.3</a:t>
            </a:r>
          </a:p>
          <a:p>
            <a:r>
              <a:rPr lang="en-US" dirty="0" smtClean="0"/>
              <a:t>All-new CQL to HQL translation engine</a:t>
            </a:r>
          </a:p>
          <a:p>
            <a:pPr lvl="1"/>
            <a:r>
              <a:rPr lang="en-US" dirty="0" smtClean="0"/>
              <a:t>ISO data types are "flattened" at the database level into the same table as their containing user type</a:t>
            </a:r>
          </a:p>
          <a:p>
            <a:pPr lvl="1"/>
            <a:r>
              <a:rPr lang="en-US" dirty="0" smtClean="0"/>
              <a:t>The existing paradigm of creating an inner select statement when traversing Associations doesn't work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(cont)</a:t>
            </a:r>
            <a:endParaRPr lang="en-US" dirty="0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98061" y="1600200"/>
            <a:ext cx="5947877" cy="4525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(cont)</a:t>
            </a:r>
            <a:endParaRPr lang="en-US" dirty="0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98061" y="1600200"/>
            <a:ext cx="5947877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(cont)</a:t>
            </a:r>
            <a:endParaRPr lang="en-US" dirty="0"/>
          </a:p>
        </p:txBody>
      </p:sp>
      <p:pic>
        <p:nvPicPr>
          <p:cNvPr id="4" name="Content Placeholder 3" descr="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98061" y="1600200"/>
            <a:ext cx="5947877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Domain Model considerations</a:t>
            </a:r>
          </a:p>
          <a:p>
            <a:pPr lvl="1"/>
            <a:r>
              <a:rPr lang="en-US" dirty="0" err="1" smtClean="0"/>
              <a:t>caDSR</a:t>
            </a:r>
            <a:r>
              <a:rPr lang="en-US" dirty="0" smtClean="0"/>
              <a:t> doesn’t support registering models with ISO 21090 types</a:t>
            </a:r>
          </a:p>
          <a:p>
            <a:pPr lvl="1"/>
            <a:r>
              <a:rPr lang="en-US" dirty="0" smtClean="0"/>
              <a:t>May be generated from an XMI document</a:t>
            </a:r>
          </a:p>
          <a:p>
            <a:r>
              <a:rPr lang="en-US" dirty="0" smtClean="0"/>
              <a:t>Complex ISO types can’t be treated like attributes</a:t>
            </a:r>
          </a:p>
          <a:p>
            <a:pPr lvl="1"/>
            <a:r>
              <a:rPr lang="en-US" dirty="0" smtClean="0"/>
              <a:t>Domain model renders them as first-class data types</a:t>
            </a:r>
          </a:p>
          <a:p>
            <a:pPr lvl="1"/>
            <a:r>
              <a:rPr lang="en-US" dirty="0" smtClean="0"/>
              <a:t>Associations from user types to ISO types</a:t>
            </a:r>
          </a:p>
          <a:p>
            <a:pPr lvl="1"/>
            <a:r>
              <a:rPr lang="en-US" dirty="0" smtClean="0"/>
              <a:t>Compatibility with existing tools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schema and serialization</a:t>
            </a:r>
          </a:p>
          <a:p>
            <a:pPr lvl="1"/>
            <a:r>
              <a:rPr lang="en-US" dirty="0" smtClean="0"/>
              <a:t>Resolved by integration with the ISO analytical services extension</a:t>
            </a:r>
          </a:p>
          <a:p>
            <a:pPr lvl="1"/>
            <a:r>
              <a:rPr lang="en-US" dirty="0" smtClean="0"/>
              <a:t>Makes use of the localized CBIIT ISO types</a:t>
            </a:r>
          </a:p>
          <a:p>
            <a:pPr lvl="2"/>
            <a:r>
              <a:rPr lang="en-US" dirty="0" smtClean="0"/>
              <a:t>gov.nih.nci.iso21090.Ad </a:t>
            </a:r>
            <a:r>
              <a:rPr lang="en-US" dirty="0" err="1" smtClean="0"/>
              <a:t>vs</a:t>
            </a:r>
            <a:r>
              <a:rPr lang="en-US" dirty="0" smtClean="0"/>
              <a:t> org.iso._21090.AD</a:t>
            </a:r>
          </a:p>
          <a:p>
            <a:pPr lvl="1"/>
            <a:r>
              <a:rPr lang="en-US" dirty="0" smtClean="0"/>
              <a:t>Transparent to clients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considerations</a:t>
            </a:r>
          </a:p>
          <a:p>
            <a:pPr lvl="1"/>
            <a:r>
              <a:rPr lang="en-US" dirty="0" smtClean="0"/>
              <a:t>Since the use of ISO types appears as an association within the domain model, CQL queries can be generated as usual</a:t>
            </a:r>
          </a:p>
          <a:p>
            <a:pPr lvl="1"/>
            <a:endParaRPr lang="en-US" dirty="0"/>
          </a:p>
        </p:txBody>
      </p:sp>
      <p:pic>
        <p:nvPicPr>
          <p:cNvPr id="4" name="Picture 3" descr="sample CQ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3581400"/>
            <a:ext cx="6019800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Results considerations</a:t>
            </a:r>
          </a:p>
          <a:p>
            <a:pPr lvl="1"/>
            <a:r>
              <a:rPr lang="en-US" dirty="0" smtClean="0"/>
              <a:t>Since ISO types are expected to behave as “attributes” at an object API level, they are serialized along with the top-level user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581400"/>
            <a:ext cx="7696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nsolas" pitchFamily="49" charset="0"/>
              </a:rPr>
              <a:t>&lt;ns1:CQLQueryResultCollection </a:t>
            </a:r>
            <a:r>
              <a:rPr lang="en-US" sz="1100" dirty="0" err="1" smtClean="0">
                <a:latin typeface="Consolas" pitchFamily="49" charset="0"/>
              </a:rPr>
              <a:t>targetClassname</a:t>
            </a:r>
            <a:r>
              <a:rPr lang="en-US" sz="1100" dirty="0" smtClean="0">
                <a:latin typeface="Consolas" pitchFamily="49" charset="0"/>
              </a:rPr>
              <a:t>="</a:t>
            </a:r>
            <a:r>
              <a:rPr lang="en-US" sz="1100" dirty="0" err="1" smtClean="0">
                <a:latin typeface="Consolas" pitchFamily="49" charset="0"/>
              </a:rPr>
              <a:t>gov.nih.nci.cacoresdk.domain.inheritance.onechild.Human</a:t>
            </a:r>
            <a:r>
              <a:rPr lang="en-US" sz="1100" dirty="0" smtClean="0">
                <a:latin typeface="Consolas" pitchFamily="49" charset="0"/>
              </a:rPr>
              <a:t>" xmlns:ns1="http://CQL.caBIG/1/gov.nih.nci.cagrid.CQLResultSet"&gt;</a:t>
            </a:r>
          </a:p>
          <a:p>
            <a:r>
              <a:rPr lang="en-US" sz="1100" dirty="0" smtClean="0">
                <a:latin typeface="Consolas" pitchFamily="49" charset="0"/>
              </a:rPr>
              <a:t>            &lt;ns1:ObjectResult&gt;</a:t>
            </a:r>
          </a:p>
          <a:p>
            <a:r>
              <a:rPr lang="en-US" sz="1100" dirty="0" smtClean="0">
                <a:latin typeface="Consolas" pitchFamily="49" charset="0"/>
              </a:rPr>
              <a:t>               &lt;ns2:Human xmlns:ns2="gme://caCORE.caCORE/3.2/gov.nih.nci.cacoresdk.domain.inheritance.onechild"&gt;</a:t>
            </a:r>
          </a:p>
          <a:p>
            <a:r>
              <a:rPr lang="en-US" sz="1100" dirty="0" smtClean="0">
                <a:solidFill>
                  <a:srgbClr val="0070C0"/>
                </a:solidFill>
                <a:latin typeface="Consolas" pitchFamily="49" charset="0"/>
              </a:rPr>
              <a:t>                  &lt;ns2:hairColor </a:t>
            </a:r>
            <a:r>
              <a:rPr lang="en-US" sz="1100" dirty="0" err="1" smtClean="0">
                <a:solidFill>
                  <a:srgbClr val="0070C0"/>
                </a:solidFill>
                <a:latin typeface="Consolas" pitchFamily="49" charset="0"/>
              </a:rPr>
              <a:t>xsi:type</a:t>
            </a:r>
            <a:r>
              <a:rPr lang="en-US" sz="1100" dirty="0" smtClean="0">
                <a:solidFill>
                  <a:srgbClr val="0070C0"/>
                </a:solidFill>
                <a:latin typeface="Consolas" pitchFamily="49" charset="0"/>
              </a:rPr>
              <a:t>="ns3:ST" value="Hair_Color1" xmlns:ns3="uri:iso.org:21090"/&gt;</a:t>
            </a:r>
          </a:p>
          <a:p>
            <a:r>
              <a:rPr lang="en-US" sz="1100" dirty="0" smtClean="0">
                <a:solidFill>
                  <a:srgbClr val="0070C0"/>
                </a:solidFill>
                <a:latin typeface="Consolas" pitchFamily="49" charset="0"/>
              </a:rPr>
              <a:t>                  &lt;ns2:id </a:t>
            </a:r>
            <a:r>
              <a:rPr lang="en-US" sz="1100" dirty="0" err="1" smtClean="0">
                <a:solidFill>
                  <a:srgbClr val="0070C0"/>
                </a:solidFill>
                <a:latin typeface="Consolas" pitchFamily="49" charset="0"/>
              </a:rPr>
              <a:t>xsi:type</a:t>
            </a:r>
            <a:r>
              <a:rPr lang="en-US" sz="1100" dirty="0" smtClean="0">
                <a:solidFill>
                  <a:srgbClr val="0070C0"/>
                </a:solidFill>
                <a:latin typeface="Consolas" pitchFamily="49" charset="0"/>
              </a:rPr>
              <a:t>="ns4:II" reliability="ISS" scope="OBJ" displayable="true" extension="1" root="2.16.12.123.456.1" xmlns:ns4="uri:iso.org:21090"/&gt;</a:t>
            </a:r>
          </a:p>
          <a:p>
            <a:r>
              <a:rPr lang="en-US" sz="1100" dirty="0" smtClean="0">
                <a:solidFill>
                  <a:srgbClr val="0070C0"/>
                </a:solidFill>
                <a:latin typeface="Consolas" pitchFamily="49" charset="0"/>
              </a:rPr>
              <a:t>                  &lt;ns2:diet </a:t>
            </a:r>
            <a:r>
              <a:rPr lang="en-US" sz="1100" dirty="0" err="1" smtClean="0">
                <a:solidFill>
                  <a:srgbClr val="0070C0"/>
                </a:solidFill>
                <a:latin typeface="Consolas" pitchFamily="49" charset="0"/>
              </a:rPr>
              <a:t>xsi:type</a:t>
            </a:r>
            <a:r>
              <a:rPr lang="en-US" sz="1100" dirty="0" smtClean="0">
                <a:solidFill>
                  <a:srgbClr val="0070C0"/>
                </a:solidFill>
                <a:latin typeface="Consolas" pitchFamily="49" charset="0"/>
              </a:rPr>
              <a:t>="ns5:ST" value="DIET1" xmlns:ns5="uri:iso.org:21090"/&gt;</a:t>
            </a:r>
          </a:p>
          <a:p>
            <a:r>
              <a:rPr lang="en-US" sz="1100" dirty="0" smtClean="0">
                <a:latin typeface="Consolas" pitchFamily="49" charset="0"/>
              </a:rPr>
              <a:t>               &lt;/ns2:Human&gt;</a:t>
            </a:r>
          </a:p>
          <a:p>
            <a:r>
              <a:rPr lang="en-US" sz="1100" dirty="0" smtClean="0">
                <a:latin typeface="Consolas" pitchFamily="49" charset="0"/>
              </a:rPr>
              <a:t>            &lt;/ns1:ObjectResult&gt;</a:t>
            </a:r>
          </a:p>
          <a:p>
            <a:r>
              <a:rPr lang="en-US" sz="1100" dirty="0" smtClean="0">
                <a:latin typeface="Consolas" pitchFamily="49" charset="0"/>
              </a:rPr>
              <a:t>&lt;/ns1:CQLQueryResultCollection&gt;</a:t>
            </a:r>
            <a:endParaRPr lang="en-US" sz="11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 21090 space at caGrid.org:</a:t>
            </a:r>
          </a:p>
          <a:p>
            <a:pPr lvl="1"/>
            <a:r>
              <a:rPr lang="en-US" dirty="0" smtClean="0">
                <a:hlinkClick r:id="rId2"/>
              </a:rPr>
              <a:t>https://cagrid.org/display/iso21090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ISO 21090 data types in Introduce-generated analytical services</a:t>
            </a:r>
          </a:p>
          <a:p>
            <a:r>
              <a:rPr lang="en-US" dirty="0" smtClean="0"/>
              <a:t>Provided by an extension to the Introduce toolkit</a:t>
            </a:r>
          </a:p>
          <a:p>
            <a:pPr lvl="1"/>
            <a:r>
              <a:rPr lang="en-US" dirty="0" smtClean="0"/>
              <a:t>Software update for 1.3</a:t>
            </a:r>
          </a:p>
          <a:p>
            <a:pPr lvl="1"/>
            <a:r>
              <a:rPr lang="en-US" dirty="0" smtClean="0"/>
              <a:t>Integrated into 1.4 codebase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Services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as a Types Discovery Extension</a:t>
            </a:r>
          </a:p>
          <a:p>
            <a:pPr lvl="1"/>
            <a:r>
              <a:rPr lang="en-US" dirty="0" smtClean="0"/>
              <a:t>Other examples: </a:t>
            </a:r>
            <a:r>
              <a:rPr lang="en-US" dirty="0" err="1" smtClean="0"/>
              <a:t>caDSR</a:t>
            </a:r>
            <a:r>
              <a:rPr lang="en-US" dirty="0" smtClean="0"/>
              <a:t>, GME, File System</a:t>
            </a:r>
          </a:p>
          <a:p>
            <a:r>
              <a:rPr lang="en-US" dirty="0" smtClean="0"/>
              <a:t>Simple, one-click operation</a:t>
            </a:r>
          </a:p>
          <a:p>
            <a:pPr lvl="1"/>
            <a:r>
              <a:rPr lang="en-US" dirty="0" smtClean="0"/>
              <a:t>Adds ISO narrative and extension XSD</a:t>
            </a:r>
          </a:p>
          <a:p>
            <a:pPr lvl="1"/>
            <a:r>
              <a:rPr lang="en-US" dirty="0" smtClean="0"/>
              <a:t>Copies CBIIT ISO 21090 libraries</a:t>
            </a:r>
          </a:p>
          <a:p>
            <a:pPr lvl="1"/>
            <a:r>
              <a:rPr lang="en-US" dirty="0" smtClean="0"/>
              <a:t>Configures data types with JAXB serialization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Services (cont)</a:t>
            </a:r>
            <a:endParaRPr lang="en-US" dirty="0"/>
          </a:p>
        </p:txBody>
      </p:sp>
      <p:pic>
        <p:nvPicPr>
          <p:cNvPr id="4" name="Content Placeholder 3" descr="modify service interfa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25889" y="1600200"/>
            <a:ext cx="7292221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Services (cont)</a:t>
            </a:r>
            <a:endParaRPr lang="en-US" dirty="0"/>
          </a:p>
        </p:txBody>
      </p:sp>
      <p:pic>
        <p:nvPicPr>
          <p:cNvPr id="4" name="Content Placeholder 3" descr="configure typ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8044" y="1600200"/>
            <a:ext cx="7307912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Services (cont)</a:t>
            </a:r>
            <a:endParaRPr lang="en-US" dirty="0"/>
          </a:p>
        </p:txBody>
      </p:sp>
      <p:pic>
        <p:nvPicPr>
          <p:cNvPr id="4" name="Content Placeholder 3" descr="method inpu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62452" y="1600200"/>
            <a:ext cx="5819095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Services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ISO types in a client: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Straightforward API</a:t>
            </a:r>
          </a:p>
          <a:p>
            <a:pPr lvl="1"/>
            <a:r>
              <a:rPr lang="en-US" dirty="0" smtClean="0"/>
              <a:t>Matches the ISO narrative schema and the CBIIT core ISO implementation</a:t>
            </a:r>
            <a:endParaRPr lang="en-US" dirty="0"/>
          </a:p>
        </p:txBody>
      </p:sp>
      <p:pic>
        <p:nvPicPr>
          <p:cNvPr id="4" name="Picture 3" descr="analytical client co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209801"/>
            <a:ext cx="3790418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ISO 21090 data types in Introduce-generated caGrid data services</a:t>
            </a:r>
          </a:p>
          <a:p>
            <a:r>
              <a:rPr lang="en-US" dirty="0" smtClean="0"/>
              <a:t>Considerations in domain model</a:t>
            </a:r>
          </a:p>
          <a:p>
            <a:r>
              <a:rPr lang="en-US" dirty="0" smtClean="0"/>
              <a:t>Specialized ISO </a:t>
            </a:r>
            <a:r>
              <a:rPr lang="en-US" dirty="0" err="1" smtClean="0"/>
              <a:t>datatype</a:t>
            </a:r>
            <a:r>
              <a:rPr lang="en-US" dirty="0" smtClean="0"/>
              <a:t> serialization</a:t>
            </a:r>
          </a:p>
          <a:p>
            <a:r>
              <a:rPr lang="en-US" dirty="0" smtClean="0"/>
              <a:t>Integration of caCORE SDK 4.3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Service style for caCORE SDK 4.3</a:t>
            </a:r>
          </a:p>
          <a:p>
            <a:pPr lvl="1"/>
            <a:r>
              <a:rPr lang="en-US" dirty="0" smtClean="0"/>
              <a:t>Simple wizard-like interface</a:t>
            </a:r>
          </a:p>
          <a:p>
            <a:pPr lvl="1"/>
            <a:r>
              <a:rPr lang="en-US" dirty="0" smtClean="0"/>
              <a:t>Minor differences between earlier implementations of caCORE SDK support</a:t>
            </a:r>
          </a:p>
          <a:p>
            <a:r>
              <a:rPr lang="en-US" dirty="0" smtClean="0"/>
              <a:t>Provided as an extension to the Introduce toolkit</a:t>
            </a:r>
          </a:p>
          <a:p>
            <a:pPr lvl="1"/>
            <a:r>
              <a:rPr lang="en-US" dirty="0" smtClean="0"/>
              <a:t>Software update for caGrid 1.3</a:t>
            </a:r>
          </a:p>
          <a:p>
            <a:pPr lvl="1"/>
            <a:r>
              <a:rPr lang="en-US" dirty="0" smtClean="0"/>
              <a:t>Included out-of-the-box for caGrid 1.4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504</Words>
  <Application>Microsoft Office PowerPoint</Application>
  <PresentationFormat>On-screen Show (4:3)</PresentationFormat>
  <Paragraphs>75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caGrid and ISO 21090 Data Types</vt:lpstr>
      <vt:lpstr>Analytical Services</vt:lpstr>
      <vt:lpstr>Analytical Services (cont)</vt:lpstr>
      <vt:lpstr>Analytical Services (cont)</vt:lpstr>
      <vt:lpstr>Analytical Services (cont)</vt:lpstr>
      <vt:lpstr>Analytical Services (cont)</vt:lpstr>
      <vt:lpstr>Analytical Services (cont)</vt:lpstr>
      <vt:lpstr>Data Services</vt:lpstr>
      <vt:lpstr>Data Services (cont)</vt:lpstr>
      <vt:lpstr>Data Services (cont)</vt:lpstr>
      <vt:lpstr>Data Services (cont)</vt:lpstr>
      <vt:lpstr>Data Services (cont)</vt:lpstr>
      <vt:lpstr>Data Services (cont)</vt:lpstr>
      <vt:lpstr>Data Services (cont)</vt:lpstr>
      <vt:lpstr>Data Services (cont)</vt:lpstr>
      <vt:lpstr>Data Services (cont)</vt:lpstr>
      <vt:lpstr>Data Services (cont)</vt:lpstr>
      <vt:lpstr>Additional Information</vt:lpstr>
    </vt:vector>
  </TitlesOfParts>
  <Company>The Ohio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caGrid and ISO 21090 Data Types</dc:title>
  <dc:creator>David Ervin</dc:creator>
  <cp:lastModifiedBy>David Ervin</cp:lastModifiedBy>
  <cp:revision>10</cp:revision>
  <dcterms:created xsi:type="dcterms:W3CDTF">2010-07-15T13:42:42Z</dcterms:created>
  <dcterms:modified xsi:type="dcterms:W3CDTF">2010-07-15T15:05:01Z</dcterms:modified>
</cp:coreProperties>
</file>