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7" r:id="rId3"/>
    <p:sldId id="259" r:id="rId4"/>
    <p:sldId id="265" r:id="rId5"/>
    <p:sldId id="266" r:id="rId6"/>
    <p:sldId id="267" r:id="rId7"/>
    <p:sldId id="268" r:id="rId8"/>
    <p:sldId id="269" r:id="rId9"/>
    <p:sldId id="282" r:id="rId10"/>
    <p:sldId id="283" r:id="rId11"/>
    <p:sldId id="306" r:id="rId12"/>
    <p:sldId id="286" r:id="rId13"/>
    <p:sldId id="307" r:id="rId14"/>
    <p:sldId id="273" r:id="rId15"/>
    <p:sldId id="274" r:id="rId16"/>
    <p:sldId id="260" r:id="rId17"/>
    <p:sldId id="280" r:id="rId18"/>
    <p:sldId id="271" r:id="rId19"/>
    <p:sldId id="272" r:id="rId20"/>
    <p:sldId id="261" r:id="rId21"/>
    <p:sldId id="262" r:id="rId22"/>
    <p:sldId id="263" r:id="rId23"/>
    <p:sldId id="264" r:id="rId24"/>
    <p:sldId id="275" r:id="rId25"/>
    <p:sldId id="276" r:id="rId26"/>
    <p:sldId id="299" r:id="rId27"/>
    <p:sldId id="300" r:id="rId28"/>
    <p:sldId id="281" r:id="rId29"/>
    <p:sldId id="288" r:id="rId30"/>
    <p:sldId id="289" r:id="rId31"/>
    <p:sldId id="290" r:id="rId32"/>
    <p:sldId id="291" r:id="rId33"/>
    <p:sldId id="292" r:id="rId34"/>
    <p:sldId id="293" r:id="rId35"/>
    <p:sldId id="294" r:id="rId36"/>
    <p:sldId id="295" r:id="rId37"/>
    <p:sldId id="296" r:id="rId38"/>
    <p:sldId id="297" r:id="rId39"/>
    <p:sldId id="298" r:id="rId40"/>
    <p:sldId id="301" r:id="rId41"/>
    <p:sldId id="302" r:id="rId42"/>
    <p:sldId id="303" r:id="rId43"/>
    <p:sldId id="304" r:id="rId44"/>
    <p:sldId id="305" r:id="rId45"/>
    <p:sldId id="287" r:id="rId46"/>
    <p:sldId id="319" r:id="rId47"/>
    <p:sldId id="320" r:id="rId48"/>
    <p:sldId id="318" r:id="rId49"/>
    <p:sldId id="278" r:id="rId50"/>
    <p:sldId id="313" r:id="rId51"/>
    <p:sldId id="314" r:id="rId52"/>
    <p:sldId id="279" r:id="rId53"/>
    <p:sldId id="309" r:id="rId54"/>
    <p:sldId id="310" r:id="rId55"/>
    <p:sldId id="311" r:id="rId56"/>
    <p:sldId id="312" r:id="rId57"/>
    <p:sldId id="315" r:id="rId58"/>
    <p:sldId id="316" r:id="rId59"/>
    <p:sldId id="317" r:id="rId60"/>
    <p:sldId id="326" r:id="rId61"/>
    <p:sldId id="325" r:id="rId62"/>
    <p:sldId id="321" r:id="rId63"/>
    <p:sldId id="322" r:id="rId64"/>
    <p:sldId id="308" r:id="rId65"/>
    <p:sldId id="284" r:id="rId66"/>
    <p:sldId id="285" r:id="rId67"/>
    <p:sldId id="323" r:id="rId68"/>
    <p:sldId id="324"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DDDDDD"/>
    <a:srgbClr val="990000"/>
    <a:srgbClr val="00AAF6"/>
    <a:srgbClr val="21BAFF"/>
    <a:srgbClr val="9FE1FF"/>
    <a:srgbClr val="339933"/>
    <a:srgbClr val="1C267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700" autoAdjust="0"/>
  </p:normalViewPr>
  <p:slideViewPr>
    <p:cSldViewPr>
      <p:cViewPr>
        <p:scale>
          <a:sx n="100" d="100"/>
          <a:sy n="100" d="100"/>
        </p:scale>
        <p:origin x="-1944" y="-6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F3BEF81-0F37-42AC-9902-0759E70A3D8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FAB317-83DE-4F78-A8C3-BF0B197B8DD4}" type="slidenum">
              <a:rPr lang="en-US"/>
              <a:pPr/>
              <a:t>1</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endParaRPr lang="en-US" dirty="0" smtClean="0"/>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endParaRPr lang="en-US" dirty="0" smtClean="0"/>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endParaRPr lang="en-US" dirty="0" smtClean="0"/>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endParaRPr lang="en-US" dirty="0" smtClean="0"/>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60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E7A26-CDAF-4007-87E1-1301A9359D1C}" type="slidenum">
              <a:rPr lang="en-US"/>
              <a:pPr/>
              <a:t>2</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endParaRPr lang="en-US" dirty="0" smtClean="0"/>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61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endParaRPr lang="en-US" dirty="0" smtClean="0"/>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62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endParaRPr lang="en-US" dirty="0" smtClean="0"/>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63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64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65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66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67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68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a:lstStyle/>
          <a:p>
            <a:fld id="{65416834-F646-4C6A-AEEC-06305B5F55AB}" type="slidenum">
              <a:rPr lang="en-US"/>
              <a:pPr/>
              <a:t>16</a:t>
            </a:fld>
            <a:endParaRPr lang="en-US"/>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a:lstStyle/>
          <a:p>
            <a:fld id="{F5EA7BEA-0DA3-446B-8D4C-70CC7C2360F4}" type="slidenum">
              <a:rPr lang="en-US"/>
              <a:pPr/>
              <a:t>20</a:t>
            </a:fld>
            <a:endParaRPr 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a:lstStyle/>
          <a:p>
            <a:pPr eaLnBrk="1" hangingPunct="1"/>
            <a:r>
              <a:rPr lang="en-US" smtClean="0"/>
              <a:t>This next phase runs through developing a query for a data service showing how the domain model describes the queryies that can be generated and the CQL language lets you express the query.  This example is showing a simple model where all we want to do is qeury the DB for all Genes.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a:lstStyle/>
          <a:p>
            <a:fld id="{E9569D21-1F98-43C8-8EC9-B78A541EFFE1}" type="slidenum">
              <a:rPr lang="en-US"/>
              <a:pPr/>
              <a:t>21</a:t>
            </a:fld>
            <a:endParaRPr 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a:lstStyle/>
          <a:p>
            <a:pPr eaLnBrk="1" hangingPunct="1"/>
            <a:r>
              <a:rPr lang="en-US" smtClean="0"/>
              <a:t>Now we get more specific and add some more filtering to our query buy having it only return genes that have a symbol “LIKE” BRCA and a wildcard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a:lstStyle/>
          <a:p>
            <a:fld id="{E6CC0C41-88F7-41C7-9D58-41A46E11E94E}" type="slidenum">
              <a:rPr lang="en-US"/>
              <a:pPr/>
              <a:t>22</a:t>
            </a:fld>
            <a:endParaRPr 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a:lstStyle/>
          <a:p>
            <a:pPr eaLnBrk="1" hangingPunct="1"/>
            <a:r>
              <a:rPr lang="en-US" smtClean="0"/>
              <a:t>Net we will get even more specific and say I we only want those same genes from before but only if they have an associated Taxon instance.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a:lstStyle/>
          <a:p>
            <a:fld id="{06CC5F91-7E10-4D18-9438-9AF3612818A6}" type="slidenum">
              <a:rPr lang="en-US"/>
              <a:pPr/>
              <a:t>23</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a:lstStyle/>
          <a:p>
            <a:pPr eaLnBrk="1" hangingPunct="1"/>
            <a:r>
              <a:rPr lang="en-US" smtClean="0"/>
              <a:t>And lastly we will even futher specify our search to say not only do we want a taxon to exist but that taxon needs to be from the homo sapiens genus.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endParaRPr lang="en-US" dirty="0" smtClean="0"/>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48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19" name="Picture 23" descr="COVER"/>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b="0">
                <a:latin typeface="Arial Black" charset="0"/>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5486400" y="4191000"/>
            <a:ext cx="3200400" cy="457200"/>
          </a:xfrm>
        </p:spPr>
        <p:txBody>
          <a:bodyPr/>
          <a:lstStyle>
            <a:lvl1pPr marL="0" indent="0" algn="r">
              <a:buFontTx/>
              <a:buNone/>
              <a:defRPr sz="2000" i="1"/>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858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371600"/>
            <a:ext cx="8458200" cy="49530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INSIDE"/>
          <p:cNvPicPr>
            <a:picLocks noChangeAspect="1" noChangeArrowheads="1"/>
          </p:cNvPicPr>
          <p:nvPr/>
        </p:nvPicPr>
        <p:blipFill>
          <a:blip r:embed="rId14" cstate="print"/>
          <a:srcRect/>
          <a:stretch>
            <a:fillRect/>
          </a:stretch>
        </p:blipFill>
        <p:spPr bwMode="auto">
          <a:xfrm>
            <a:off x="0" y="0"/>
            <a:ext cx="9144000" cy="6858000"/>
          </a:xfrm>
          <a:prstGeom prst="rect">
            <a:avLst/>
          </a:prstGeom>
          <a:noFill/>
        </p:spPr>
      </p:pic>
      <p:sp>
        <p:nvSpPr>
          <p:cNvPr id="1026" name="Rectangle 2"/>
          <p:cNvSpPr>
            <a:spLocks noGrp="1" noChangeArrowheads="1"/>
          </p:cNvSpPr>
          <p:nvPr>
            <p:ph type="title"/>
          </p:nvPr>
        </p:nvSpPr>
        <p:spPr bwMode="black">
          <a:xfrm>
            <a:off x="304800" y="0"/>
            <a:ext cx="6858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2800" b="1">
          <a:solidFill>
            <a:srgbClr val="1C2674"/>
          </a:solidFill>
          <a:latin typeface="+mj-lt"/>
          <a:ea typeface="+mj-ea"/>
          <a:cs typeface="+mj-cs"/>
        </a:defRPr>
      </a:lvl1pPr>
      <a:lvl2pPr algn="l" rtl="0" eaLnBrk="1" fontAlgn="base" hangingPunct="1">
        <a:spcBef>
          <a:spcPct val="0"/>
        </a:spcBef>
        <a:spcAft>
          <a:spcPct val="0"/>
        </a:spcAft>
        <a:defRPr sz="2800" b="1">
          <a:solidFill>
            <a:srgbClr val="1C2674"/>
          </a:solidFill>
          <a:latin typeface="Arial" charset="0"/>
        </a:defRPr>
      </a:lvl2pPr>
      <a:lvl3pPr algn="l" rtl="0" eaLnBrk="1" fontAlgn="base" hangingPunct="1">
        <a:spcBef>
          <a:spcPct val="0"/>
        </a:spcBef>
        <a:spcAft>
          <a:spcPct val="0"/>
        </a:spcAft>
        <a:defRPr sz="2800" b="1">
          <a:solidFill>
            <a:srgbClr val="1C2674"/>
          </a:solidFill>
          <a:latin typeface="Arial" charset="0"/>
        </a:defRPr>
      </a:lvl3pPr>
      <a:lvl4pPr algn="l" rtl="0" eaLnBrk="1" fontAlgn="base" hangingPunct="1">
        <a:spcBef>
          <a:spcPct val="0"/>
        </a:spcBef>
        <a:spcAft>
          <a:spcPct val="0"/>
        </a:spcAft>
        <a:defRPr sz="2800" b="1">
          <a:solidFill>
            <a:srgbClr val="1C2674"/>
          </a:solidFill>
          <a:latin typeface="Arial" charset="0"/>
        </a:defRPr>
      </a:lvl4pPr>
      <a:lvl5pPr algn="l" rtl="0" eaLnBrk="1" fontAlgn="base" hangingPunct="1">
        <a:spcBef>
          <a:spcPct val="0"/>
        </a:spcBef>
        <a:spcAft>
          <a:spcPct val="0"/>
        </a:spcAft>
        <a:defRPr sz="2800" b="1">
          <a:solidFill>
            <a:srgbClr val="1C2674"/>
          </a:solidFill>
          <a:latin typeface="Arial" charset="0"/>
        </a:defRPr>
      </a:lvl5pPr>
      <a:lvl6pPr marL="457200" algn="l" rtl="0" eaLnBrk="1" fontAlgn="base" hangingPunct="1">
        <a:spcBef>
          <a:spcPct val="0"/>
        </a:spcBef>
        <a:spcAft>
          <a:spcPct val="0"/>
        </a:spcAft>
        <a:defRPr sz="2800" b="1">
          <a:solidFill>
            <a:srgbClr val="1C2674"/>
          </a:solidFill>
          <a:latin typeface="Arial" charset="0"/>
        </a:defRPr>
      </a:lvl6pPr>
      <a:lvl7pPr marL="914400" algn="l" rtl="0" eaLnBrk="1" fontAlgn="base" hangingPunct="1">
        <a:spcBef>
          <a:spcPct val="0"/>
        </a:spcBef>
        <a:spcAft>
          <a:spcPct val="0"/>
        </a:spcAft>
        <a:defRPr sz="2800" b="1">
          <a:solidFill>
            <a:srgbClr val="1C2674"/>
          </a:solidFill>
          <a:latin typeface="Arial" charset="0"/>
        </a:defRPr>
      </a:lvl7pPr>
      <a:lvl8pPr marL="1371600" algn="l" rtl="0" eaLnBrk="1" fontAlgn="base" hangingPunct="1">
        <a:spcBef>
          <a:spcPct val="0"/>
        </a:spcBef>
        <a:spcAft>
          <a:spcPct val="0"/>
        </a:spcAft>
        <a:defRPr sz="2800" b="1">
          <a:solidFill>
            <a:srgbClr val="1C2674"/>
          </a:solidFill>
          <a:latin typeface="Arial" charset="0"/>
        </a:defRPr>
      </a:lvl8pPr>
      <a:lvl9pPr marL="1828800" algn="l" rtl="0" eaLnBrk="1" fontAlgn="base" hangingPunct="1">
        <a:spcBef>
          <a:spcPct val="0"/>
        </a:spcBef>
        <a:spcAft>
          <a:spcPct val="0"/>
        </a:spcAft>
        <a:defRPr sz="2800" b="1">
          <a:solidFill>
            <a:srgbClr val="1C2674"/>
          </a:solidFill>
          <a:latin typeface="Arial" charset="0"/>
        </a:defRPr>
      </a:lvl9pPr>
    </p:titleStyle>
    <p:bodyStyle>
      <a:lvl1pPr marL="342900" indent="-342900" algn="l" rtl="0" eaLnBrk="1" fontAlgn="base" hangingPunct="1">
        <a:spcBef>
          <a:spcPct val="20000"/>
        </a:spcBef>
        <a:spcAft>
          <a:spcPct val="0"/>
        </a:spcAft>
        <a:buClr>
          <a:srgbClr val="00AAF6"/>
        </a:buClr>
        <a:buChar char="•"/>
        <a:defRPr b="1">
          <a:solidFill>
            <a:schemeClr val="tx1"/>
          </a:solidFill>
          <a:latin typeface="+mn-lt"/>
          <a:ea typeface="+mn-ea"/>
          <a:cs typeface="+mn-cs"/>
        </a:defRPr>
      </a:lvl1pPr>
      <a:lvl2pPr marL="742950" indent="-285750" algn="l" rtl="0" eaLnBrk="1" fontAlgn="base" hangingPunct="1">
        <a:spcBef>
          <a:spcPct val="20000"/>
        </a:spcBef>
        <a:spcAft>
          <a:spcPct val="0"/>
        </a:spcAft>
        <a:buClr>
          <a:srgbClr val="00AAF6"/>
        </a:buClr>
        <a:buChar char="•"/>
        <a:defRPr>
          <a:solidFill>
            <a:schemeClr val="tx1"/>
          </a:solidFill>
          <a:latin typeface="+mn-lt"/>
        </a:defRPr>
      </a:lvl2pPr>
      <a:lvl3pPr marL="1143000" indent="-228600" algn="l" rtl="0" eaLnBrk="1" fontAlgn="base" hangingPunct="1">
        <a:spcBef>
          <a:spcPct val="20000"/>
        </a:spcBef>
        <a:spcAft>
          <a:spcPct val="0"/>
        </a:spcAft>
        <a:buClr>
          <a:srgbClr val="00AAF6"/>
        </a:buClr>
        <a:buChar char="•"/>
        <a:defRPr sz="1600">
          <a:solidFill>
            <a:schemeClr val="tx1"/>
          </a:solidFill>
          <a:latin typeface="+mn-lt"/>
        </a:defRPr>
      </a:lvl3pPr>
      <a:lvl4pPr marL="1600200" indent="-228600" algn="l" rtl="0" eaLnBrk="1" fontAlgn="base" hangingPunct="1">
        <a:spcBef>
          <a:spcPct val="20000"/>
        </a:spcBef>
        <a:spcAft>
          <a:spcPct val="0"/>
        </a:spcAft>
        <a:buClr>
          <a:srgbClr val="00AAF6"/>
        </a:buClr>
        <a:buChar char="•"/>
        <a:defRPr sz="1400">
          <a:solidFill>
            <a:schemeClr val="tx1"/>
          </a:solidFill>
          <a:latin typeface="+mn-lt"/>
        </a:defRPr>
      </a:lvl4pPr>
      <a:lvl5pPr marL="2057400" indent="-228600" algn="l" rtl="0" eaLnBrk="1" fontAlgn="base" hangingPunct="1">
        <a:spcBef>
          <a:spcPct val="20000"/>
        </a:spcBef>
        <a:spcAft>
          <a:spcPct val="0"/>
        </a:spcAft>
        <a:buClr>
          <a:srgbClr val="00AAF6"/>
        </a:buClr>
        <a:buChar char="•"/>
        <a:defRPr sz="1400">
          <a:solidFill>
            <a:schemeClr val="tx1"/>
          </a:solidFill>
          <a:latin typeface="+mn-lt"/>
        </a:defRPr>
      </a:lvl5pPr>
      <a:lvl6pPr marL="2514600" indent="-228600" algn="l" rtl="0" eaLnBrk="1" fontAlgn="base" hangingPunct="1">
        <a:spcBef>
          <a:spcPct val="20000"/>
        </a:spcBef>
        <a:spcAft>
          <a:spcPct val="0"/>
        </a:spcAft>
        <a:buClr>
          <a:srgbClr val="00AAF6"/>
        </a:buClr>
        <a:buChar char="•"/>
        <a:defRPr sz="1400">
          <a:solidFill>
            <a:schemeClr val="tx1"/>
          </a:solidFill>
          <a:latin typeface="+mn-lt"/>
        </a:defRPr>
      </a:lvl6pPr>
      <a:lvl7pPr marL="2971800" indent="-228600" algn="l" rtl="0" eaLnBrk="1" fontAlgn="base" hangingPunct="1">
        <a:spcBef>
          <a:spcPct val="20000"/>
        </a:spcBef>
        <a:spcAft>
          <a:spcPct val="0"/>
        </a:spcAft>
        <a:buClr>
          <a:srgbClr val="00AAF6"/>
        </a:buClr>
        <a:buChar char="•"/>
        <a:defRPr sz="1400">
          <a:solidFill>
            <a:schemeClr val="tx1"/>
          </a:solidFill>
          <a:latin typeface="+mn-lt"/>
        </a:defRPr>
      </a:lvl7pPr>
      <a:lvl8pPr marL="3429000" indent="-228600" algn="l" rtl="0" eaLnBrk="1" fontAlgn="base" hangingPunct="1">
        <a:spcBef>
          <a:spcPct val="20000"/>
        </a:spcBef>
        <a:spcAft>
          <a:spcPct val="0"/>
        </a:spcAft>
        <a:buClr>
          <a:srgbClr val="00AAF6"/>
        </a:buClr>
        <a:buChar char="•"/>
        <a:defRPr sz="1400">
          <a:solidFill>
            <a:schemeClr val="tx1"/>
          </a:solidFill>
          <a:latin typeface="+mn-lt"/>
        </a:defRPr>
      </a:lvl8pPr>
      <a:lvl9pPr marL="3886200" indent="-228600" algn="l" rtl="0" eaLnBrk="1" fontAlgn="base" hangingPunct="1">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cagrid.cabig/1.0/gov.nih.nci.cagrid.dcq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Rectangle 16"/>
          <p:cNvSpPr>
            <a:spLocks noGrp="1" noChangeArrowheads="1"/>
          </p:cNvSpPr>
          <p:nvPr>
            <p:ph type="ctrTitle"/>
          </p:nvPr>
        </p:nvSpPr>
        <p:spPr>
          <a:xfrm>
            <a:off x="4953000" y="2057400"/>
            <a:ext cx="3810000" cy="609600"/>
          </a:xfrm>
        </p:spPr>
        <p:txBody>
          <a:bodyPr/>
          <a:lstStyle/>
          <a:p>
            <a:r>
              <a:rPr lang="en-US" dirty="0" smtClean="0"/>
              <a:t>caGrid Data Services</a:t>
            </a:r>
            <a:endParaRPr lang="en-US" dirty="0"/>
          </a:p>
        </p:txBody>
      </p:sp>
      <p:sp>
        <p:nvSpPr>
          <p:cNvPr id="2065" name="Rectangle 17"/>
          <p:cNvSpPr>
            <a:spLocks noGrp="1" noChangeArrowheads="1"/>
          </p:cNvSpPr>
          <p:nvPr>
            <p:ph type="subTitle" idx="1"/>
          </p:nvPr>
        </p:nvSpPr>
        <p:spPr>
          <a:xfrm>
            <a:off x="5486400" y="4267200"/>
            <a:ext cx="3200400" cy="457200"/>
          </a:xfrm>
        </p:spPr>
        <p:txBody>
          <a:bodyPr/>
          <a:lstStyle/>
          <a:p>
            <a:r>
              <a:rPr lang="en-US" dirty="0" smtClean="0"/>
              <a:t>Novartis Technical Training</a:t>
            </a:r>
            <a:endParaRPr lang="en-US" dirty="0"/>
          </a:p>
        </p:txBody>
      </p:sp>
      <p:sp>
        <p:nvSpPr>
          <p:cNvPr id="2055" name="Text Box 7"/>
          <p:cNvSpPr txBox="1">
            <a:spLocks noChangeArrowheads="1"/>
          </p:cNvSpPr>
          <p:nvPr/>
        </p:nvSpPr>
        <p:spPr bwMode="auto">
          <a:xfrm>
            <a:off x="5257800" y="5349875"/>
            <a:ext cx="3429000" cy="307777"/>
          </a:xfrm>
          <a:prstGeom prst="rect">
            <a:avLst/>
          </a:prstGeom>
          <a:noFill/>
          <a:ln w="9525">
            <a:noFill/>
            <a:miter lim="800000"/>
            <a:headEnd/>
            <a:tailEnd/>
          </a:ln>
          <a:effectLst/>
        </p:spPr>
        <p:txBody>
          <a:bodyPr>
            <a:spAutoFit/>
          </a:bodyPr>
          <a:lstStyle/>
          <a:p>
            <a:pPr algn="r">
              <a:spcBef>
                <a:spcPct val="50000"/>
              </a:spcBef>
            </a:pPr>
            <a:r>
              <a:rPr lang="en-US" sz="1400" b="1" dirty="0" smtClean="0">
                <a:solidFill>
                  <a:schemeClr val="bg2"/>
                </a:solidFill>
              </a:rPr>
              <a:t>July 22-26, 2009</a:t>
            </a:r>
            <a:endParaRPr lang="en-US" sz="1400" b="1" dirty="0">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Processors</a:t>
            </a:r>
            <a:endParaRPr lang="en-US" dirty="0"/>
          </a:p>
        </p:txBody>
      </p:sp>
      <p:sp>
        <p:nvSpPr>
          <p:cNvPr id="4" name="Content Placeholder 2"/>
          <p:cNvSpPr>
            <a:spLocks noGrp="1"/>
          </p:cNvSpPr>
          <p:nvPr>
            <p:ph idx="1"/>
          </p:nvPr>
        </p:nvSpPr>
        <p:spPr>
          <a:xfrm>
            <a:off x="304800" y="1371600"/>
            <a:ext cx="8458200" cy="4953000"/>
          </a:xfrm>
        </p:spPr>
        <p:txBody>
          <a:bodyPr/>
          <a:lstStyle/>
          <a:p>
            <a:r>
              <a:rPr lang="en-US" sz="2000" dirty="0" smtClean="0"/>
              <a:t>Query Processing related methods</a:t>
            </a:r>
          </a:p>
          <a:p>
            <a:pPr lvl="1"/>
            <a:r>
              <a:rPr lang="en-US" sz="2000" i="1" dirty="0" err="1" smtClean="0"/>
              <a:t>getConfiguredParameters</a:t>
            </a:r>
            <a:r>
              <a:rPr lang="en-US" sz="2000" i="1" dirty="0" smtClean="0"/>
              <a:t>()</a:t>
            </a:r>
          </a:p>
          <a:p>
            <a:pPr lvl="2"/>
            <a:r>
              <a:rPr lang="en-US" sz="1800" dirty="0" smtClean="0"/>
              <a:t>Gets the configuration properties as configured by the data service</a:t>
            </a:r>
          </a:p>
          <a:p>
            <a:pPr lvl="2"/>
            <a:r>
              <a:rPr lang="en-US" sz="1800" dirty="0" smtClean="0"/>
              <a:t>For use configuring the query processor when a CQL query is to be executed</a:t>
            </a:r>
          </a:p>
          <a:p>
            <a:pPr lvl="2"/>
            <a:r>
              <a:rPr lang="en-US" sz="1800" dirty="0" smtClean="0"/>
              <a:t>Will return </a:t>
            </a:r>
            <a:r>
              <a:rPr lang="en-US" sz="1800" i="1" dirty="0" smtClean="0"/>
              <a:t>null</a:t>
            </a:r>
            <a:r>
              <a:rPr lang="en-US" sz="1800" dirty="0" smtClean="0"/>
              <a:t> until the data service infrastructure populates it via the initialize method at service start time</a:t>
            </a:r>
          </a:p>
          <a:p>
            <a:pPr lvl="1"/>
            <a:r>
              <a:rPr lang="en-US" sz="2000" i="1" dirty="0" err="1" smtClean="0"/>
              <a:t>processQuery</a:t>
            </a:r>
            <a:r>
              <a:rPr lang="en-US" sz="2000" i="1" dirty="0" smtClean="0"/>
              <a:t>()</a:t>
            </a:r>
          </a:p>
          <a:p>
            <a:pPr lvl="2"/>
            <a:r>
              <a:rPr lang="en-US" sz="1800" dirty="0" smtClean="0"/>
              <a:t>Backend data source specific implementation of CQL</a:t>
            </a:r>
          </a:p>
          <a:p>
            <a:pPr lvl="2"/>
            <a:r>
              <a:rPr lang="en-US" sz="1800" dirty="0" smtClean="0"/>
              <a:t>May throw a </a:t>
            </a:r>
            <a:r>
              <a:rPr lang="en-US" sz="1800" i="1" dirty="0" smtClean="0"/>
              <a:t>Query Processing Exception</a:t>
            </a:r>
            <a:r>
              <a:rPr lang="en-US" sz="1800" dirty="0" smtClean="0"/>
              <a:t> if a problem is encountered handling the CQL query</a:t>
            </a:r>
          </a:p>
          <a:p>
            <a:pPr lvl="3"/>
            <a:r>
              <a:rPr lang="en-US" sz="1600" dirty="0" smtClean="0"/>
              <a:t>Underlying database has a problem, etc</a:t>
            </a:r>
          </a:p>
          <a:p>
            <a:pPr lvl="2"/>
            <a:r>
              <a:rPr lang="en-US" sz="1800" dirty="0" smtClean="0"/>
              <a:t>May also throw a </a:t>
            </a:r>
            <a:r>
              <a:rPr lang="en-US" sz="1800" i="1" dirty="0" smtClean="0"/>
              <a:t>Malformed Query Exception</a:t>
            </a:r>
            <a:r>
              <a:rPr lang="en-US" sz="1800" dirty="0" smtClean="0"/>
              <a:t> if the CQL query itself is non-conformant</a:t>
            </a:r>
          </a:p>
          <a:p>
            <a:pPr lvl="3"/>
            <a:r>
              <a:rPr lang="en-US" sz="1600" dirty="0" smtClean="0"/>
              <a:t>Typically handled by query </a:t>
            </a:r>
            <a:r>
              <a:rPr lang="en-US" sz="1600" dirty="0" err="1" smtClean="0"/>
              <a:t>validators</a:t>
            </a:r>
            <a:r>
              <a:rPr lang="en-US" sz="1600" dirty="0" smtClean="0"/>
              <a:t>, but may be used for non-supported query operations</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248400" cy="1143000"/>
          </a:xfrm>
        </p:spPr>
        <p:txBody>
          <a:bodyPr/>
          <a:lstStyle/>
          <a:p>
            <a:pPr lvl="0"/>
            <a:r>
              <a:rPr lang="en-US" dirty="0" smtClean="0">
                <a:cs typeface="Arial" charset="0"/>
              </a:rPr>
              <a:t>Simplified service </a:t>
            </a:r>
            <a:r>
              <a:rPr lang="en-US" dirty="0">
                <a:cs typeface="Arial" charset="0"/>
              </a:rPr>
              <a:t>development </a:t>
            </a:r>
            <a:r>
              <a:rPr lang="en-US" dirty="0" smtClean="0">
                <a:cs typeface="Arial" charset="0"/>
              </a:rPr>
              <a:t>process</a:t>
            </a:r>
            <a:endParaRPr lang="en-US" dirty="0"/>
          </a:p>
        </p:txBody>
      </p:sp>
      <p:graphicFrame>
        <p:nvGraphicFramePr>
          <p:cNvPr id="5" name="Object 2"/>
          <p:cNvGraphicFramePr>
            <a:graphicFrameLocks noChangeAspect="1"/>
          </p:cNvGraphicFramePr>
          <p:nvPr/>
        </p:nvGraphicFramePr>
        <p:xfrm>
          <a:off x="304800" y="3200400"/>
          <a:ext cx="8513762" cy="3052763"/>
        </p:xfrm>
        <a:graphic>
          <a:graphicData uri="http://schemas.openxmlformats.org/presentationml/2006/ole">
            <p:oleObj spid="_x0000_s64514" name="Visio" r:id="rId3" imgW="9594116" imgH="4603492" progId="">
              <p:embed/>
            </p:oleObj>
          </a:graphicData>
        </a:graphic>
      </p:graphicFrame>
      <p:sp>
        <p:nvSpPr>
          <p:cNvPr id="6" name="Rectangle 5"/>
          <p:cNvSpPr/>
          <p:nvPr/>
        </p:nvSpPr>
        <p:spPr>
          <a:xfrm>
            <a:off x="249237" y="3149600"/>
            <a:ext cx="5105400" cy="3124200"/>
          </a:xfrm>
          <a:prstGeom prst="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800">
                <a:solidFill>
                  <a:schemeClr val="tx1"/>
                </a:solidFill>
              </a:rPr>
              <a:t>Create Semantically Harmonized Data Model</a:t>
            </a:r>
            <a:endParaRPr lang="en-US" sz="16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p:txBody>
      </p:sp>
      <p:sp>
        <p:nvSpPr>
          <p:cNvPr id="7" name="Rectangle 6"/>
          <p:cNvSpPr/>
          <p:nvPr/>
        </p:nvSpPr>
        <p:spPr>
          <a:xfrm>
            <a:off x="7107237" y="3149600"/>
            <a:ext cx="1752600" cy="31242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800" dirty="0">
                <a:solidFill>
                  <a:schemeClr val="tx1"/>
                </a:solidFill>
              </a:rPr>
              <a:t>Grid-</a:t>
            </a:r>
            <a:r>
              <a:rPr lang="en-US" sz="1800" dirty="0" err="1">
                <a:solidFill>
                  <a:schemeClr val="tx1"/>
                </a:solidFill>
              </a:rPr>
              <a:t>ify</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8" name="Picture 2"/>
          <p:cNvPicPr>
            <a:picLocks noChangeAspect="1" noChangeArrowheads="1"/>
          </p:cNvPicPr>
          <p:nvPr/>
        </p:nvPicPr>
        <p:blipFill>
          <a:blip r:embed="rId4" cstate="print"/>
          <a:srcRect/>
          <a:stretch>
            <a:fillRect/>
          </a:stretch>
        </p:blipFill>
        <p:spPr bwMode="auto">
          <a:xfrm>
            <a:off x="4364037" y="5283200"/>
            <a:ext cx="433388" cy="485775"/>
          </a:xfrm>
          <a:prstGeom prst="rect">
            <a:avLst/>
          </a:prstGeom>
          <a:noFill/>
          <a:ln w="9525">
            <a:noFill/>
            <a:miter lim="800000"/>
            <a:headEnd/>
            <a:tailEnd/>
          </a:ln>
        </p:spPr>
      </p:pic>
      <p:pic>
        <p:nvPicPr>
          <p:cNvPr id="9" name="Picture 3"/>
          <p:cNvPicPr>
            <a:picLocks noChangeAspect="1" noChangeArrowheads="1"/>
          </p:cNvPicPr>
          <p:nvPr/>
        </p:nvPicPr>
        <p:blipFill>
          <a:blip r:embed="rId5" cstate="print"/>
          <a:srcRect/>
          <a:stretch>
            <a:fillRect/>
          </a:stretch>
        </p:blipFill>
        <p:spPr bwMode="auto">
          <a:xfrm>
            <a:off x="935037" y="5359400"/>
            <a:ext cx="381000" cy="388938"/>
          </a:xfrm>
          <a:prstGeom prst="rect">
            <a:avLst/>
          </a:prstGeom>
          <a:noFill/>
          <a:ln w="9525">
            <a:noFill/>
            <a:miter lim="800000"/>
            <a:headEnd/>
            <a:tailEnd/>
          </a:ln>
        </p:spPr>
      </p:pic>
      <p:sp>
        <p:nvSpPr>
          <p:cNvPr id="10" name="Rectangle 9"/>
          <p:cNvSpPr/>
          <p:nvPr/>
        </p:nvSpPr>
        <p:spPr>
          <a:xfrm>
            <a:off x="5354637" y="3149600"/>
            <a:ext cx="1752600" cy="3124200"/>
          </a:xfrm>
          <a:prstGeom prst="rect">
            <a:avLst/>
          </a:prstGeom>
          <a:solidFill>
            <a:schemeClr val="bg1">
              <a:lumMod val="75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600" dirty="0">
                <a:solidFill>
                  <a:schemeClr val="tx1"/>
                </a:solidFill>
              </a:rPr>
              <a:t>Generate</a:t>
            </a:r>
          </a:p>
          <a:p>
            <a:r>
              <a:rPr lang="en-US" sz="1600" dirty="0">
                <a:solidFill>
                  <a:schemeClr val="tx1"/>
                </a:solidFill>
              </a:rPr>
              <a:t>Data Resource</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1" name="Picture 4"/>
          <p:cNvPicPr>
            <a:picLocks noChangeAspect="1" noChangeArrowheads="1"/>
          </p:cNvPicPr>
          <p:nvPr/>
        </p:nvPicPr>
        <p:blipFill>
          <a:blip r:embed="rId6" cstate="print"/>
          <a:srcRect/>
          <a:stretch>
            <a:fillRect/>
          </a:stretch>
        </p:blipFill>
        <p:spPr bwMode="auto">
          <a:xfrm>
            <a:off x="2687637" y="5359400"/>
            <a:ext cx="476250" cy="476250"/>
          </a:xfrm>
          <a:prstGeom prst="rect">
            <a:avLst/>
          </a:prstGeom>
          <a:noFill/>
          <a:ln w="9525">
            <a:noFill/>
            <a:miter lim="800000"/>
            <a:headEnd/>
            <a:tailEnd/>
          </a:ln>
        </p:spPr>
      </p:pic>
      <p:pic>
        <p:nvPicPr>
          <p:cNvPr id="12" name="Picture 2" descr="P:\cagrid-1-0\caGrid\projects\introduce\resources\portal\introduce\introduceSplash.jpg"/>
          <p:cNvPicPr>
            <a:picLocks noChangeAspect="1" noChangeArrowheads="1"/>
          </p:cNvPicPr>
          <p:nvPr/>
        </p:nvPicPr>
        <p:blipFill>
          <a:blip r:embed="rId7" cstate="print"/>
          <a:srcRect/>
          <a:stretch>
            <a:fillRect/>
          </a:stretch>
        </p:blipFill>
        <p:spPr bwMode="auto">
          <a:xfrm>
            <a:off x="7716837" y="5359400"/>
            <a:ext cx="457200" cy="412750"/>
          </a:xfrm>
          <a:prstGeom prst="rect">
            <a:avLst/>
          </a:prstGeom>
          <a:noFill/>
          <a:ln w="9525">
            <a:noFill/>
            <a:miter lim="800000"/>
            <a:headEnd/>
            <a:tailEnd/>
          </a:ln>
        </p:spPr>
      </p:pic>
      <p:sp>
        <p:nvSpPr>
          <p:cNvPr id="13" name="Rectangle 3"/>
          <p:cNvSpPr txBox="1">
            <a:spLocks noChangeArrowheads="1"/>
          </p:cNvSpPr>
          <p:nvPr/>
        </p:nvSpPr>
        <p:spPr bwMode="auto">
          <a:xfrm>
            <a:off x="304800" y="1371600"/>
            <a:ext cx="84582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Specialized tooling can</a:t>
            </a:r>
            <a:r>
              <a:rPr kumimoji="0" lang="en-US" sz="2000" b="1" i="0" u="none" strike="noStrike" kern="0" cap="none" spc="0" normalizeH="0" noProof="0" dirty="0" smtClean="0">
                <a:ln>
                  <a:noFill/>
                </a:ln>
                <a:solidFill>
                  <a:schemeClr val="tx1"/>
                </a:solidFill>
                <a:effectLst/>
                <a:uLnTx/>
                <a:uFillTx/>
                <a:latin typeface="+mn-lt"/>
                <a:ea typeface="+mn-ea"/>
                <a:cs typeface="+mn-cs"/>
              </a:rPr>
              <a:t> create a fully functional data service without a single line of developer </a:t>
            </a:r>
            <a:r>
              <a:rPr kumimoji="0" lang="en-US" sz="2000" b="1" i="0" u="none" strike="noStrike" kern="0" cap="none" spc="0" normalizeH="0" noProof="0" dirty="0" smtClean="0">
                <a:ln>
                  <a:noFill/>
                </a:ln>
                <a:solidFill>
                  <a:schemeClr val="tx1"/>
                </a:solidFill>
                <a:effectLst/>
                <a:uLnTx/>
                <a:uFillTx/>
                <a:latin typeface="+mn-lt"/>
                <a:ea typeface="+mn-ea"/>
                <a:cs typeface="+mn-cs"/>
              </a:rPr>
              <a:t>code</a:t>
            </a:r>
            <a:endParaRPr kumimoji="0" lang="en-US" sz="2000" b="1" i="0" u="none" strike="noStrike" kern="0" cap="none" spc="0" normalizeH="0" noProof="0" dirty="0" smtClean="0">
              <a:ln>
                <a:noFill/>
              </a:ln>
              <a:solidFill>
                <a:schemeClr val="tx1"/>
              </a:solidFill>
              <a:effectLst/>
              <a:uLnTx/>
              <a:uFillTx/>
              <a:latin typeface="+mn-lt"/>
              <a:ea typeface="+mn-ea"/>
              <a:cs typeface="+mn-cs"/>
            </a:endParaRPr>
          </a:p>
          <a:p>
            <a:pPr marL="800100" lvl="1" indent="-342900">
              <a:spcBef>
                <a:spcPct val="20000"/>
              </a:spcBef>
              <a:buClr>
                <a:srgbClr val="00AAF6"/>
              </a:buClr>
              <a:buFontTx/>
              <a:buChar char="•"/>
            </a:pPr>
            <a:r>
              <a:rPr lang="en-US" sz="2000" kern="0" noProof="0" dirty="0" smtClean="0">
                <a:latin typeface="+mn-lt"/>
              </a:rPr>
              <a:t>Templates, wizards, and simple configuration </a:t>
            </a:r>
            <a:r>
              <a:rPr lang="en-US" sz="2000" kern="0" noProof="0" dirty="0" smtClean="0">
                <a:latin typeface="+mn-lt"/>
              </a:rPr>
              <a:t>files</a:t>
            </a:r>
          </a:p>
          <a:p>
            <a:pPr marL="800100" lvl="1" indent="-342900">
              <a:spcBef>
                <a:spcPct val="20000"/>
              </a:spcBef>
              <a:buClr>
                <a:srgbClr val="00AAF6"/>
              </a:buClr>
              <a:buFontTx/>
              <a:buChar char="•"/>
            </a:pPr>
            <a:r>
              <a:rPr lang="en-US" sz="2000" kern="0" noProof="0" dirty="0" smtClean="0">
                <a:latin typeface="+mn-lt"/>
              </a:rPr>
              <a:t>Re-use of silver-</a:t>
            </a:r>
            <a:r>
              <a:rPr lang="en-US" sz="2000" kern="0" noProof="0" dirty="0" err="1" smtClean="0">
                <a:latin typeface="+mn-lt"/>
              </a:rPr>
              <a:t>leve</a:t>
            </a:r>
            <a:r>
              <a:rPr lang="en-US" sz="2000" kern="0" dirty="0" smtClean="0">
                <a:latin typeface="+mn-lt"/>
              </a:rPr>
              <a:t>l </a:t>
            </a:r>
            <a:r>
              <a:rPr lang="en-US" sz="2000" kern="0" dirty="0" err="1" smtClean="0">
                <a:latin typeface="+mn-lt"/>
              </a:rPr>
              <a:t>caBIG</a:t>
            </a:r>
            <a:r>
              <a:rPr lang="en-US" sz="2000" kern="0" dirty="0" smtClean="0">
                <a:latin typeface="+mn-lt"/>
              </a:rPr>
              <a:t> services and tools</a:t>
            </a:r>
            <a:endParaRPr kumimoji="0" lang="en-US" sz="200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248400" cy="1143000"/>
          </a:xfrm>
        </p:spPr>
        <p:txBody>
          <a:bodyPr/>
          <a:lstStyle/>
          <a:p>
            <a:pPr lvl="0"/>
            <a:r>
              <a:rPr lang="en-US" dirty="0" smtClean="0">
                <a:cs typeface="Arial" charset="0"/>
              </a:rPr>
              <a:t>Simplified service </a:t>
            </a:r>
            <a:r>
              <a:rPr lang="en-US" dirty="0">
                <a:cs typeface="Arial" charset="0"/>
              </a:rPr>
              <a:t>development </a:t>
            </a:r>
            <a:r>
              <a:rPr lang="en-US" dirty="0" smtClean="0">
                <a:cs typeface="Arial" charset="0"/>
              </a:rPr>
              <a:t>process</a:t>
            </a:r>
            <a:endParaRPr lang="en-US" dirty="0"/>
          </a:p>
        </p:txBody>
      </p:sp>
      <p:sp>
        <p:nvSpPr>
          <p:cNvPr id="13" name="Rectangle 3"/>
          <p:cNvSpPr txBox="1">
            <a:spLocks noChangeArrowheads="1"/>
          </p:cNvSpPr>
          <p:nvPr/>
        </p:nvSpPr>
        <p:spPr bwMode="auto">
          <a:xfrm>
            <a:off x="304800" y="1371600"/>
            <a:ext cx="8458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
        <p:nvSpPr>
          <p:cNvPr id="14" name="Content Placeholder 2"/>
          <p:cNvSpPr>
            <a:spLocks noGrp="1"/>
          </p:cNvSpPr>
          <p:nvPr>
            <p:ph idx="1"/>
          </p:nvPr>
        </p:nvSpPr>
        <p:spPr>
          <a:xfrm>
            <a:off x="304800" y="1371600"/>
            <a:ext cx="8458200" cy="4953000"/>
          </a:xfrm>
        </p:spPr>
        <p:txBody>
          <a:bodyPr/>
          <a:lstStyle/>
          <a:p>
            <a:r>
              <a:rPr lang="en-US" sz="2000" dirty="0" smtClean="0"/>
              <a:t>Data Service Extension to Introduce</a:t>
            </a:r>
          </a:p>
          <a:p>
            <a:pPr lvl="1"/>
            <a:r>
              <a:rPr lang="en-US" sz="2000" dirty="0" smtClean="0"/>
              <a:t>Automatically copies Jars, Schemas, and WSDLs</a:t>
            </a:r>
          </a:p>
          <a:p>
            <a:pPr lvl="1"/>
            <a:r>
              <a:rPr lang="en-US" sz="2000" dirty="0" smtClean="0"/>
              <a:t>Adds standard query method to service</a:t>
            </a:r>
          </a:p>
          <a:p>
            <a:pPr lvl="2"/>
            <a:r>
              <a:rPr lang="en-US" sz="1800" dirty="0" smtClean="0"/>
              <a:t>Can optionally add methods for WS-Enumeration and Transfer</a:t>
            </a:r>
          </a:p>
          <a:p>
            <a:pPr lvl="2"/>
            <a:r>
              <a:rPr lang="en-US" sz="1800" dirty="0" smtClean="0"/>
              <a:t>Adds supporting service extensions as needed</a:t>
            </a:r>
          </a:p>
          <a:p>
            <a:r>
              <a:rPr lang="en-US" sz="2000" dirty="0" smtClean="0"/>
              <a:t>Extendable via data service styles</a:t>
            </a:r>
          </a:p>
          <a:p>
            <a:pPr lvl="1"/>
            <a:r>
              <a:rPr lang="en-US" sz="2000" dirty="0" smtClean="0"/>
              <a:t>Multiple extension points</a:t>
            </a:r>
          </a:p>
          <a:p>
            <a:pPr lvl="2"/>
            <a:r>
              <a:rPr lang="en-US" sz="1800" dirty="0" smtClean="0"/>
              <a:t>Creation of service</a:t>
            </a:r>
          </a:p>
          <a:p>
            <a:pPr lvl="2"/>
            <a:r>
              <a:rPr lang="en-US" sz="1800" dirty="0" smtClean="0"/>
              <a:t>Editing in Introduce with style-specific UI tab</a:t>
            </a:r>
          </a:p>
          <a:p>
            <a:pPr lvl="2"/>
            <a:r>
              <a:rPr lang="en-US" sz="1800" dirty="0" smtClean="0"/>
              <a:t>Modification (save and synchronize)</a:t>
            </a:r>
          </a:p>
          <a:p>
            <a:pPr lvl="1"/>
            <a:r>
              <a:rPr lang="en-US" sz="2000" dirty="0" smtClean="0"/>
              <a:t>Allows specialization of the data service extension</a:t>
            </a:r>
          </a:p>
          <a:p>
            <a:pPr lvl="1"/>
            <a:r>
              <a:rPr lang="en-US" sz="2000" dirty="0" smtClean="0"/>
              <a:t>Includes service creation wizard functionality</a:t>
            </a:r>
          </a:p>
          <a:p>
            <a:pPr lvl="1"/>
            <a:r>
              <a:rPr lang="en-US" sz="2000" dirty="0" smtClean="0"/>
              <a:t>Complicated and custom tooling can be made organized and easily repeatable</a:t>
            </a:r>
            <a:endParaRPr lang="en-US" sz="20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248400" cy="1143000"/>
          </a:xfrm>
        </p:spPr>
        <p:txBody>
          <a:bodyPr/>
          <a:lstStyle/>
          <a:p>
            <a:pPr lvl="0"/>
            <a:r>
              <a:rPr lang="en-US" dirty="0" smtClean="0">
                <a:cs typeface="Arial" charset="0"/>
              </a:rPr>
              <a:t>Data Service Styles</a:t>
            </a:r>
            <a:endParaRPr lang="en-US" dirty="0"/>
          </a:p>
        </p:txBody>
      </p:sp>
      <p:sp>
        <p:nvSpPr>
          <p:cNvPr id="13" name="Rectangle 3"/>
          <p:cNvSpPr txBox="1">
            <a:spLocks noChangeArrowheads="1"/>
          </p:cNvSpPr>
          <p:nvPr/>
        </p:nvSpPr>
        <p:spPr bwMode="auto">
          <a:xfrm>
            <a:off x="304800" y="1371600"/>
            <a:ext cx="8458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
        <p:nvSpPr>
          <p:cNvPr id="14" name="Content Placeholder 2"/>
          <p:cNvSpPr>
            <a:spLocks noGrp="1"/>
          </p:cNvSpPr>
          <p:nvPr>
            <p:ph idx="1"/>
          </p:nvPr>
        </p:nvSpPr>
        <p:spPr>
          <a:xfrm>
            <a:off x="304800" y="1371600"/>
            <a:ext cx="8458200" cy="4953000"/>
          </a:xfrm>
        </p:spPr>
        <p:txBody>
          <a:bodyPr/>
          <a:lstStyle/>
          <a:p>
            <a:r>
              <a:rPr lang="en-US" sz="2000" dirty="0" smtClean="0"/>
              <a:t>Defined by an XML document embedded in the extension directory</a:t>
            </a:r>
          </a:p>
          <a:p>
            <a:pPr lvl="1"/>
            <a:r>
              <a:rPr lang="en-US" sz="2000" dirty="0" smtClean="0"/>
              <a:t>Specified classes are reflect-loaded and executed</a:t>
            </a:r>
          </a:p>
          <a:p>
            <a:r>
              <a:rPr lang="en-US" sz="2000" dirty="0" smtClean="0"/>
              <a:t>Styles provided for </a:t>
            </a:r>
            <a:r>
              <a:rPr lang="en-US" sz="2000" dirty="0" err="1" smtClean="0"/>
              <a:t>caBIG</a:t>
            </a:r>
            <a:r>
              <a:rPr lang="en-US" sz="2000" dirty="0" smtClean="0"/>
              <a:t> silver-to-grid workflow</a:t>
            </a:r>
          </a:p>
          <a:p>
            <a:pPr lvl="1"/>
            <a:r>
              <a:rPr lang="en-US" sz="2000" dirty="0" smtClean="0"/>
              <a:t>caCORE SDK versions 3.1, 3.2, 4.0, and 4.1</a:t>
            </a:r>
          </a:p>
          <a:p>
            <a:r>
              <a:rPr lang="en-US" sz="2000" dirty="0" smtClean="0"/>
              <a:t>Third-party styles available</a:t>
            </a:r>
          </a:p>
          <a:p>
            <a:pPr lvl="1"/>
            <a:r>
              <a:rPr lang="en-US" sz="2000" dirty="0" smtClean="0"/>
              <a:t>Ex: Berkley DBXML</a:t>
            </a:r>
          </a:p>
          <a:p>
            <a:pPr lvl="2"/>
            <a:endParaRPr lang="en-US" dirty="0" smtClean="0"/>
          </a:p>
        </p:txBody>
      </p:sp>
      <p:pic>
        <p:nvPicPr>
          <p:cNvPr id="5" name="Picture 4" descr="SDK411 Wizard Step 2.png"/>
          <p:cNvPicPr>
            <a:picLocks noChangeAspect="1"/>
          </p:cNvPicPr>
          <p:nvPr/>
        </p:nvPicPr>
        <p:blipFill>
          <a:blip r:embed="rId2" cstate="print"/>
          <a:stretch>
            <a:fillRect/>
          </a:stretch>
        </p:blipFill>
        <p:spPr>
          <a:xfrm>
            <a:off x="3505200" y="3505200"/>
            <a:ext cx="5462588" cy="27838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Single, Common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All</a:t>
            </a:r>
            <a:r>
              <a:rPr kumimoji="0" lang="en-US" sz="2000" i="0" u="none" strike="noStrike" kern="0" cap="none" spc="0" normalizeH="0" noProof="0" dirty="0" smtClean="0">
                <a:ln>
                  <a:noFill/>
                </a:ln>
                <a:solidFill>
                  <a:schemeClr val="tx1"/>
                </a:solidFill>
                <a:effectLst/>
                <a:uLnTx/>
                <a:uFillTx/>
                <a:latin typeface="+mn-lt"/>
              </a:rPr>
              <a:t> data services can be queried via the same client class</a:t>
            </a:r>
          </a:p>
          <a:p>
            <a:pPr marL="800100" lvl="1" indent="-342900">
              <a:spcBef>
                <a:spcPct val="20000"/>
              </a:spcBef>
              <a:buClr>
                <a:srgbClr val="00AAF6"/>
              </a:buClr>
              <a:buFontTx/>
              <a:buChar char="•"/>
            </a:pPr>
            <a:r>
              <a:rPr lang="en-US" sz="2000" kern="0" baseline="0" dirty="0" smtClean="0">
                <a:latin typeface="+mn-lt"/>
              </a:rPr>
              <a:t>Possible</a:t>
            </a:r>
            <a:r>
              <a:rPr lang="en-US" sz="2000" kern="0" dirty="0" smtClean="0">
                <a:latin typeface="+mn-lt"/>
              </a:rPr>
              <a:t> because all data services implement the same WSDL</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Standard</a:t>
            </a:r>
            <a:r>
              <a:rPr kumimoji="0" lang="en-US" sz="2000" i="0" u="none" strike="noStrike" kern="0" cap="none" spc="0" normalizeH="0" noProof="0" dirty="0" smtClean="0">
                <a:ln>
                  <a:noFill/>
                </a:ln>
                <a:solidFill>
                  <a:schemeClr val="tx1"/>
                </a:solidFill>
                <a:effectLst/>
                <a:uLnTx/>
                <a:uFillTx/>
                <a:latin typeface="+mn-lt"/>
              </a:rPr>
              <a:t> client has single public method</a:t>
            </a:r>
          </a:p>
          <a:p>
            <a:pPr marL="1257300" lvl="2" indent="-342900">
              <a:spcBef>
                <a:spcPct val="20000"/>
              </a:spcBef>
              <a:buClr>
                <a:srgbClr val="00AAF6"/>
              </a:buClr>
              <a:buFontTx/>
              <a:buChar char="•"/>
            </a:pPr>
            <a:r>
              <a:rPr lang="en-US" kern="0" baseline="0" dirty="0" smtClean="0">
                <a:latin typeface="+mn-lt"/>
              </a:rPr>
              <a:t>CQL</a:t>
            </a:r>
            <a:r>
              <a:rPr lang="en-US" kern="0" dirty="0" smtClean="0">
                <a:latin typeface="+mn-lt"/>
              </a:rPr>
              <a:t> query in, CQL query results out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Client</a:t>
            </a:r>
            <a:r>
              <a:rPr kumimoji="0" lang="en-US" sz="2000" i="0" u="none" strike="noStrike" kern="0" cap="none" spc="0" normalizeH="0" noProof="0" dirty="0" smtClean="0">
                <a:ln>
                  <a:noFill/>
                </a:ln>
                <a:solidFill>
                  <a:schemeClr val="tx1"/>
                </a:solidFill>
                <a:effectLst/>
                <a:uLnTx/>
                <a:uFillTx/>
                <a:latin typeface="+mn-lt"/>
              </a:rPr>
              <a:t> for each specific service works too</a:t>
            </a:r>
          </a:p>
          <a:p>
            <a:pPr marL="1257300" lvl="2" indent="-342900">
              <a:spcBef>
                <a:spcPct val="20000"/>
              </a:spcBef>
              <a:buClr>
                <a:srgbClr val="00AAF6"/>
              </a:buClr>
              <a:buFontTx/>
              <a:buChar char="•"/>
            </a:pPr>
            <a:r>
              <a:rPr lang="en-US" kern="0" baseline="0" dirty="0" smtClean="0">
                <a:latin typeface="+mn-lt"/>
              </a:rPr>
              <a:t>Methods</a:t>
            </a:r>
            <a:r>
              <a:rPr lang="en-US" kern="0" dirty="0" smtClean="0">
                <a:latin typeface="+mn-lt"/>
              </a:rPr>
              <a:t> unique to the service are available via the custom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Constructed like any other Introduce-generated</a:t>
            </a:r>
            <a:r>
              <a:rPr kumimoji="0" lang="en-US" sz="2000" i="0" u="none" strike="noStrike" kern="0" cap="none" spc="0" normalizeH="0" noProof="0" dirty="0" smtClean="0">
                <a:ln>
                  <a:noFill/>
                </a:ln>
                <a:solidFill>
                  <a:schemeClr val="tx1"/>
                </a:solidFill>
                <a:effectLst/>
                <a:uLnTx/>
                <a:uFillTx/>
                <a:latin typeface="+mn-lt"/>
              </a:rPr>
              <a:t> client</a:t>
            </a:r>
          </a:p>
          <a:p>
            <a:pPr marL="1257300" lvl="2" indent="-342900">
              <a:spcBef>
                <a:spcPct val="20000"/>
              </a:spcBef>
              <a:buClr>
                <a:srgbClr val="00AAF6"/>
              </a:buClr>
              <a:buFontTx/>
              <a:buChar char="•"/>
            </a:pPr>
            <a:r>
              <a:rPr lang="en-US" kern="0" baseline="0" dirty="0" smtClean="0">
                <a:latin typeface="+mn-lt"/>
              </a:rPr>
              <a:t>Service</a:t>
            </a:r>
            <a:r>
              <a:rPr lang="en-US" kern="0" dirty="0" smtClean="0">
                <a:latin typeface="+mn-lt"/>
              </a:rPr>
              <a:t> URL / EPR and optional Grid Credential</a:t>
            </a:r>
            <a:endParaRPr kumimoji="0" lang="en-US"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3" name="Content Placeholder 2"/>
          <p:cNvSpPr>
            <a:spLocks noGrp="1"/>
          </p:cNvSpPr>
          <p:nvPr>
            <p:ph idx="1"/>
          </p:nvPr>
        </p:nvSpPr>
        <p:spPr/>
        <p:txBody>
          <a:bodyPr/>
          <a:lstStyle/>
          <a:p>
            <a:r>
              <a:rPr lang="en-US" sz="2000" dirty="0" smtClean="0"/>
              <a:t>Example client set-up and invocation:</a:t>
            </a:r>
          </a:p>
          <a:p>
            <a:endParaRPr lang="en-US" sz="2000" dirty="0" smtClean="0"/>
          </a:p>
          <a:p>
            <a:endParaRPr lang="en-US" sz="2000" dirty="0" smtClean="0"/>
          </a:p>
          <a:p>
            <a:endParaRPr lang="en-US" sz="2000" dirty="0" smtClean="0"/>
          </a:p>
          <a:p>
            <a:endParaRPr lang="en-US" sz="2000" dirty="0" smtClean="0"/>
          </a:p>
          <a:p>
            <a:pPr lvl="1"/>
            <a:r>
              <a:rPr lang="en-US" sz="2000" dirty="0" smtClean="0"/>
              <a:t>The service URL is defined</a:t>
            </a:r>
          </a:p>
          <a:p>
            <a:pPr lvl="1"/>
            <a:r>
              <a:rPr lang="en-US" sz="2000" dirty="0" smtClean="0"/>
              <a:t>The </a:t>
            </a:r>
            <a:r>
              <a:rPr lang="en-US" sz="2000" i="1" dirty="0" smtClean="0"/>
              <a:t>common data service client</a:t>
            </a:r>
            <a:r>
              <a:rPr lang="en-US" sz="2000" dirty="0" smtClean="0"/>
              <a:t> is created with the URL</a:t>
            </a:r>
          </a:p>
          <a:p>
            <a:pPr lvl="1"/>
            <a:r>
              <a:rPr lang="en-US" sz="2000" dirty="0" smtClean="0"/>
              <a:t>A new CQL query object is created</a:t>
            </a:r>
          </a:p>
          <a:p>
            <a:pPr lvl="1"/>
            <a:r>
              <a:rPr lang="en-US" sz="2000" dirty="0" smtClean="0"/>
              <a:t>Its target is set to </a:t>
            </a:r>
            <a:r>
              <a:rPr lang="en-US" sz="2000" i="1" dirty="0" err="1" smtClean="0"/>
              <a:t>gov.nih.nci.cabio.domain.Gene</a:t>
            </a:r>
            <a:endParaRPr lang="en-US" sz="2000" dirty="0" smtClean="0"/>
          </a:p>
          <a:p>
            <a:pPr lvl="1"/>
            <a:r>
              <a:rPr lang="en-US" sz="2000" b="0" dirty="0" smtClean="0"/>
              <a:t>The target is constrained by </a:t>
            </a:r>
            <a:r>
              <a:rPr lang="en-US" sz="2000" b="0" i="1" dirty="0" smtClean="0"/>
              <a:t>name </a:t>
            </a:r>
            <a:r>
              <a:rPr lang="en-US" sz="2000" b="0" dirty="0" smtClean="0"/>
              <a:t>attributes with values like </a:t>
            </a:r>
            <a:r>
              <a:rPr lang="en-US" sz="2000" b="0" i="1" dirty="0" err="1" smtClean="0"/>
              <a:t>brca</a:t>
            </a:r>
            <a:r>
              <a:rPr lang="en-US" sz="2000" b="0" i="1" dirty="0" smtClean="0"/>
              <a:t>%</a:t>
            </a:r>
            <a:endParaRPr lang="en-US" sz="2000" b="0" dirty="0" smtClean="0"/>
          </a:p>
          <a:p>
            <a:pPr lvl="1"/>
            <a:r>
              <a:rPr lang="en-US" sz="2000" dirty="0" smtClean="0"/>
              <a:t>The query is executed by the data service and results are returned</a:t>
            </a:r>
            <a:endParaRPr lang="en-US" sz="2000" b="0" dirty="0" smtClean="0"/>
          </a:p>
        </p:txBody>
      </p:sp>
      <p:pic>
        <p:nvPicPr>
          <p:cNvPr id="4" name="Picture 3" descr="Client Example 1.png"/>
          <p:cNvPicPr>
            <a:picLocks noChangeAspect="1"/>
          </p:cNvPicPr>
          <p:nvPr/>
        </p:nvPicPr>
        <p:blipFill>
          <a:blip r:embed="rId2" cstate="print"/>
          <a:stretch>
            <a:fillRect/>
          </a:stretch>
        </p:blipFill>
        <p:spPr>
          <a:xfrm>
            <a:off x="762000" y="1724025"/>
            <a:ext cx="6048375" cy="14763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hangingPunct="1"/>
            <a:r>
              <a:rPr lang="en-US" dirty="0" smtClean="0"/>
              <a:t>caGrid Query Language (CQL)</a:t>
            </a:r>
          </a:p>
        </p:txBody>
      </p:sp>
      <p:sp>
        <p:nvSpPr>
          <p:cNvPr id="45059" name="Rectangle 5"/>
          <p:cNvSpPr>
            <a:spLocks noGrp="1" noChangeArrowheads="1"/>
          </p:cNvSpPr>
          <p:nvPr>
            <p:ph idx="1"/>
          </p:nvPr>
        </p:nvSpPr>
        <p:spPr/>
        <p:txBody>
          <a:bodyPr/>
          <a:lstStyle/>
          <a:p>
            <a:pPr eaLnBrk="1" hangingPunct="1"/>
            <a:r>
              <a:rPr lang="en-US" sz="2000" dirty="0" smtClean="0"/>
              <a:t>Simple, “minimum entry” for data providers</a:t>
            </a:r>
          </a:p>
          <a:p>
            <a:pPr eaLnBrk="1" hangingPunct="1"/>
            <a:r>
              <a:rPr lang="en-US" sz="2000" dirty="0" smtClean="0"/>
              <a:t>Specifies a target object (result) type and selects the instances which satisfy the specified properties and nested object properties</a:t>
            </a:r>
          </a:p>
          <a:p>
            <a:pPr lvl="1" eaLnBrk="1" hangingPunct="1"/>
            <a:r>
              <a:rPr lang="en-US" sz="2000" dirty="0" smtClean="0"/>
              <a:t>Allows path navigation</a:t>
            </a:r>
          </a:p>
          <a:p>
            <a:pPr lvl="1" eaLnBrk="1" hangingPunct="1"/>
            <a:r>
              <a:rPr lang="en-US" sz="2000" dirty="0" smtClean="0"/>
              <a:t>Provides logical grouping</a:t>
            </a:r>
          </a:p>
          <a:p>
            <a:pPr lvl="1" eaLnBrk="1" hangingPunct="1"/>
            <a:r>
              <a:rPr lang="en-US" sz="2000" dirty="0" smtClean="0"/>
              <a:t>Provides name/predicate/value filtering on properties of objects</a:t>
            </a:r>
          </a:p>
          <a:p>
            <a:pPr eaLnBrk="1" hangingPunct="1"/>
            <a:r>
              <a:rPr lang="en-US" sz="2000" dirty="0" smtClean="0"/>
              <a:t>Recursively defined</a:t>
            </a:r>
          </a:p>
          <a:p>
            <a:pPr eaLnBrk="1" hangingPunct="1"/>
            <a:r>
              <a:rPr lang="en-US" sz="2000" dirty="0" smtClean="0"/>
              <a:t>Ability to return full Objects, Set of attributes, count of results, or distinct attribute values</a:t>
            </a: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caGrid Query Language (CQL)</a:t>
            </a:r>
            <a:endParaRPr lang="en-US" dirty="0"/>
          </a:p>
        </p:txBody>
      </p:sp>
      <p:sp>
        <p:nvSpPr>
          <p:cNvPr id="3" name="Content Placeholder 2"/>
          <p:cNvSpPr>
            <a:spLocks noGrp="1"/>
          </p:cNvSpPr>
          <p:nvPr>
            <p:ph idx="1"/>
          </p:nvPr>
        </p:nvSpPr>
        <p:spPr/>
        <p:txBody>
          <a:bodyPr/>
          <a:lstStyle/>
          <a:p>
            <a:r>
              <a:rPr lang="en-US" sz="2000" dirty="0" smtClean="0"/>
              <a:t>Defined by XML schema</a:t>
            </a:r>
          </a:p>
          <a:p>
            <a:pPr lvl="1"/>
            <a:r>
              <a:rPr lang="en-US" sz="2000" dirty="0" smtClean="0"/>
              <a:t>Published in GME</a:t>
            </a:r>
          </a:p>
          <a:p>
            <a:pPr lvl="1"/>
            <a:r>
              <a:rPr lang="en-US" sz="2000" dirty="0" smtClean="0"/>
              <a:t>Included in every caGrid Data Service</a:t>
            </a:r>
          </a:p>
          <a:p>
            <a:r>
              <a:rPr lang="en-US" sz="2000" dirty="0" smtClean="0"/>
              <a:t>Queries constructed in one of two ways</a:t>
            </a:r>
          </a:p>
          <a:p>
            <a:pPr lvl="1"/>
            <a:r>
              <a:rPr lang="en-US" sz="2000" dirty="0" smtClean="0"/>
              <a:t>CQL object API</a:t>
            </a:r>
          </a:p>
          <a:p>
            <a:pPr lvl="2"/>
            <a:r>
              <a:rPr lang="en-US" sz="1800" dirty="0" smtClean="0"/>
              <a:t>Java beans derived from CQL schema</a:t>
            </a:r>
          </a:p>
          <a:p>
            <a:pPr lvl="2"/>
            <a:r>
              <a:rPr lang="en-US" sz="1800" dirty="0" smtClean="0"/>
              <a:t>Simple getter / setter functionality to add query components</a:t>
            </a:r>
          </a:p>
          <a:p>
            <a:pPr lvl="1"/>
            <a:r>
              <a:rPr lang="en-US" sz="2000" dirty="0" smtClean="0"/>
              <a:t>Written XML document</a:t>
            </a:r>
          </a:p>
          <a:p>
            <a:pPr lvl="2"/>
            <a:r>
              <a:rPr lang="en-US" sz="1800" dirty="0" err="1" smtClean="0"/>
              <a:t>Deserialized</a:t>
            </a:r>
            <a:r>
              <a:rPr lang="en-US" sz="1800" dirty="0" smtClean="0"/>
              <a:t> into CQL object and used with data service client API</a:t>
            </a:r>
          </a:p>
          <a:p>
            <a:pPr lvl="2"/>
            <a:r>
              <a:rPr lang="en-US" sz="1800" dirty="0" smtClean="0"/>
              <a:t>Passed by other means over SOAP interface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Object</a:t>
            </a:r>
            <a:endParaRPr lang="en-US" sz="2400" dirty="0" smtClean="0"/>
          </a:p>
          <a:p>
            <a:pPr lvl="1"/>
            <a:r>
              <a:rPr lang="en-US" sz="2000" dirty="0" smtClean="0"/>
              <a:t>Base for search criteria and target definition</a:t>
            </a:r>
          </a:p>
          <a:p>
            <a:pPr lvl="1"/>
            <a:r>
              <a:rPr lang="en-US" sz="2000" dirty="0" smtClean="0"/>
              <a:t>Contains the name of the data type / class being searched for</a:t>
            </a:r>
          </a:p>
          <a:p>
            <a:pPr lvl="1"/>
            <a:r>
              <a:rPr lang="en-US" sz="2000" dirty="0" smtClean="0"/>
              <a:t>May have one of three child query parts</a:t>
            </a:r>
          </a:p>
          <a:p>
            <a:pPr lvl="2"/>
            <a:r>
              <a:rPr lang="en-US" sz="1800" dirty="0" smtClean="0"/>
              <a:t>Association, Attribute, or Group</a:t>
            </a:r>
          </a:p>
          <a:p>
            <a:r>
              <a:rPr lang="en-US" sz="2000" dirty="0" smtClean="0"/>
              <a:t>Target</a:t>
            </a:r>
          </a:p>
          <a:p>
            <a:pPr lvl="1"/>
            <a:r>
              <a:rPr lang="en-US" sz="2000" dirty="0" smtClean="0"/>
              <a:t>Top level query component extends from Object</a:t>
            </a:r>
          </a:p>
          <a:p>
            <a:pPr lvl="1"/>
            <a:r>
              <a:rPr lang="en-US" sz="2000" dirty="0" smtClean="0"/>
              <a:t>Identifies the data type which will be returned by the query</a:t>
            </a:r>
          </a:p>
          <a:p>
            <a:r>
              <a:rPr lang="en-US" sz="2000" dirty="0" smtClean="0"/>
              <a:t>Association</a:t>
            </a:r>
          </a:p>
          <a:p>
            <a:pPr lvl="1"/>
            <a:r>
              <a:rPr lang="en-US" sz="2000" dirty="0" smtClean="0"/>
              <a:t>Lower level query component extends from Object</a:t>
            </a:r>
          </a:p>
          <a:p>
            <a:pPr lvl="1"/>
            <a:r>
              <a:rPr lang="en-US" sz="2000" dirty="0" smtClean="0"/>
              <a:t>Restricts query results</a:t>
            </a:r>
          </a:p>
          <a:p>
            <a:pPr lvl="2"/>
            <a:r>
              <a:rPr lang="en-US" sz="1800" dirty="0" smtClean="0"/>
              <a:t>Must be non-null</a:t>
            </a:r>
          </a:p>
          <a:p>
            <a:pPr lvl="2"/>
            <a:r>
              <a:rPr lang="en-US" sz="1800" dirty="0" smtClean="0"/>
              <a:t>Further associations, attributes, or groups as child query components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Attribute</a:t>
            </a:r>
          </a:p>
          <a:p>
            <a:pPr lvl="1"/>
            <a:r>
              <a:rPr lang="en-US" sz="2000" dirty="0" smtClean="0"/>
              <a:t>Object property used as search criteria</a:t>
            </a:r>
          </a:p>
          <a:p>
            <a:pPr lvl="1"/>
            <a:r>
              <a:rPr lang="en-US" sz="2000" dirty="0" smtClean="0"/>
              <a:t>Defined in terms of attribute name, predicate, and value</a:t>
            </a:r>
          </a:p>
          <a:p>
            <a:pPr lvl="1"/>
            <a:r>
              <a:rPr lang="en-US" sz="2000" dirty="0" smtClean="0"/>
              <a:t>Predicates are similar to SQL</a:t>
            </a:r>
          </a:p>
          <a:p>
            <a:pPr lvl="2"/>
            <a:r>
              <a:rPr lang="en-US" sz="1800" dirty="0" smtClean="0"/>
              <a:t>Equals, Not Equals, Like, Less Than, Greater Than, Less or Equal, Greater or Equal, Null, and Not Null</a:t>
            </a:r>
          </a:p>
          <a:p>
            <a:r>
              <a:rPr lang="en-US" sz="2000" dirty="0" smtClean="0"/>
              <a:t>Group</a:t>
            </a:r>
          </a:p>
          <a:p>
            <a:pPr lvl="1"/>
            <a:r>
              <a:rPr lang="en-US" sz="2000" dirty="0" smtClean="0"/>
              <a:t>A logical join of child search criteria</a:t>
            </a:r>
          </a:p>
          <a:p>
            <a:pPr lvl="2"/>
            <a:r>
              <a:rPr lang="en-US" sz="1800" dirty="0" smtClean="0"/>
              <a:t>Logical operators AND / OR</a:t>
            </a:r>
          </a:p>
          <a:p>
            <a:pPr lvl="1"/>
            <a:r>
              <a:rPr lang="en-US" sz="2000" dirty="0" smtClean="0"/>
              <a:t>May have one or more Attributes, Associations, or additional Groups in combination</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caGrid Data Services</a:t>
            </a:r>
            <a:endParaRPr lang="en-US" dirty="0"/>
          </a:p>
        </p:txBody>
      </p:sp>
      <p:sp>
        <p:nvSpPr>
          <p:cNvPr id="5123" name="Rectangle 3"/>
          <p:cNvSpPr>
            <a:spLocks noGrp="1" noChangeArrowheads="1"/>
          </p:cNvSpPr>
          <p:nvPr>
            <p:ph type="body" idx="1"/>
          </p:nvPr>
        </p:nvSpPr>
        <p:spPr/>
        <p:txBody>
          <a:bodyPr/>
          <a:lstStyle/>
          <a:p>
            <a:r>
              <a:rPr lang="en-US" sz="2000" dirty="0" smtClean="0"/>
              <a:t>caGrid Data Services provide capability to expose data resources to the Grid</a:t>
            </a:r>
          </a:p>
          <a:p>
            <a:r>
              <a:rPr lang="en-US" sz="2000" dirty="0" smtClean="0"/>
              <a:t>Specialization of caGrid grid services to expose data through a common query interface</a:t>
            </a:r>
          </a:p>
          <a:p>
            <a:pPr lvl="1"/>
            <a:r>
              <a:rPr lang="en-US" sz="2000" dirty="0" smtClean="0"/>
              <a:t>Meet all base service requirements of caGrid services</a:t>
            </a:r>
          </a:p>
          <a:p>
            <a:r>
              <a:rPr lang="en-US" sz="2000" dirty="0" smtClean="0"/>
              <a:t>Present an object view of data sources</a:t>
            </a:r>
          </a:p>
          <a:p>
            <a:pPr lvl="1"/>
            <a:r>
              <a:rPr lang="en-US" sz="2000" dirty="0" smtClean="0"/>
              <a:t>Exposed objects are registered in </a:t>
            </a:r>
            <a:r>
              <a:rPr lang="en-US" sz="2000" dirty="0" err="1" smtClean="0"/>
              <a:t>caDSR</a:t>
            </a:r>
            <a:r>
              <a:rPr lang="en-US" sz="2000" dirty="0" smtClean="0"/>
              <a:t> and their XML representation in GME</a:t>
            </a:r>
          </a:p>
          <a:p>
            <a:pPr lvl="1"/>
            <a:r>
              <a:rPr lang="en-US" sz="2000" dirty="0" smtClean="0"/>
              <a:t>Data Service Metadata describes information model</a:t>
            </a:r>
          </a:p>
          <a:p>
            <a:pPr lvl="1"/>
            <a:r>
              <a:rPr lang="en-US" sz="2000" dirty="0" smtClean="0"/>
              <a:t>Queries made with CQL Query objects</a:t>
            </a:r>
          </a:p>
          <a:p>
            <a:pPr lvl="2"/>
            <a:r>
              <a:rPr lang="en-US" sz="1800" dirty="0" smtClean="0"/>
              <a:t>Results returned as objects nested in a CQL Query Result Set</a:t>
            </a:r>
          </a:p>
          <a:p>
            <a:r>
              <a:rPr lang="en-US" sz="2000" dirty="0" smtClean="0"/>
              <a:t>Graphical Development tool, implemented as an extension to the Introduce Toolkit, is used to create the new grid service</a:t>
            </a:r>
          </a:p>
          <a:p>
            <a:pPr lvl="1"/>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7117"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7118"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7107"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116"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916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916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9155"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9164"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49165"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121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121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1203"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2039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 and have an associated Taxon: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chemeClr val="hlink"/>
                          </a:solidFill>
                          <a:effectLst/>
                          <a:latin typeface="Arial Narrow" charset="0"/>
                          <a:ea typeface="ヒラギノ角ゴ Pro W3" charset="-128"/>
                        </a:rPr>
                        <a:t>&lt;Association roleName="taxon“  name="gov.nih.nci.cabio.domain.Taxon"&gt;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2"/>
                          </a:solidFill>
                          <a:effectLst/>
                          <a:latin typeface="Arial Narrow" charset="0"/>
                          <a:ea typeface="ヒラギノ角ゴ Pro W3" charset="-128"/>
                        </a:rPr>
                        <a:t>          </a:t>
                      </a:r>
                      <a:endParaRPr kumimoji="0" lang="en-US" sz="1400" b="0" i="0" u="none" strike="noStrike" cap="none" normalizeH="0" baseline="0" smtClean="0">
                        <a:ln>
                          <a:noFill/>
                        </a:ln>
                        <a:solidFill>
                          <a:schemeClr val="folHlink"/>
                        </a:solidFill>
                        <a:effectLst/>
                        <a:latin typeface="Arial Narrow" charset="0"/>
                        <a:ea typeface="ヒラギノ角ゴ Pro W3"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212"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1213"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1214"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1215"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3265"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3266"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3251"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3944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Return all Genes with a symbol beginning with BRCA and have an associated </a:t>
                      </a:r>
                      <a:r>
                        <a:rPr kumimoji="0" lang="en-US" sz="1800" b="1" i="0" u="none" strike="noStrike" cap="none" normalizeH="0" baseline="0" dirty="0" err="1" smtClean="0">
                          <a:ln>
                            <a:noFill/>
                          </a:ln>
                          <a:solidFill>
                            <a:schemeClr val="tx1"/>
                          </a:solidFill>
                          <a:effectLst/>
                          <a:latin typeface="Arial" charset="0"/>
                          <a:ea typeface="ヒラギノ角ゴ Pro W3" charset="-128"/>
                          <a:cs typeface="Times New Roman" charset="0"/>
                        </a:rPr>
                        <a:t>Taxon</a:t>
                      </a: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 with a </a:t>
                      </a:r>
                      <a:r>
                        <a:rPr kumimoji="0" lang="en-US" sz="1800" b="1" i="0" u="none" strike="noStrike" cap="none" normalizeH="0" baseline="0" dirty="0" err="1" smtClean="0">
                          <a:ln>
                            <a:noFill/>
                          </a:ln>
                          <a:solidFill>
                            <a:schemeClr val="tx1"/>
                          </a:solidFill>
                          <a:effectLst/>
                          <a:latin typeface="Arial" charset="0"/>
                          <a:ea typeface="ヒラギノ角ゴ Pro W3" charset="-128"/>
                          <a:cs typeface="Times New Roman" charset="0"/>
                        </a:rPr>
                        <a:t>scientificName</a:t>
                      </a: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 equal to “Homo sapiens”: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&lt;</a:t>
                      </a:r>
                      <a:r>
                        <a:rPr kumimoji="0" lang="en-US" sz="1400" b="0" i="0" u="none" strike="noStrike" cap="none" normalizeH="0" baseline="0" dirty="0" err="1" smtClean="0">
                          <a:ln>
                            <a:noFill/>
                          </a:ln>
                          <a:solidFill>
                            <a:schemeClr val="tx1"/>
                          </a:solidFill>
                          <a:effectLst/>
                          <a:latin typeface="Arial Narrow" charset="0"/>
                          <a:ea typeface="ヒラギノ角ゴ Pro W3" charset="-128"/>
                        </a:rPr>
                        <a:t>CQLQuery</a:t>
                      </a: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err="1" smtClean="0">
                          <a:ln>
                            <a:noFill/>
                          </a:ln>
                          <a:solidFill>
                            <a:schemeClr val="tx1"/>
                          </a:solidFill>
                          <a:effectLst/>
                          <a:latin typeface="Arial Narrow" charset="0"/>
                          <a:ea typeface="ヒラギノ角ゴ Pro W3" charset="-128"/>
                        </a:rPr>
                        <a:t>xmlns</a:t>
                      </a:r>
                      <a:r>
                        <a:rPr kumimoji="0" lang="en-US" sz="1400" b="0" i="0" u="none" strike="noStrike" cap="none" normalizeH="0" baseline="0" dirty="0" smtClean="0">
                          <a:ln>
                            <a:noFill/>
                          </a:ln>
                          <a:solidFill>
                            <a:schemeClr val="tx1"/>
                          </a:solidFill>
                          <a:effectLst/>
                          <a:latin typeface="Arial Narrow" charset="0"/>
                          <a:ea typeface="ヒラギノ角ゴ Pro W3" charset="-128"/>
                        </a:rPr>
                        <a:t>="http://CQL.caBIG/1/gov.nih.nci.cagrid.CQLQuery"&gt;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charset="0"/>
                          <a:ea typeface="ヒラギノ角ゴ Pro W3" charset="-128"/>
                        </a:rPr>
                        <a:t>  &lt;Target name="</a:t>
                      </a:r>
                      <a:r>
                        <a:rPr kumimoji="0" lang="en-US" sz="1400" b="0" i="0" u="none" strike="noStrike" cap="none" normalizeH="0" baseline="0" dirty="0" err="1" smtClean="0">
                          <a:ln>
                            <a:noFill/>
                          </a:ln>
                          <a:solidFill>
                            <a:srgbClr val="FF0000"/>
                          </a:solidFill>
                          <a:effectLst/>
                          <a:latin typeface="Arial Narrow" charset="0"/>
                          <a:ea typeface="ヒラギノ角ゴ Pro W3" charset="-128"/>
                        </a:rPr>
                        <a:t>gov.nih.nci.cabio.domain.Gene</a:t>
                      </a:r>
                      <a:r>
                        <a:rPr kumimoji="0" lang="en-US" sz="1400" b="0" i="0" u="none" strike="noStrike" cap="none" normalizeH="0" baseline="0" dirty="0" smtClean="0">
                          <a:ln>
                            <a:noFill/>
                          </a:ln>
                          <a:solidFill>
                            <a:srgbClr val="FF0000"/>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&lt;Group </a:t>
                      </a:r>
                      <a:r>
                        <a:rPr kumimoji="0" lang="en-US" sz="1400" b="0" i="0" u="none" strike="noStrike" cap="none" normalizeH="0" baseline="0" dirty="0" err="1" smtClean="0">
                          <a:ln>
                            <a:noFill/>
                          </a:ln>
                          <a:solidFill>
                            <a:schemeClr val="tx1"/>
                          </a:solidFill>
                          <a:effectLst/>
                          <a:latin typeface="Arial Narrow" charset="0"/>
                          <a:ea typeface="ヒラギノ角ゴ Pro W3" charset="-128"/>
                        </a:rPr>
                        <a:t>logicRelation</a:t>
                      </a:r>
                      <a:r>
                        <a:rPr kumimoji="0" lang="en-US" sz="1400" b="0" i="0" u="none" strike="noStrike" cap="none" normalizeH="0" baseline="0" dirty="0" smtClean="0">
                          <a:ln>
                            <a:noFill/>
                          </a:ln>
                          <a:solidFill>
                            <a:schemeClr val="tx1"/>
                          </a:solidFill>
                          <a:effectLst/>
                          <a:latin typeface="Arial Narrow" charset="0"/>
                          <a:ea typeface="ヒラギノ角ゴ Pro W3" charset="-128"/>
                        </a:rPr>
                        <a:t>="AND"&gt;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smtClean="0">
                          <a:ln>
                            <a:noFill/>
                          </a:ln>
                          <a:solidFill>
                            <a:schemeClr val="hlink"/>
                          </a:solidFill>
                          <a:effectLst/>
                          <a:latin typeface="Arial Narrow" charset="0"/>
                          <a:ea typeface="ヒラギノ角ゴ Pro W3" charset="-128"/>
                        </a:rPr>
                        <a:t>&lt;Association </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roleName</a:t>
                      </a:r>
                      <a:r>
                        <a:rPr kumimoji="0" lang="en-US" sz="1400" b="0" i="0" u="none" strike="noStrike" cap="none" normalizeH="0" baseline="0" dirty="0" smtClean="0">
                          <a:ln>
                            <a:noFill/>
                          </a:ln>
                          <a:solidFill>
                            <a:schemeClr val="hlink"/>
                          </a:solidFill>
                          <a:effectLst/>
                          <a:latin typeface="Arial Narrow" charset="0"/>
                          <a:ea typeface="ヒラギノ角ゴ Pro W3" charset="-128"/>
                        </a:rPr>
                        <a:t>="</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taxon</a:t>
                      </a:r>
                      <a:r>
                        <a:rPr kumimoji="0" lang="en-US" sz="1400" b="0" i="0" u="none" strike="noStrike" cap="none" normalizeH="0" baseline="0" dirty="0" smtClean="0">
                          <a:ln>
                            <a:noFill/>
                          </a:ln>
                          <a:solidFill>
                            <a:schemeClr val="hlink"/>
                          </a:solidFill>
                          <a:effectLst/>
                          <a:latin typeface="Arial Narrow" charset="0"/>
                          <a:ea typeface="ヒラギノ角ゴ Pro W3" charset="-128"/>
                        </a:rPr>
                        <a:t>“  name="</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gov.nih.nci.cabio.domain.Taxon</a:t>
                      </a:r>
                      <a:r>
                        <a:rPr kumimoji="0" lang="en-US" sz="1400" b="0" i="0" u="none" strike="noStrike" cap="none" normalizeH="0" baseline="0" dirty="0" smtClean="0">
                          <a:ln>
                            <a:noFill/>
                          </a:ln>
                          <a:solidFill>
                            <a:schemeClr val="hlink"/>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Narrow" charset="0"/>
                          <a:ea typeface="ヒラギノ角ゴ Pro W3" charset="-128"/>
                        </a:rPr>
                        <a:t>          </a:t>
                      </a:r>
                      <a:r>
                        <a:rPr kumimoji="0" lang="en-US" sz="1400" b="0" i="0" u="none" strike="noStrike" cap="none" normalizeH="0" baseline="0" dirty="0" smtClean="0">
                          <a:ln>
                            <a:noFill/>
                          </a:ln>
                          <a:solidFill>
                            <a:schemeClr val="folHlink"/>
                          </a:solidFill>
                          <a:effectLst/>
                          <a:latin typeface="Arial Narrow" charset="0"/>
                          <a:ea typeface="ヒラギノ角ゴ Pro W3" charset="-128"/>
                        </a:rPr>
                        <a:t>&lt;Attribute name=“</a:t>
                      </a:r>
                      <a:r>
                        <a:rPr kumimoji="0" lang="en-US" sz="1400" b="1" i="0" u="none" strike="noStrike" cap="none" normalizeH="0" baseline="0" dirty="0" err="1" smtClean="0">
                          <a:ln>
                            <a:noFill/>
                          </a:ln>
                          <a:solidFill>
                            <a:schemeClr val="folHlink"/>
                          </a:solidFill>
                          <a:effectLst/>
                          <a:latin typeface="Arial Narrow" charset="0"/>
                          <a:ea typeface="ヒラギノ角ゴ Pro W3" charset="-128"/>
                        </a:rPr>
                        <a:t>scientificName</a:t>
                      </a:r>
                      <a:r>
                        <a:rPr kumimoji="0" lang="en-US" sz="1400" b="0" i="0" u="none" strike="noStrike" cap="none" normalizeH="0" baseline="0" dirty="0" smtClean="0">
                          <a:ln>
                            <a:noFill/>
                          </a:ln>
                          <a:solidFill>
                            <a:schemeClr val="folHlink"/>
                          </a:solidFill>
                          <a:effectLst/>
                          <a:latin typeface="Arial Narrow" charset="0"/>
                          <a:ea typeface="ヒラギノ角ゴ Pro W3" charset="-128"/>
                        </a:rPr>
                        <a:t>" predicate=“</a:t>
                      </a:r>
                      <a:r>
                        <a:rPr kumimoji="0" lang="en-US" sz="1400" b="1" i="0" u="none" strike="noStrike" cap="none" normalizeH="0" baseline="0" dirty="0" smtClean="0">
                          <a:ln>
                            <a:noFill/>
                          </a:ln>
                          <a:solidFill>
                            <a:schemeClr val="folHlink"/>
                          </a:solidFill>
                          <a:effectLst/>
                          <a:latin typeface="Arial Narrow" charset="0"/>
                          <a:ea typeface="ヒラギノ角ゴ Pro W3" charset="-128"/>
                        </a:rPr>
                        <a:t>EQUAL_TO</a:t>
                      </a:r>
                      <a:r>
                        <a:rPr kumimoji="0" lang="en-US" sz="1400" b="0" i="0" u="none" strike="noStrike" cap="none" normalizeH="0" baseline="0" dirty="0" smtClean="0">
                          <a:ln>
                            <a:noFill/>
                          </a:ln>
                          <a:solidFill>
                            <a:schemeClr val="folHlink"/>
                          </a:solidFill>
                          <a:effectLst/>
                          <a:latin typeface="Arial Narrow" charset="0"/>
                          <a:ea typeface="ヒラギノ角ゴ Pro W3" charset="-128"/>
                        </a:rPr>
                        <a:t>” value=“</a:t>
                      </a:r>
                      <a:r>
                        <a:rPr kumimoji="0" lang="en-US" sz="1400" b="1" i="0" u="none" strike="noStrike" cap="none" normalizeH="0" baseline="0" dirty="0" smtClean="0">
                          <a:ln>
                            <a:noFill/>
                          </a:ln>
                          <a:solidFill>
                            <a:schemeClr val="folHlink"/>
                          </a:solidFill>
                          <a:effectLst/>
                          <a:latin typeface="Arial Narrow" charset="0"/>
                          <a:ea typeface="ヒラギノ角ゴ Pro W3" charset="-128"/>
                        </a:rPr>
                        <a:t>Homo sapiens</a:t>
                      </a:r>
                      <a:r>
                        <a:rPr kumimoji="0" lang="en-US" sz="1400" b="0" i="0" u="none" strike="noStrike" cap="none" normalizeH="0" baseline="0" dirty="0" smtClean="0">
                          <a:ln>
                            <a:noFill/>
                          </a:ln>
                          <a:solidFill>
                            <a:schemeClr val="folHlink"/>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&lt;/</a:t>
                      </a:r>
                      <a:r>
                        <a:rPr kumimoji="0" lang="en-US" sz="1400" b="0" i="0" u="none" strike="noStrike" cap="none" normalizeH="0" baseline="0" dirty="0" err="1" smtClean="0">
                          <a:ln>
                            <a:noFill/>
                          </a:ln>
                          <a:solidFill>
                            <a:schemeClr val="tx1"/>
                          </a:solidFill>
                          <a:effectLst/>
                          <a:latin typeface="Arial Narrow" charset="0"/>
                          <a:ea typeface="ヒラギノ角ゴ Pro W3" charset="-128"/>
                        </a:rPr>
                        <a:t>CQLQuery</a:t>
                      </a:r>
                      <a:r>
                        <a:rPr kumimoji="0" lang="en-US" sz="1400" b="0" i="0" u="none" strike="noStrike" cap="none" normalizeH="0" baseline="0" dirty="0" smtClean="0">
                          <a:ln>
                            <a:noFill/>
                          </a:ln>
                          <a:solidFill>
                            <a:schemeClr val="tx1"/>
                          </a:solidFill>
                          <a:effectLst/>
                          <a:latin typeface="Arial Narrow" charset="0"/>
                          <a:ea typeface="ヒラギノ角ゴ Pro W3" charset="-128"/>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260"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3261"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3262" name="AutoShape 16"/>
          <p:cNvSpPr>
            <a:spLocks/>
          </p:cNvSpPr>
          <p:nvPr/>
        </p:nvSpPr>
        <p:spPr bwMode="auto">
          <a:xfrm>
            <a:off x="1447800" y="5334000"/>
            <a:ext cx="1552575" cy="304800"/>
          </a:xfrm>
          <a:prstGeom prst="borderCallout2">
            <a:avLst>
              <a:gd name="adj1" fmla="val 37500"/>
              <a:gd name="adj2" fmla="val -4907"/>
              <a:gd name="adj3" fmla="val 37500"/>
              <a:gd name="adj4" fmla="val -5315"/>
              <a:gd name="adj5" fmla="val -426565"/>
              <a:gd name="adj6" fmla="val -5829"/>
            </a:avLst>
          </a:prstGeom>
          <a:noFill/>
          <a:ln w="25400">
            <a:solidFill>
              <a:schemeClr val="folHlink"/>
            </a:solidFill>
            <a:prstDash val="sysDot"/>
            <a:miter lim="800000"/>
            <a:headEnd/>
            <a:tailEnd/>
          </a:ln>
        </p:spPr>
        <p:txBody>
          <a:bodyPr/>
          <a:lstStyle/>
          <a:p>
            <a:r>
              <a:rPr lang="en-US" sz="1200">
                <a:solidFill>
                  <a:schemeClr val="folHlink"/>
                </a:solidFill>
              </a:rPr>
              <a:t>= “Homo sapiens”</a:t>
            </a:r>
          </a:p>
        </p:txBody>
      </p:sp>
      <p:sp>
        <p:nvSpPr>
          <p:cNvPr id="53263"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3264"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Result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Object</a:t>
            </a:r>
            <a:r>
              <a:rPr kumimoji="0" lang="en-US" sz="2000" i="0" u="none" strike="noStrike" kern="0" cap="none" spc="0" normalizeH="0" noProof="0" dirty="0" smtClean="0">
                <a:ln>
                  <a:noFill/>
                </a:ln>
                <a:solidFill>
                  <a:schemeClr val="tx1"/>
                </a:solidFill>
                <a:effectLst/>
                <a:uLnTx/>
                <a:uFillTx/>
                <a:latin typeface="+mn-lt"/>
              </a:rPr>
              <a:t> results encapsulate complete data types / classes</a:t>
            </a:r>
          </a:p>
          <a:p>
            <a:pPr marL="800100" lvl="1" indent="-342900">
              <a:spcBef>
                <a:spcPct val="20000"/>
              </a:spcBef>
              <a:buClr>
                <a:srgbClr val="00AAF6"/>
              </a:buClr>
              <a:buFontTx/>
              <a:buChar char="•"/>
              <a:defRPr/>
            </a:pPr>
            <a:r>
              <a:rPr lang="en-US" sz="2000" kern="0" baseline="0" dirty="0" smtClean="0">
                <a:latin typeface="+mn-lt"/>
              </a:rPr>
              <a:t>Attribute</a:t>
            </a:r>
            <a:r>
              <a:rPr lang="en-US" sz="2000" kern="0" dirty="0" smtClean="0">
                <a:latin typeface="+mn-lt"/>
              </a:rPr>
              <a:t> results contain key-value pairs grouped by the individual object instances from which they are derived</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Count</a:t>
            </a:r>
            <a:r>
              <a:rPr kumimoji="0" lang="en-US" sz="2000" i="0" u="none" strike="noStrike" kern="0" cap="none" spc="0" normalizeH="0" noProof="0" dirty="0" smtClean="0">
                <a:ln>
                  <a:noFill/>
                </a:ln>
                <a:solidFill>
                  <a:schemeClr val="tx1"/>
                </a:solidFill>
                <a:effectLst/>
                <a:uLnTx/>
                <a:uFillTx/>
                <a:latin typeface="+mn-lt"/>
              </a:rPr>
              <a:t> results contain a single long value indicating the count of object instances which satisfy the search criteria</a:t>
            </a:r>
          </a:p>
          <a:p>
            <a:pPr marL="342900" indent="-342900">
              <a:spcBef>
                <a:spcPct val="20000"/>
              </a:spcBef>
              <a:buClr>
                <a:srgbClr val="00AAF6"/>
              </a:buClr>
              <a:buFontTx/>
              <a:buChar char="•"/>
              <a:defRPr/>
            </a:pPr>
            <a:r>
              <a:rPr lang="en-US" sz="2000" b="1" kern="0" baseline="0" dirty="0" smtClean="0">
                <a:latin typeface="+mn-lt"/>
              </a:rPr>
              <a:t>Allowable</a:t>
            </a:r>
            <a:r>
              <a:rPr lang="en-US" sz="2000" b="1" kern="0" dirty="0" smtClean="0">
                <a:latin typeface="+mn-lt"/>
              </a:rPr>
              <a: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Data</a:t>
            </a:r>
            <a:r>
              <a:rPr kumimoji="0" lang="en-US" sz="2000" i="0" u="none" strike="noStrike" kern="0" cap="none" spc="0" normalizeH="0" noProof="0" dirty="0" smtClean="0">
                <a:ln>
                  <a:noFill/>
                </a:ln>
                <a:solidFill>
                  <a:schemeClr val="tx1"/>
                </a:solidFill>
                <a:effectLst/>
                <a:uLnTx/>
                <a:uFillTx/>
                <a:latin typeface="+mn-lt"/>
              </a:rPr>
              <a:t> services infrastructure generates a custom “</a:t>
            </a:r>
            <a:r>
              <a:rPr kumimoji="0" lang="en-US" sz="2000" i="0" u="none" strike="noStrike" kern="0" cap="none" spc="0" normalizeH="0" noProof="0" dirty="0" err="1" smtClean="0">
                <a:ln>
                  <a:noFill/>
                </a:ln>
                <a:solidFill>
                  <a:schemeClr val="tx1"/>
                </a:solidFill>
                <a:effectLst/>
                <a:uLnTx/>
                <a:uFillTx/>
                <a:latin typeface="+mn-lt"/>
              </a:rPr>
              <a:t>CQLResultTypes</a:t>
            </a:r>
            <a:r>
              <a:rPr kumimoji="0" lang="en-US" sz="2000" i="0" u="none" strike="noStrike" kern="0" cap="none" spc="0" normalizeH="0" noProof="0" dirty="0" smtClean="0">
                <a:ln>
                  <a:noFill/>
                </a:ln>
                <a:solidFill>
                  <a:schemeClr val="tx1"/>
                </a:solidFill>
                <a:effectLst/>
                <a:uLnTx/>
                <a:uFillTx/>
                <a:latin typeface="+mn-lt"/>
              </a:rPr>
              <a:t>” schema</a:t>
            </a:r>
          </a:p>
          <a:p>
            <a:pPr marL="1257300" lvl="2" indent="-342900">
              <a:spcBef>
                <a:spcPct val="20000"/>
              </a:spcBef>
              <a:buClr>
                <a:srgbClr val="00AAF6"/>
              </a:buClr>
              <a:buFontTx/>
              <a:buChar char="•"/>
              <a:defRPr/>
            </a:pPr>
            <a:r>
              <a:rPr lang="en-US" sz="2000" kern="0" baseline="0" dirty="0" smtClean="0">
                <a:latin typeface="+mn-lt"/>
              </a:rPr>
              <a:t>Contains an </a:t>
            </a:r>
            <a:r>
              <a:rPr lang="en-US" sz="2000" kern="0" baseline="0" dirty="0" err="1" smtClean="0">
                <a:latin typeface="+mn-lt"/>
              </a:rPr>
              <a:t>xsd:choice</a:t>
            </a:r>
            <a:r>
              <a:rPr lang="en-US" sz="2000" kern="0" dirty="0" smtClean="0">
                <a:latin typeface="+mn-lt"/>
              </a:rPr>
              <a:t> of all allowable return types for CQL object results</a:t>
            </a:r>
          </a:p>
          <a:p>
            <a:pPr marL="1257300" lvl="2" indent="-342900">
              <a:spcBef>
                <a:spcPct val="20000"/>
              </a:spcBef>
              <a:buClr>
                <a:srgbClr val="00AAF6"/>
              </a:buClr>
              <a:buFontTx/>
              <a:buChar char="•"/>
              <a:defRPr/>
            </a:pPr>
            <a:r>
              <a:rPr lang="en-US" sz="2000" kern="0" dirty="0" smtClean="0">
                <a:latin typeface="+mn-lt"/>
              </a:rPr>
              <a:t>Imported into and available to clients via the data service WSDL</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Clients</a:t>
            </a:r>
            <a:r>
              <a:rPr kumimoji="0" lang="en-US" sz="2000" i="0" u="none" strike="noStrike" kern="0" cap="none" spc="0" normalizeH="0" noProof="0" dirty="0" smtClean="0">
                <a:ln>
                  <a:noFill/>
                </a:ln>
                <a:solidFill>
                  <a:schemeClr val="tx1"/>
                </a:solidFill>
                <a:effectLst/>
                <a:uLnTx/>
                <a:uFillTx/>
                <a:latin typeface="+mn-lt"/>
              </a:rPr>
              <a:t> know what types to expect and handle</a:t>
            </a:r>
            <a:endParaRPr kumimoji="0" lang="en-US" sz="2000"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err="1" smtClean="0">
                <a:latin typeface="+mn-lt"/>
              </a:rPr>
              <a:t>CQLQueryResultsIterator</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Implements </a:t>
            </a:r>
            <a:r>
              <a:rPr lang="en-US" sz="2000" kern="0" dirty="0" err="1" smtClean="0">
                <a:latin typeface="+mn-lt"/>
              </a:rPr>
              <a:t>java.util.Iterator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next() can return </a:t>
            </a:r>
            <a:r>
              <a:rPr lang="en-US" sz="2000" kern="0" dirty="0" err="1" smtClean="0">
                <a:latin typeface="+mn-lt"/>
              </a:rPr>
              <a:t>deserialized</a:t>
            </a:r>
            <a:r>
              <a:rPr lang="en-US" sz="2000" kern="0" dirty="0" smtClean="0">
                <a:latin typeface="+mn-lt"/>
              </a:rPr>
              <a:t> objects or XML text</a:t>
            </a:r>
          </a:p>
          <a:p>
            <a:pPr marL="800100" lvl="1" indent="-342900">
              <a:spcBef>
                <a:spcPct val="20000"/>
              </a:spcBef>
              <a:buClr>
                <a:srgbClr val="00AAF6"/>
              </a:buClr>
              <a:buFontTx/>
              <a:buChar char="•"/>
              <a:defRPr/>
            </a:pPr>
            <a:r>
              <a:rPr lang="en-US" sz="2000" kern="0" dirty="0" smtClean="0">
                <a:latin typeface="+mn-lt"/>
              </a:rPr>
              <a:t>Configured by client-</a:t>
            </a:r>
            <a:r>
              <a:rPr lang="en-US" sz="2000" kern="0" dirty="0" err="1" smtClean="0">
                <a:latin typeface="+mn-lt"/>
              </a:rPr>
              <a:t>config.wsdd</a:t>
            </a:r>
            <a:r>
              <a:rPr lang="en-US" sz="2000" kern="0" dirty="0" smtClean="0">
                <a:latin typeface="+mn-lt"/>
              </a:rPr>
              <a:t> document at construction</a:t>
            </a:r>
          </a:p>
          <a:p>
            <a:pPr marL="1257300" lvl="2" indent="-342900">
              <a:spcBef>
                <a:spcPct val="20000"/>
              </a:spcBef>
              <a:buClr>
                <a:srgbClr val="00AAF6"/>
              </a:buClr>
              <a:buFontTx/>
              <a:buChar char="•"/>
              <a:defRPr/>
            </a:pPr>
            <a:r>
              <a:rPr lang="en-US" kern="0" dirty="0" smtClean="0">
                <a:latin typeface="+mn-lt"/>
              </a:rPr>
              <a:t>Optional – needed for custom object deserialization</a:t>
            </a:r>
          </a:p>
          <a:p>
            <a:pPr marL="342900" indent="-342900">
              <a:spcBef>
                <a:spcPct val="20000"/>
              </a:spcBef>
              <a:buClr>
                <a:srgbClr val="00AAF6"/>
              </a:buClr>
              <a:buFontTx/>
              <a:buChar char="•"/>
              <a:defRPr/>
            </a:pPr>
            <a:r>
              <a:rPr lang="en-US" sz="2000" b="1" kern="0" dirty="0" err="1" smtClean="0">
                <a:latin typeface="+mn-lt"/>
              </a:rPr>
              <a:t>DataServiceIterator</a:t>
            </a:r>
            <a:endParaRPr lang="en-US" sz="2000" b="1" i="1" kern="0" dirty="0" smtClean="0">
              <a:latin typeface="+mn-lt"/>
            </a:endParaRPr>
          </a:p>
          <a:p>
            <a:pPr marL="800100" lvl="1" indent="-342900">
              <a:spcBef>
                <a:spcPct val="20000"/>
              </a:spcBef>
              <a:buClr>
                <a:srgbClr val="00AAF6"/>
              </a:buClr>
              <a:buFontTx/>
              <a:buChar char="•"/>
              <a:defRPr/>
            </a:pPr>
            <a:r>
              <a:rPr lang="en-US" sz="2000" kern="0" dirty="0" smtClean="0">
                <a:latin typeface="+mn-lt"/>
              </a:rPr>
              <a:t>Interface that takes a CQL query and returns an </a:t>
            </a:r>
            <a:r>
              <a:rPr lang="en-US" sz="2000" kern="0" dirty="0" err="1" smtClean="0">
                <a:latin typeface="+mn-lt"/>
              </a:rPr>
              <a:t>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Implementations for standard, BDT, and WS-Enumeration</a:t>
            </a:r>
          </a:p>
          <a:p>
            <a:pPr marL="800100" lvl="1" indent="-342900">
              <a:spcBef>
                <a:spcPct val="20000"/>
              </a:spcBef>
              <a:buClr>
                <a:srgbClr val="00AAF6"/>
              </a:buClr>
              <a:buFontTx/>
              <a:buChar char="•"/>
              <a:defRPr/>
            </a:pPr>
            <a:r>
              <a:rPr lang="en-US" sz="2000" kern="0" dirty="0" smtClean="0">
                <a:latin typeface="+mn-lt"/>
              </a:rPr>
              <a:t>Simplifies creation of an </a:t>
            </a:r>
            <a:r>
              <a:rPr lang="en-US" sz="2000" kern="0" dirty="0" err="1" smtClean="0">
                <a:latin typeface="+mn-lt"/>
              </a:rPr>
              <a:t>Iterator</a:t>
            </a:r>
            <a:r>
              <a:rPr lang="en-US" sz="2000" kern="0" dirty="0" smtClean="0">
                <a:latin typeface="+mn-lt"/>
              </a:rPr>
              <a:t> for every query result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Alternative results retrieval</a:t>
            </a:r>
          </a:p>
          <a:p>
            <a:pPr marL="800100" lvl="1" indent="-342900">
              <a:spcBef>
                <a:spcPct val="20000"/>
              </a:spcBef>
              <a:buClr>
                <a:srgbClr val="00AAF6"/>
              </a:buClr>
              <a:buFontTx/>
              <a:buChar char="•"/>
              <a:defRPr/>
            </a:pPr>
            <a:r>
              <a:rPr lang="en-US" sz="2000" kern="0" dirty="0" smtClean="0">
                <a:latin typeface="+mn-lt"/>
              </a:rPr>
              <a:t>Intended to aid handling of large data sets</a:t>
            </a:r>
          </a:p>
          <a:p>
            <a:pPr marL="342900" indent="-342900">
              <a:spcBef>
                <a:spcPct val="20000"/>
              </a:spcBef>
              <a:buClr>
                <a:srgbClr val="00AAF6"/>
              </a:buClr>
              <a:buFontTx/>
              <a:buChar char="•"/>
              <a:defRPr/>
            </a:pPr>
            <a:r>
              <a:rPr lang="en-US" sz="2000" b="1" kern="0" dirty="0" smtClean="0">
                <a:latin typeface="+mn-lt"/>
              </a:rPr>
              <a:t>WS-Enumeration</a:t>
            </a:r>
          </a:p>
          <a:p>
            <a:pPr marL="800100" lvl="1" indent="-342900">
              <a:spcBef>
                <a:spcPct val="20000"/>
              </a:spcBef>
              <a:buClr>
                <a:srgbClr val="00AAF6"/>
              </a:buClr>
              <a:buFontTx/>
              <a:buChar char="•"/>
              <a:defRPr/>
            </a:pPr>
            <a:r>
              <a:rPr lang="en-US" sz="2000" kern="0" dirty="0" smtClean="0">
                <a:latin typeface="+mn-lt"/>
              </a:rPr>
              <a:t>An interface by which clients may page results from a grid service</a:t>
            </a:r>
          </a:p>
          <a:p>
            <a:pPr marL="1257300" lvl="2" indent="-342900">
              <a:spcBef>
                <a:spcPct val="20000"/>
              </a:spcBef>
              <a:buClr>
                <a:srgbClr val="00AAF6"/>
              </a:buClr>
              <a:buFontTx/>
              <a:buChar char="•"/>
              <a:defRPr/>
            </a:pPr>
            <a:r>
              <a:rPr lang="en-US" kern="0" dirty="0" smtClean="0">
                <a:latin typeface="+mn-lt"/>
              </a:rPr>
              <a:t>Special results-retrieval service resource and context</a:t>
            </a:r>
          </a:p>
          <a:p>
            <a:pPr marL="800100" lvl="1" indent="-342900">
              <a:spcBef>
                <a:spcPct val="20000"/>
              </a:spcBef>
              <a:buClr>
                <a:srgbClr val="00AAF6"/>
              </a:buClr>
              <a:buFontTx/>
              <a:buChar char="•"/>
              <a:defRPr/>
            </a:pPr>
            <a:r>
              <a:rPr lang="en-US" sz="2000" kern="0" dirty="0" smtClean="0">
                <a:latin typeface="+mn-lt"/>
              </a:rPr>
              <a:t>Client specifies page size</a:t>
            </a:r>
          </a:p>
          <a:p>
            <a:pPr marL="1257300" lvl="2" indent="-342900">
              <a:spcBef>
                <a:spcPct val="20000"/>
              </a:spcBef>
              <a:buClr>
                <a:srgbClr val="00AAF6"/>
              </a:buClr>
              <a:buFontTx/>
              <a:buChar char="•"/>
              <a:defRPr/>
            </a:pPr>
            <a:r>
              <a:rPr lang="en-US" kern="0" dirty="0" smtClean="0">
                <a:latin typeface="+mn-lt"/>
              </a:rPr>
              <a:t>Number of data elements, max size of results in bytes, timeout</a:t>
            </a:r>
          </a:p>
          <a:p>
            <a:pPr marL="800100" lvl="1" indent="-342900">
              <a:spcBef>
                <a:spcPct val="20000"/>
              </a:spcBef>
              <a:buClr>
                <a:srgbClr val="00AAF6"/>
              </a:buClr>
              <a:buFontTx/>
              <a:buChar char="•"/>
              <a:defRPr/>
            </a:pPr>
            <a:r>
              <a:rPr lang="en-US" sz="2000" kern="0" dirty="0" smtClean="0">
                <a:latin typeface="+mn-lt"/>
              </a:rPr>
              <a:t>caGrid provides server-side and client-side tooling to simplify use of WS-Enumeration</a:t>
            </a:r>
          </a:p>
          <a:p>
            <a:pPr marL="1257300" lvl="2" indent="-342900">
              <a:spcBef>
                <a:spcPct val="20000"/>
              </a:spcBef>
              <a:buClr>
                <a:srgbClr val="00AAF6"/>
              </a:buClr>
              <a:buFontTx/>
              <a:buChar char="•"/>
              <a:defRPr/>
            </a:pPr>
            <a:r>
              <a:rPr lang="en-US" kern="0" dirty="0" smtClean="0">
                <a:latin typeface="+mn-lt"/>
              </a:rPr>
              <a:t>An Introduce extension manages server-side configuration</a:t>
            </a:r>
          </a:p>
          <a:p>
            <a:pPr marL="342900" indent="-342900">
              <a:spcBef>
                <a:spcPct val="20000"/>
              </a:spcBef>
              <a:buClr>
                <a:srgbClr val="00AAF6"/>
              </a:buClr>
              <a:buFontTx/>
              <a:buChar char="•"/>
              <a:defRPr/>
            </a:pPr>
            <a:r>
              <a:rPr lang="en-US" sz="2000" b="1" kern="0" dirty="0" smtClean="0">
                <a:latin typeface="+mn-lt"/>
              </a:rPr>
              <a:t>caGrid Transfer</a:t>
            </a:r>
          </a:p>
          <a:p>
            <a:pPr marL="800100" lvl="1" indent="-342900">
              <a:spcBef>
                <a:spcPct val="20000"/>
              </a:spcBef>
              <a:buClr>
                <a:srgbClr val="00AAF6"/>
              </a:buClr>
              <a:buFontTx/>
              <a:buChar char="•"/>
              <a:defRPr/>
            </a:pPr>
            <a:r>
              <a:rPr lang="en-US" sz="2000" kern="0" dirty="0" smtClean="0">
                <a:latin typeface="+mn-lt"/>
              </a:rPr>
              <a:t>Avoids serialization / deserialization overhead</a:t>
            </a:r>
          </a:p>
          <a:p>
            <a:pPr marL="1257300" lvl="2" indent="-342900">
              <a:spcBef>
                <a:spcPct val="20000"/>
              </a:spcBef>
              <a:buClr>
                <a:srgbClr val="00AAF6"/>
              </a:buClr>
              <a:buFontTx/>
              <a:buChar char="•"/>
              <a:defRPr/>
            </a:pPr>
            <a:r>
              <a:rPr lang="en-US" kern="0" dirty="0" smtClean="0">
                <a:latin typeface="+mn-lt"/>
              </a:rPr>
              <a:t>Client sees a Java </a:t>
            </a:r>
            <a:r>
              <a:rPr lang="en-US" kern="0" dirty="0" err="1" smtClean="0">
                <a:latin typeface="+mn-lt"/>
              </a:rPr>
              <a:t>InputStream</a:t>
            </a:r>
            <a:r>
              <a:rPr lang="en-US" i="1" kern="0" dirty="0" smtClean="0">
                <a:latin typeface="+mn-lt"/>
              </a:rPr>
              <a:t> </a:t>
            </a:r>
            <a:r>
              <a:rPr lang="en-US" kern="0" dirty="0" smtClean="0">
                <a:latin typeface="+mn-lt"/>
              </a:rPr>
              <a:t>and can read from it as usual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143000"/>
            <a:ext cx="845820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Example with WS-Enumeration</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r>
              <a:rPr lang="en-US" sz="2000" i="1" kern="0" dirty="0" err="1" smtClean="0">
                <a:latin typeface="+mn-lt"/>
              </a:rPr>
              <a:t>EnumerationResponseHelper</a:t>
            </a:r>
            <a:r>
              <a:rPr lang="en-US" sz="2000" i="1" kern="0" dirty="0" smtClean="0">
                <a:latin typeface="+mn-lt"/>
              </a:rPr>
              <a:t> </a:t>
            </a:r>
            <a:r>
              <a:rPr lang="en-US" sz="2000" kern="0" dirty="0" smtClean="0">
                <a:latin typeface="+mn-lt"/>
              </a:rPr>
              <a:t>is a caGrid helper class which contacts the results service context using the proper resource key and creates a client handle to it</a:t>
            </a:r>
            <a:endParaRPr lang="en-US" sz="2000" i="1" kern="0" dirty="0" smtClean="0">
              <a:latin typeface="+mn-lt"/>
            </a:endParaRPr>
          </a:p>
          <a:p>
            <a:pPr marL="800100" lvl="1" indent="-342900">
              <a:spcBef>
                <a:spcPct val="20000"/>
              </a:spcBef>
              <a:buClr>
                <a:srgbClr val="00AAF6"/>
              </a:buClr>
              <a:buFontTx/>
              <a:buChar char="•"/>
              <a:defRPr/>
            </a:pPr>
            <a:r>
              <a:rPr lang="en-US" sz="2000" kern="0" dirty="0" smtClean="0">
                <a:latin typeface="+mn-lt"/>
              </a:rPr>
              <a:t>Default iteration constraints retrieve 10 results at a time from the service with no restriction on number of bytes or timeout</a:t>
            </a:r>
          </a:p>
          <a:p>
            <a:pPr marL="800100" lvl="1" indent="-342900">
              <a:spcBef>
                <a:spcPct val="20000"/>
              </a:spcBef>
              <a:buClr>
                <a:srgbClr val="00AAF6"/>
              </a:buClr>
              <a:buFontTx/>
              <a:buChar char="•"/>
              <a:defRPr/>
            </a:pPr>
            <a:endParaRPr lang="en-US" sz="2000" kern="0" dirty="0" smtClean="0">
              <a:latin typeface="+mn-lt"/>
            </a:endParaRPr>
          </a:p>
        </p:txBody>
      </p:sp>
      <p:pic>
        <p:nvPicPr>
          <p:cNvPr id="5" name="Picture 4" descr="WS-Enum Example.png"/>
          <p:cNvPicPr>
            <a:picLocks noChangeAspect="1"/>
          </p:cNvPicPr>
          <p:nvPr/>
        </p:nvPicPr>
        <p:blipFill>
          <a:blip r:embed="rId2" cstate="print"/>
          <a:stretch>
            <a:fillRect/>
          </a:stretch>
        </p:blipFill>
        <p:spPr>
          <a:xfrm>
            <a:off x="685800" y="1828800"/>
            <a:ext cx="6600825" cy="30670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Client wishes to locate some data on the grid</a:t>
            </a:r>
          </a:p>
          <a:p>
            <a:pPr marL="800100" lvl="1" indent="-342900">
              <a:spcBef>
                <a:spcPct val="20000"/>
              </a:spcBef>
              <a:buClr>
                <a:srgbClr val="00AAF6"/>
              </a:buClr>
              <a:buFontTx/>
              <a:buChar char="•"/>
              <a:defRPr/>
            </a:pPr>
            <a:r>
              <a:rPr lang="en-US" sz="2000" kern="0" dirty="0" smtClean="0">
                <a:latin typeface="+mn-lt"/>
              </a:rPr>
              <a:t>A researcher is studying breast cancer, and wishes to locate related genomic information on the grid</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This client knows they want </a:t>
            </a:r>
            <a:r>
              <a:rPr lang="en-US" sz="2000" b="1" i="1" kern="0" dirty="0" smtClean="0">
                <a:latin typeface="+mn-lt"/>
              </a:rPr>
              <a:t>Genes</a:t>
            </a:r>
            <a:r>
              <a:rPr lang="en-US" sz="2000" kern="0" dirty="0" smtClean="0">
                <a:latin typeface="+mn-lt"/>
              </a:rPr>
              <a:t> with a certain </a:t>
            </a:r>
            <a:r>
              <a:rPr lang="en-US" sz="2000" b="1" i="1" kern="0" dirty="0" smtClean="0">
                <a:latin typeface="+mn-lt"/>
              </a:rPr>
              <a:t>name</a:t>
            </a:r>
            <a:r>
              <a:rPr lang="en-US" sz="2000" kern="0" dirty="0" smtClean="0">
                <a:latin typeface="+mn-lt"/>
              </a:rPr>
              <a:t>, but does not know which service might contain them, nor how to structure a query for them</a:t>
            </a:r>
          </a:p>
          <a:p>
            <a:pPr marL="342900" indent="-342900">
              <a:spcBef>
                <a:spcPct val="20000"/>
              </a:spcBef>
              <a:buClr>
                <a:srgbClr val="00AAF6"/>
              </a:buClr>
              <a:buFontTx/>
              <a:buChar char="•"/>
              <a:defRPr/>
            </a:pPr>
            <a:r>
              <a:rPr lang="en-US" sz="2000" b="1" kern="0" dirty="0" smtClean="0">
                <a:latin typeface="+mn-lt"/>
              </a:rPr>
              <a:t>Client has joined a grid</a:t>
            </a:r>
          </a:p>
          <a:p>
            <a:pPr marL="800100" lvl="1" indent="-342900">
              <a:spcBef>
                <a:spcPct val="20000"/>
              </a:spcBef>
              <a:buClr>
                <a:srgbClr val="00AAF6"/>
              </a:buClr>
              <a:buFontTx/>
              <a:buChar char="•"/>
              <a:defRPr/>
            </a:pPr>
            <a:r>
              <a:rPr lang="en-US" sz="2000" kern="0" dirty="0" smtClean="0">
                <a:latin typeface="+mn-lt"/>
              </a:rPr>
              <a:t>NCI production grid, for example</a:t>
            </a:r>
          </a:p>
          <a:p>
            <a:pPr marL="800100" lvl="1" indent="-342900">
              <a:spcBef>
                <a:spcPct val="20000"/>
              </a:spcBef>
              <a:buClr>
                <a:srgbClr val="00AAF6"/>
              </a:buClr>
              <a:buFontTx/>
              <a:buChar char="•"/>
              <a:defRPr/>
            </a:pPr>
            <a:r>
              <a:rPr lang="en-US" sz="2000" kern="0" dirty="0" smtClean="0">
                <a:latin typeface="+mn-lt"/>
              </a:rPr>
              <a:t>Local clients and infrastructure configured to utilize specific services for metadata, security, advertisement, discovery, etc.</a:t>
            </a:r>
          </a:p>
          <a:p>
            <a:pPr marL="800100" lvl="1" indent="-342900">
              <a:spcBef>
                <a:spcPct val="20000"/>
              </a:spcBef>
              <a:buClr>
                <a:srgbClr val="00AAF6"/>
              </a:buClr>
              <a:buFontTx/>
              <a:buChar char="•"/>
              <a:defRPr/>
            </a:pPr>
            <a:r>
              <a:rPr lang="en-US" sz="2000" kern="0" dirty="0" smtClean="0">
                <a:latin typeface="+mn-lt"/>
              </a:rPr>
              <a:t>Discovery client API will use the default index service URL if one isn’t explicitly provided</a:t>
            </a: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Discovering Services by CDE</a:t>
            </a:r>
          </a:p>
          <a:p>
            <a:pPr marL="800100" lvl="1" indent="-342900">
              <a:spcBef>
                <a:spcPct val="20000"/>
              </a:spcBef>
              <a:buClr>
                <a:srgbClr val="00AAF6"/>
              </a:buClr>
              <a:buFontTx/>
              <a:buChar char="•"/>
              <a:defRPr/>
            </a:pPr>
            <a:r>
              <a:rPr lang="en-US" sz="2000" kern="0" dirty="0" smtClean="0">
                <a:latin typeface="+mn-lt"/>
              </a:rPr>
              <a:t>Using the CDE browser, the researcher looks for the phrase “Gene Name”</a:t>
            </a: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Gene Name Search 1.png"/>
          <p:cNvPicPr>
            <a:picLocks noChangeAspect="1"/>
          </p:cNvPicPr>
          <p:nvPr/>
        </p:nvPicPr>
        <p:blipFill>
          <a:blip r:embed="rId2" cstate="print"/>
          <a:stretch>
            <a:fillRect/>
          </a:stretch>
        </p:blipFill>
        <p:spPr>
          <a:xfrm>
            <a:off x="152400" y="2362200"/>
            <a:ext cx="8782050" cy="4343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pic>
        <p:nvPicPr>
          <p:cNvPr id="5" name="Content Placeholder 4" descr="service.png"/>
          <p:cNvPicPr>
            <a:picLocks noGrp="1" noChangeAspect="1"/>
          </p:cNvPicPr>
          <p:nvPr>
            <p:ph idx="1"/>
          </p:nvPr>
        </p:nvPicPr>
        <p:blipFill>
          <a:blip r:embed="rId2" cstate="print"/>
          <a:stretch>
            <a:fillRect/>
          </a:stretch>
        </p:blipFill>
        <p:spPr>
          <a:xfrm>
            <a:off x="0" y="1295400"/>
            <a:ext cx="9144000" cy="4830266"/>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Selecting data elements</a:t>
            </a:r>
          </a:p>
          <a:p>
            <a:pPr marL="800100" lvl="1" indent="-342900">
              <a:spcBef>
                <a:spcPct val="20000"/>
              </a:spcBef>
              <a:buClr>
                <a:srgbClr val="00AAF6"/>
              </a:buClr>
              <a:buFontTx/>
              <a:buChar char="•"/>
              <a:defRPr/>
            </a:pPr>
            <a:r>
              <a:rPr lang="en-US" sz="2000" kern="0" dirty="0" smtClean="0">
                <a:latin typeface="+mn-lt"/>
              </a:rPr>
              <a:t>Many matching data elements are found</a:t>
            </a:r>
          </a:p>
          <a:p>
            <a:pPr marL="800100" lvl="1" indent="-342900">
              <a:spcBef>
                <a:spcPct val="20000"/>
              </a:spcBef>
              <a:buClr>
                <a:srgbClr val="00AAF6"/>
              </a:buClr>
              <a:buFontTx/>
              <a:buChar char="•"/>
              <a:defRPr/>
            </a:pPr>
            <a:r>
              <a:rPr lang="en-US" sz="2000" kern="0" dirty="0" smtClean="0">
                <a:latin typeface="+mn-lt"/>
              </a:rPr>
              <a:t>The researcher selects a few likely candidates</a:t>
            </a: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6" name="Picture 5" descr="Gene Name Search 2.png"/>
          <p:cNvPicPr>
            <a:picLocks noChangeAspect="1"/>
          </p:cNvPicPr>
          <p:nvPr/>
        </p:nvPicPr>
        <p:blipFill>
          <a:blip r:embed="rId2" cstate="print"/>
          <a:stretch>
            <a:fillRect/>
          </a:stretch>
        </p:blipFill>
        <p:spPr>
          <a:xfrm>
            <a:off x="2667000" y="2590800"/>
            <a:ext cx="6305550" cy="372600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a:t>
            </a:r>
            <a:r>
              <a:rPr lang="en-US" sz="2000" b="1" i="1" kern="0" dirty="0" smtClean="0">
                <a:latin typeface="+mn-lt"/>
              </a:rPr>
              <a:t>Gene Name</a:t>
            </a:r>
            <a:r>
              <a:rPr lang="en-US" sz="2000" b="1" kern="0" dirty="0" smtClean="0">
                <a:latin typeface="+mn-lt"/>
              </a:rPr>
              <a:t> owned by caCORE and used by </a:t>
            </a:r>
            <a:r>
              <a:rPr lang="en-US" sz="2000" b="1" kern="0" dirty="0" err="1" smtClean="0">
                <a:latin typeface="+mn-lt"/>
              </a:rPr>
              <a:t>caBIG</a:t>
            </a:r>
            <a:r>
              <a:rPr lang="en-US" sz="2000" b="1" kern="0" dirty="0" smtClean="0">
                <a:latin typeface="+mn-lt"/>
              </a:rPr>
              <a:t> looks like a good place to start…</a:t>
            </a:r>
          </a:p>
          <a:p>
            <a:pPr marL="800100" lvl="1" indent="-342900">
              <a:spcBef>
                <a:spcPct val="20000"/>
              </a:spcBef>
              <a:buClr>
                <a:srgbClr val="00AAF6"/>
              </a:buClr>
              <a:buFontTx/>
              <a:buChar char="•"/>
              <a:defRPr/>
            </a:pPr>
            <a:r>
              <a:rPr lang="en-US" sz="2000" kern="0" dirty="0" smtClean="0">
                <a:latin typeface="+mn-lt"/>
              </a:rPr>
              <a:t>This data element is used in a number of models, so it’s likely to appear on the grid as well</a:t>
            </a: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Gene Name Search 3.png"/>
          <p:cNvPicPr>
            <a:picLocks noChangeAspect="1"/>
          </p:cNvPicPr>
          <p:nvPr/>
        </p:nvPicPr>
        <p:blipFill>
          <a:blip r:embed="rId2" cstate="print"/>
          <a:stretch>
            <a:fillRect/>
          </a:stretch>
        </p:blipFill>
        <p:spPr>
          <a:xfrm>
            <a:off x="2895600" y="2743200"/>
            <a:ext cx="5962650" cy="36290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Several </a:t>
            </a:r>
            <a:r>
              <a:rPr lang="en-US" sz="2000" b="1" i="1" kern="0" dirty="0" smtClean="0">
                <a:latin typeface="+mn-lt"/>
              </a:rPr>
              <a:t>Concept Codes </a:t>
            </a:r>
            <a:r>
              <a:rPr lang="en-US" sz="2000" b="1" kern="0" dirty="0" smtClean="0">
                <a:latin typeface="+mn-lt"/>
              </a:rPr>
              <a:t>are associated with this data element</a:t>
            </a:r>
          </a:p>
          <a:p>
            <a:pPr marL="800100" lvl="1" indent="-342900">
              <a:spcBef>
                <a:spcPct val="20000"/>
              </a:spcBef>
              <a:buClr>
                <a:srgbClr val="00AAF6"/>
              </a:buClr>
              <a:buFontTx/>
              <a:buChar char="•"/>
              <a:defRPr/>
            </a:pPr>
            <a:r>
              <a:rPr lang="en-US" sz="2000" kern="0" dirty="0" smtClean="0">
                <a:latin typeface="+mn-lt"/>
              </a:rPr>
              <a:t>The </a:t>
            </a:r>
            <a:r>
              <a:rPr lang="en-US" sz="2000" kern="0" dirty="0" smtClean="0">
                <a:latin typeface="+mn-lt"/>
              </a:rPr>
              <a:t>researcher is interested in the </a:t>
            </a:r>
            <a:r>
              <a:rPr lang="en-US" sz="2000" i="1" kern="0" dirty="0" smtClean="0">
                <a:latin typeface="+mn-lt"/>
              </a:rPr>
              <a:t>Name</a:t>
            </a:r>
            <a:r>
              <a:rPr lang="en-US" sz="2000" kern="0" dirty="0" smtClean="0">
                <a:latin typeface="+mn-lt"/>
              </a:rPr>
              <a:t> attribute</a:t>
            </a:r>
          </a:p>
          <a:p>
            <a:pPr marL="800100" lvl="1" indent="-342900">
              <a:spcBef>
                <a:spcPct val="20000"/>
              </a:spcBef>
              <a:buClr>
                <a:srgbClr val="00AAF6"/>
              </a:buClr>
              <a:buFontTx/>
              <a:buChar char="•"/>
              <a:defRPr/>
            </a:pPr>
            <a:r>
              <a:rPr lang="en-US" sz="2000" dirty="0" smtClean="0"/>
              <a:t>Code </a:t>
            </a:r>
            <a:r>
              <a:rPr lang="en-US" sz="2000" b="1" dirty="0" smtClean="0"/>
              <a:t>C42614</a:t>
            </a: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7" name="Picture 6" descr="Gene Name 4.png"/>
          <p:cNvPicPr>
            <a:picLocks noChangeAspect="1"/>
          </p:cNvPicPr>
          <p:nvPr/>
        </p:nvPicPr>
        <p:blipFill>
          <a:blip r:embed="rId2" cstate="print"/>
          <a:stretch>
            <a:fillRect/>
          </a:stretch>
        </p:blipFill>
        <p:spPr>
          <a:xfrm>
            <a:off x="3352800" y="2209800"/>
            <a:ext cx="4953000" cy="42068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concept code can be used to discover service EPRs</a:t>
            </a:r>
          </a:p>
          <a:p>
            <a:pPr marL="800100" lvl="1" indent="-342900">
              <a:spcBef>
                <a:spcPct val="20000"/>
              </a:spcBef>
              <a:buClr>
                <a:srgbClr val="00AAF6"/>
              </a:buClr>
              <a:buFontTx/>
              <a:buChar char="•"/>
              <a:defRPr/>
            </a:pPr>
            <a:r>
              <a:rPr lang="en-US" sz="2000" kern="0" dirty="0" smtClean="0">
                <a:latin typeface="+mn-lt"/>
              </a:rPr>
              <a:t>In the caGrid Portal, data services can be searched</a:t>
            </a:r>
          </a:p>
          <a:p>
            <a:pPr marL="800100" lvl="1" indent="-342900">
              <a:spcBef>
                <a:spcPct val="20000"/>
              </a:spcBef>
              <a:buClr>
                <a:srgbClr val="00AAF6"/>
              </a:buClr>
              <a:buFontTx/>
              <a:buChar char="•"/>
              <a:defRPr/>
            </a:pPr>
            <a:r>
              <a:rPr lang="en-US" sz="2000" kern="0" dirty="0" smtClean="0">
                <a:latin typeface="+mn-lt"/>
              </a:rPr>
              <a:t>Domain Model exposes classes and attributes</a:t>
            </a:r>
          </a:p>
          <a:p>
            <a:pPr marL="800100" lvl="1" indent="-342900">
              <a:spcBef>
                <a:spcPct val="20000"/>
              </a:spcBef>
              <a:buClr>
                <a:srgbClr val="00AAF6"/>
              </a:buClr>
              <a:buFontTx/>
              <a:buChar char="•"/>
              <a:defRPr/>
            </a:pPr>
            <a:r>
              <a:rPr lang="en-US" sz="2000" kern="0" dirty="0" smtClean="0">
                <a:latin typeface="+mn-lt"/>
              </a:rPr>
              <a:t>Attributes with Semantic Metadata and Concept Codes</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Gene Name Search 5.png"/>
          <p:cNvPicPr>
            <a:picLocks noChangeAspect="1"/>
          </p:cNvPicPr>
          <p:nvPr/>
        </p:nvPicPr>
        <p:blipFill>
          <a:blip r:embed="rId2" cstate="print"/>
          <a:stretch>
            <a:fillRect/>
          </a:stretch>
        </p:blipFill>
        <p:spPr>
          <a:xfrm>
            <a:off x="1066800" y="2971800"/>
            <a:ext cx="4467225" cy="19907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Several services are found</a:t>
            </a: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r>
              <a:rPr lang="en-US" sz="2000" b="1" kern="0" dirty="0" smtClean="0">
                <a:latin typeface="+mn-lt"/>
              </a:rPr>
              <a:t>The </a:t>
            </a:r>
            <a:r>
              <a:rPr lang="en-US" sz="2000" b="1" kern="0" dirty="0" err="1" smtClean="0">
                <a:latin typeface="+mn-lt"/>
              </a:rPr>
              <a:t>caBIO</a:t>
            </a:r>
            <a:r>
              <a:rPr lang="en-US" sz="2000" b="1" kern="0" dirty="0" smtClean="0">
                <a:latin typeface="+mn-lt"/>
              </a:rPr>
              <a:t> 4.0 Service maintained by CBIIT is selected </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8" name="Picture 7" descr="Gene Name caBIO in Portal.png"/>
          <p:cNvPicPr>
            <a:picLocks noChangeAspect="1"/>
          </p:cNvPicPr>
          <p:nvPr/>
        </p:nvPicPr>
        <p:blipFill>
          <a:blip r:embed="rId2" cstate="print"/>
          <a:stretch>
            <a:fillRect/>
          </a:stretch>
        </p:blipFill>
        <p:spPr>
          <a:xfrm>
            <a:off x="685800" y="1752600"/>
            <a:ext cx="4505325" cy="30670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Domain Model can be browsed</a:t>
            </a:r>
          </a:p>
          <a:p>
            <a:pPr marL="800100" lvl="1" indent="-342900">
              <a:spcBef>
                <a:spcPct val="20000"/>
              </a:spcBef>
              <a:buClr>
                <a:srgbClr val="00AAF6"/>
              </a:buClr>
              <a:buFontTx/>
              <a:buChar char="•"/>
              <a:defRPr/>
            </a:pPr>
            <a:r>
              <a:rPr lang="en-US" sz="2000" kern="0" dirty="0" smtClean="0">
                <a:latin typeface="+mn-lt"/>
              </a:rPr>
              <a:t>The Gene class and </a:t>
            </a:r>
            <a:r>
              <a:rPr lang="en-US" sz="2000" i="1" kern="0" dirty="0" err="1" smtClean="0">
                <a:latin typeface="+mn-lt"/>
              </a:rPr>
              <a:t>fullName</a:t>
            </a:r>
            <a:r>
              <a:rPr lang="en-US" sz="2000" i="1" kern="0" dirty="0" smtClean="0">
                <a:latin typeface="+mn-lt"/>
              </a:rPr>
              <a:t> </a:t>
            </a:r>
            <a:r>
              <a:rPr lang="en-US" sz="2000" kern="0" dirty="0" smtClean="0">
                <a:latin typeface="+mn-lt"/>
              </a:rPr>
              <a:t>attribute is found</a:t>
            </a:r>
          </a:p>
          <a:p>
            <a:pPr marL="800100" lvl="1" indent="-342900">
              <a:spcBef>
                <a:spcPct val="20000"/>
              </a:spcBef>
              <a:buClr>
                <a:srgbClr val="00AAF6"/>
              </a:buClr>
              <a:buFontTx/>
              <a:buChar char="•"/>
              <a:defRPr/>
            </a:pPr>
            <a:r>
              <a:rPr lang="en-US" sz="2000" kern="0" dirty="0" smtClean="0">
                <a:latin typeface="+mn-lt"/>
              </a:rPr>
              <a:t>The same Concept Code we found in the CDE browser and searched for in the portal is associated with this attribute</a:t>
            </a:r>
            <a:endParaRPr lang="en-US" sz="2000" kern="0" dirty="0" smtClean="0">
              <a:latin typeface="+mn-lt"/>
            </a:endParaRPr>
          </a:p>
        </p:txBody>
      </p:sp>
      <p:pic>
        <p:nvPicPr>
          <p:cNvPr id="5" name="Picture 4" descr="Gene Name in caBIO.png"/>
          <p:cNvPicPr>
            <a:picLocks noChangeAspect="1"/>
          </p:cNvPicPr>
          <p:nvPr/>
        </p:nvPicPr>
        <p:blipFill>
          <a:blip r:embed="rId2" cstate="print"/>
          <a:stretch>
            <a:fillRect/>
          </a:stretch>
        </p:blipFill>
        <p:spPr>
          <a:xfrm>
            <a:off x="4419600" y="2819400"/>
            <a:ext cx="4486275" cy="36576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Create a query</a:t>
            </a:r>
          </a:p>
          <a:p>
            <a:pPr marL="800100" lvl="1" indent="-342900">
              <a:spcBef>
                <a:spcPct val="20000"/>
              </a:spcBef>
              <a:buClr>
                <a:srgbClr val="00AAF6"/>
              </a:buClr>
              <a:buFontTx/>
              <a:buChar char="•"/>
              <a:defRPr/>
            </a:pPr>
            <a:r>
              <a:rPr lang="en-US" sz="2000" kern="0" dirty="0" smtClean="0">
                <a:latin typeface="+mn-lt"/>
              </a:rPr>
              <a:t>Researcher selects the Gene data type for query</a:t>
            </a:r>
          </a:p>
          <a:p>
            <a:pPr marL="1257300" lvl="2" indent="-342900">
              <a:spcBef>
                <a:spcPct val="20000"/>
              </a:spcBef>
              <a:buClr>
                <a:srgbClr val="00AAF6"/>
              </a:buClr>
              <a:buFontTx/>
              <a:buChar char="•"/>
              <a:defRPr/>
            </a:pPr>
            <a:r>
              <a:rPr lang="en-US" kern="0" dirty="0" smtClean="0">
                <a:latin typeface="+mn-lt"/>
              </a:rPr>
              <a:t>Portal generates a CQL query targeting the </a:t>
            </a:r>
            <a:r>
              <a:rPr lang="en-US" i="1" kern="0" dirty="0" smtClean="0">
                <a:latin typeface="+mn-lt"/>
              </a:rPr>
              <a:t>Gene</a:t>
            </a:r>
            <a:r>
              <a:rPr lang="en-US" kern="0" dirty="0" smtClean="0">
                <a:latin typeface="+mn-lt"/>
              </a:rPr>
              <a:t> </a:t>
            </a:r>
            <a:r>
              <a:rPr lang="en-US" kern="0" dirty="0" err="1" smtClean="0">
                <a:latin typeface="+mn-lt"/>
              </a:rPr>
              <a:t>datatype</a:t>
            </a:r>
            <a:endParaRPr lang="en-US" kern="0" dirty="0" smtClean="0">
              <a:latin typeface="+mn-lt"/>
            </a:endParaRPr>
          </a:p>
          <a:p>
            <a:pPr marL="800100" lvl="1" indent="-342900">
              <a:spcBef>
                <a:spcPct val="20000"/>
              </a:spcBef>
              <a:buClr>
                <a:srgbClr val="00AAF6"/>
              </a:buClr>
              <a:buFontTx/>
              <a:buChar char="•"/>
              <a:defRPr/>
            </a:pPr>
            <a:r>
              <a:rPr lang="en-US" sz="2000" kern="0" dirty="0" smtClean="0">
                <a:latin typeface="+mn-lt"/>
              </a:rPr>
              <a:t>Researcher selects “Add Criterion” to </a:t>
            </a:r>
            <a:r>
              <a:rPr lang="en-US" sz="2000" kern="0" dirty="0" smtClean="0">
                <a:latin typeface="+mn-lt"/>
              </a:rPr>
              <a:t>restrict the </a:t>
            </a:r>
            <a:r>
              <a:rPr lang="en-US" sz="2000" i="1" kern="0" dirty="0" err="1" smtClean="0">
                <a:latin typeface="+mn-lt"/>
              </a:rPr>
              <a:t>fullName</a:t>
            </a:r>
            <a:r>
              <a:rPr lang="en-US" sz="2000" kern="0" dirty="0" smtClean="0">
                <a:latin typeface="+mn-lt"/>
              </a:rPr>
              <a:t> attribute</a:t>
            </a:r>
          </a:p>
          <a:p>
            <a:pPr marL="1257300" lvl="2" indent="-342900">
              <a:spcBef>
                <a:spcPct val="20000"/>
              </a:spcBef>
              <a:buClr>
                <a:srgbClr val="00AAF6"/>
              </a:buClr>
              <a:buFontTx/>
              <a:buChar char="•"/>
              <a:defRPr/>
            </a:pPr>
            <a:r>
              <a:rPr lang="en-US" kern="0" dirty="0" smtClean="0">
                <a:latin typeface="+mn-lt"/>
              </a:rPr>
              <a:t>Selects the predicate “LIKE” and enters the value “BRC%”</a:t>
            </a:r>
            <a:endParaRPr lang="en-US" kern="0" dirty="0" smtClean="0">
              <a:latin typeface="+mn-lt"/>
            </a:endParaRPr>
          </a:p>
        </p:txBody>
      </p:sp>
      <p:pic>
        <p:nvPicPr>
          <p:cNvPr id="6" name="Picture 5" descr="Gene Name like BRC.png"/>
          <p:cNvPicPr>
            <a:picLocks noChangeAspect="1"/>
          </p:cNvPicPr>
          <p:nvPr/>
        </p:nvPicPr>
        <p:blipFill>
          <a:blip r:embed="rId2" cstate="print"/>
          <a:stretch>
            <a:fillRect/>
          </a:stretch>
        </p:blipFill>
        <p:spPr>
          <a:xfrm>
            <a:off x="1524000" y="3505200"/>
            <a:ext cx="4752975" cy="24955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Retrieve Objects</a:t>
            </a:r>
          </a:p>
          <a:p>
            <a:pPr marL="800100" lvl="1" indent="-342900">
              <a:spcBef>
                <a:spcPct val="20000"/>
              </a:spcBef>
              <a:buClr>
                <a:srgbClr val="00AAF6"/>
              </a:buClr>
              <a:buFontTx/>
              <a:buChar char="•"/>
              <a:defRPr/>
            </a:pPr>
            <a:r>
              <a:rPr lang="en-US" sz="2000" kern="0" dirty="0" smtClean="0">
                <a:latin typeface="+mn-lt"/>
              </a:rPr>
              <a:t>The portal defaults all queries to return a count of the data instances a query returns</a:t>
            </a:r>
          </a:p>
          <a:p>
            <a:pPr marL="800100" lvl="1" indent="-342900">
              <a:spcBef>
                <a:spcPct val="20000"/>
              </a:spcBef>
              <a:buClr>
                <a:srgbClr val="00AAF6"/>
              </a:buClr>
              <a:buFontTx/>
              <a:buChar char="•"/>
              <a:defRPr/>
            </a:pPr>
            <a:r>
              <a:rPr lang="en-US" sz="2000" kern="0" dirty="0" smtClean="0">
                <a:latin typeface="+mn-lt"/>
              </a:rPr>
              <a:t>Researcher chooses to Edit Query Modifiers</a:t>
            </a:r>
          </a:p>
          <a:p>
            <a:pPr marL="1257300" lvl="2" indent="-342900">
              <a:spcBef>
                <a:spcPct val="20000"/>
              </a:spcBef>
              <a:buClr>
                <a:srgbClr val="00AAF6"/>
              </a:buClr>
              <a:buFontTx/>
              <a:buChar char="•"/>
              <a:defRPr/>
            </a:pPr>
            <a:r>
              <a:rPr lang="en-US" kern="0" dirty="0" smtClean="0">
                <a:latin typeface="+mn-lt"/>
              </a:rPr>
              <a:t>Selects </a:t>
            </a:r>
            <a:r>
              <a:rPr lang="en-US" i="1" kern="0" dirty="0" smtClean="0">
                <a:latin typeface="+mn-lt"/>
              </a:rPr>
              <a:t>Object</a:t>
            </a:r>
            <a:r>
              <a:rPr lang="en-US" kern="0" dirty="0" smtClean="0">
                <a:latin typeface="+mn-lt"/>
              </a:rPr>
              <a:t> rather than </a:t>
            </a:r>
            <a:r>
              <a:rPr lang="en-US" i="1" kern="0" dirty="0" smtClean="0">
                <a:latin typeface="+mn-lt"/>
              </a:rPr>
              <a:t>Count</a:t>
            </a:r>
          </a:p>
        </p:txBody>
      </p:sp>
      <p:pic>
        <p:nvPicPr>
          <p:cNvPr id="5" name="Picture 4" descr="Gene Name as Objects.png"/>
          <p:cNvPicPr>
            <a:picLocks noChangeAspect="1"/>
          </p:cNvPicPr>
          <p:nvPr/>
        </p:nvPicPr>
        <p:blipFill>
          <a:blip r:embed="rId2" cstate="print"/>
          <a:stretch>
            <a:fillRect/>
          </a:stretch>
        </p:blipFill>
        <p:spPr>
          <a:xfrm>
            <a:off x="1295400" y="3200400"/>
            <a:ext cx="4714875" cy="20955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Submit the query</a:t>
            </a: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r>
              <a:rPr lang="en-US" sz="2000" b="1" kern="0" dirty="0" smtClean="0">
                <a:latin typeface="+mn-lt"/>
              </a:rPr>
              <a:t>State is updated when results are ready</a:t>
            </a: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Researcher can view the results</a:t>
            </a:r>
          </a:p>
          <a:p>
            <a:pPr marL="342900" indent="-342900">
              <a:spcBef>
                <a:spcPct val="20000"/>
              </a:spcBef>
              <a:buClr>
                <a:srgbClr val="00AAF6"/>
              </a:buClr>
              <a:buFontTx/>
              <a:buChar char="•"/>
              <a:defRPr/>
            </a:pPr>
            <a:endParaRPr lang="en-US" kern="0" dirty="0" smtClean="0">
              <a:latin typeface="+mn-lt"/>
            </a:endParaRPr>
          </a:p>
        </p:txBody>
      </p:sp>
      <p:pic>
        <p:nvPicPr>
          <p:cNvPr id="6" name="Picture 5" descr="Gene query started.png"/>
          <p:cNvPicPr>
            <a:picLocks noChangeAspect="1"/>
          </p:cNvPicPr>
          <p:nvPr/>
        </p:nvPicPr>
        <p:blipFill>
          <a:blip r:embed="rId2" cstate="print"/>
          <a:stretch>
            <a:fillRect/>
          </a:stretch>
        </p:blipFill>
        <p:spPr>
          <a:xfrm>
            <a:off x="685800" y="1752600"/>
            <a:ext cx="4686300" cy="1562100"/>
          </a:xfrm>
          <a:prstGeom prst="rect">
            <a:avLst/>
          </a:prstGeom>
        </p:spPr>
      </p:pic>
      <p:pic>
        <p:nvPicPr>
          <p:cNvPr id="7" name="Picture 6" descr="Gene query complete.png"/>
          <p:cNvPicPr>
            <a:picLocks noChangeAspect="1"/>
          </p:cNvPicPr>
          <p:nvPr/>
        </p:nvPicPr>
        <p:blipFill>
          <a:blip r:embed="rId3" cstate="print"/>
          <a:stretch>
            <a:fillRect/>
          </a:stretch>
        </p:blipFill>
        <p:spPr>
          <a:xfrm>
            <a:off x="685800" y="3962400"/>
            <a:ext cx="4724400" cy="172402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Viewing the results</a:t>
            </a:r>
          </a:p>
          <a:p>
            <a:pPr marL="800100" lvl="1" indent="-342900">
              <a:spcBef>
                <a:spcPct val="20000"/>
              </a:spcBef>
              <a:buClr>
                <a:srgbClr val="00AAF6"/>
              </a:buClr>
              <a:buFontTx/>
              <a:buChar char="•"/>
              <a:defRPr/>
            </a:pPr>
            <a:r>
              <a:rPr lang="en-US" sz="2000" kern="0" dirty="0" smtClean="0">
                <a:latin typeface="+mn-lt"/>
              </a:rPr>
              <a:t>17 results from this service</a:t>
            </a:r>
            <a:endParaRPr lang="en-US" kern="0" dirty="0" smtClean="0">
              <a:latin typeface="+mn-lt"/>
            </a:endParaRPr>
          </a:p>
        </p:txBody>
      </p:sp>
      <p:pic>
        <p:nvPicPr>
          <p:cNvPr id="8" name="Picture 7" descr="Gene results in portal.png"/>
          <p:cNvPicPr>
            <a:picLocks noChangeAspect="1"/>
          </p:cNvPicPr>
          <p:nvPr/>
        </p:nvPicPr>
        <p:blipFill>
          <a:blip r:embed="rId2" cstate="print"/>
          <a:stretch>
            <a:fillRect/>
          </a:stretch>
        </p:blipFill>
        <p:spPr>
          <a:xfrm>
            <a:off x="4267200" y="1295400"/>
            <a:ext cx="4705350" cy="48672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BaseServiceImpl</a:t>
            </a:r>
            <a:endParaRPr lang="en-US" sz="2000" dirty="0" smtClean="0"/>
          </a:p>
          <a:p>
            <a:pPr lvl="1"/>
            <a:r>
              <a:rPr lang="en-US" sz="2000" dirty="0" smtClean="0"/>
              <a:t>Abstract base class which is extended by specific data service implementations</a:t>
            </a:r>
          </a:p>
          <a:p>
            <a:pPr lvl="2"/>
            <a:r>
              <a:rPr lang="en-US" sz="1800" dirty="0" smtClean="0"/>
              <a:t>Standard, WS-Enumeration, and caGrid Transfer</a:t>
            </a:r>
            <a:endParaRPr lang="en-US" sz="2400" dirty="0" smtClean="0"/>
          </a:p>
          <a:p>
            <a:pPr lvl="1"/>
            <a:r>
              <a:rPr lang="en-US" sz="2000" dirty="0" smtClean="0"/>
              <a:t>Common functionality and query processing workflow</a:t>
            </a:r>
          </a:p>
          <a:p>
            <a:pPr lvl="2"/>
            <a:r>
              <a:rPr lang="en-US" sz="1800" dirty="0" smtClean="0"/>
              <a:t>Creates and configures the CQL query processor instance</a:t>
            </a:r>
          </a:p>
          <a:p>
            <a:pPr lvl="2"/>
            <a:r>
              <a:rPr lang="en-US" sz="1800" dirty="0" smtClean="0"/>
              <a:t>Handles query auditing</a:t>
            </a:r>
          </a:p>
          <a:p>
            <a:pPr lvl="2"/>
            <a:r>
              <a:rPr lang="en-US" sz="1800" dirty="0" smtClean="0"/>
              <a:t>Validates incoming queries</a:t>
            </a:r>
          </a:p>
          <a:p>
            <a:r>
              <a:rPr lang="en-US" dirty="0" err="1" smtClean="0"/>
              <a:t>DataServiceImpl</a:t>
            </a:r>
            <a:endParaRPr lang="en-US" dirty="0" smtClean="0"/>
          </a:p>
          <a:p>
            <a:pPr lvl="1"/>
            <a:r>
              <a:rPr lang="en-US" dirty="0" smtClean="0"/>
              <a:t>Standard implementation of data service extends from </a:t>
            </a:r>
            <a:r>
              <a:rPr lang="en-US" dirty="0" err="1" smtClean="0"/>
              <a:t>BaseServiceImpl</a:t>
            </a:r>
            <a:endParaRPr lang="en-US" dirty="0" smtClean="0"/>
          </a:p>
          <a:p>
            <a:pPr lvl="1"/>
            <a:r>
              <a:rPr lang="en-US" dirty="0" smtClean="0"/>
              <a:t>Passes CQL to Query Processor</a:t>
            </a:r>
          </a:p>
          <a:p>
            <a:pPr lvl="1"/>
            <a:r>
              <a:rPr lang="en-US" dirty="0" smtClean="0"/>
              <a:t>Returns results directly to client (via grid interface)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Using the Discovery API</a:t>
            </a:r>
          </a:p>
          <a:p>
            <a:pPr marL="800100" lvl="1" indent="-342900">
              <a:spcBef>
                <a:spcPct val="20000"/>
              </a:spcBef>
              <a:buClr>
                <a:srgbClr val="00AAF6"/>
              </a:buClr>
              <a:buFontTx/>
              <a:buChar char="•"/>
              <a:defRPr/>
            </a:pPr>
            <a:r>
              <a:rPr lang="en-US" sz="2000" kern="0" dirty="0" smtClean="0">
                <a:latin typeface="+mn-lt"/>
              </a:rPr>
              <a:t>Still need the Concept Code from the CDE browser</a:t>
            </a:r>
          </a:p>
          <a:p>
            <a:pPr marL="1257300" lvl="2" indent="-342900">
              <a:spcBef>
                <a:spcPct val="20000"/>
              </a:spcBef>
              <a:buClr>
                <a:srgbClr val="00AAF6"/>
              </a:buClr>
              <a:buFontTx/>
              <a:buChar char="•"/>
              <a:defRPr/>
            </a:pPr>
            <a:r>
              <a:rPr lang="en-US" b="1" dirty="0" smtClean="0"/>
              <a:t>C42614</a:t>
            </a:r>
            <a:r>
              <a:rPr lang="en-US" dirty="0" smtClean="0"/>
              <a:t> for this example</a:t>
            </a:r>
          </a:p>
          <a:p>
            <a:pPr marL="800100" lvl="1" indent="-342900">
              <a:spcBef>
                <a:spcPct val="20000"/>
              </a:spcBef>
              <a:buClr>
                <a:srgbClr val="00AAF6"/>
              </a:buClr>
              <a:buFontTx/>
              <a:buChar char="•"/>
              <a:defRPr/>
            </a:pPr>
            <a:endParaRPr lang="en-US" b="1" kern="0" dirty="0" smtClean="0"/>
          </a:p>
          <a:p>
            <a:pPr marL="1257300" lvl="2" indent="-342900">
              <a:spcBef>
                <a:spcPct val="20000"/>
              </a:spcBef>
              <a:buClr>
                <a:srgbClr val="00AAF6"/>
              </a:buClr>
              <a:buFontTx/>
              <a:buChar char="•"/>
              <a:defRPr/>
            </a:pPr>
            <a:endParaRPr lang="en-US"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59 services found (NCI production grid)</a:t>
            </a: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1257300" lvl="2" indent="-342900">
              <a:spcBef>
                <a:spcPct val="20000"/>
              </a:spcBef>
              <a:buClr>
                <a:srgbClr val="00AAF6"/>
              </a:buClr>
              <a:buFontTx/>
              <a:buChar char="•"/>
              <a:defRPr/>
            </a:pPr>
            <a:endParaRPr lang="en-US" sz="2000" kern="0" dirty="0" smtClean="0">
              <a:latin typeface="+mn-lt"/>
            </a:endParaRPr>
          </a:p>
          <a:p>
            <a:pPr marL="1257300" lvl="2" indent="-342900">
              <a:spcBef>
                <a:spcPct val="20000"/>
              </a:spcBef>
              <a:buClr>
                <a:srgbClr val="00AAF6"/>
              </a:buClr>
              <a:buFontTx/>
              <a:buChar char="•"/>
              <a:defRPr/>
            </a:pPr>
            <a:r>
              <a:rPr lang="en-US" kern="0" dirty="0" smtClean="0">
                <a:latin typeface="+mn-lt"/>
              </a:rPr>
              <a:t>Including the </a:t>
            </a:r>
            <a:r>
              <a:rPr lang="en-US" kern="0" dirty="0" err="1" smtClean="0">
                <a:latin typeface="+mn-lt"/>
              </a:rPr>
              <a:t>caBIO</a:t>
            </a:r>
            <a:r>
              <a:rPr lang="en-US" kern="0" dirty="0" smtClean="0">
                <a:latin typeface="+mn-lt"/>
              </a:rPr>
              <a:t> 4.0 service used in the portal example</a:t>
            </a:r>
            <a:endParaRPr lang="en-US" kern="0" dirty="0" smtClean="0">
              <a:latin typeface="+mn-lt"/>
            </a:endParaRPr>
          </a:p>
          <a:p>
            <a:pPr marL="1257300" lvl="2"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discover by code.png"/>
          <p:cNvPicPr>
            <a:picLocks noChangeAspect="1"/>
          </p:cNvPicPr>
          <p:nvPr/>
        </p:nvPicPr>
        <p:blipFill>
          <a:blip r:embed="rId2" cstate="print"/>
          <a:stretch>
            <a:fillRect/>
          </a:stretch>
        </p:blipFill>
        <p:spPr>
          <a:xfrm>
            <a:off x="1219200" y="2438400"/>
            <a:ext cx="6677025" cy="1628775"/>
          </a:xfrm>
          <a:prstGeom prst="rect">
            <a:avLst/>
          </a:prstGeom>
        </p:spPr>
      </p:pic>
      <p:pic>
        <p:nvPicPr>
          <p:cNvPr id="6" name="Picture 5" descr="cabio found.png"/>
          <p:cNvPicPr>
            <a:picLocks noChangeAspect="1"/>
          </p:cNvPicPr>
          <p:nvPr/>
        </p:nvPicPr>
        <p:blipFill>
          <a:blip r:embed="rId3" cstate="print"/>
          <a:stretch>
            <a:fillRect/>
          </a:stretch>
        </p:blipFill>
        <p:spPr>
          <a:xfrm>
            <a:off x="1219200" y="4648200"/>
            <a:ext cx="6191250" cy="12954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Obtaining a domain model</a:t>
            </a:r>
          </a:p>
          <a:p>
            <a:pPr marL="800100" lvl="1" indent="-342900">
              <a:spcBef>
                <a:spcPct val="20000"/>
              </a:spcBef>
              <a:buClr>
                <a:srgbClr val="00AAF6"/>
              </a:buClr>
              <a:buFontTx/>
              <a:buChar char="•"/>
              <a:defRPr/>
            </a:pPr>
            <a:r>
              <a:rPr lang="en-US" sz="2000" kern="0" dirty="0" smtClean="0">
                <a:latin typeface="+mn-lt"/>
              </a:rPr>
              <a:t>The domain model defines what classes, attributes, and associations are available</a:t>
            </a:r>
          </a:p>
          <a:p>
            <a:pPr marL="1257300" lvl="2" indent="-342900">
              <a:spcBef>
                <a:spcPct val="20000"/>
              </a:spcBef>
              <a:buClr>
                <a:srgbClr val="00AAF6"/>
              </a:buClr>
              <a:buFontTx/>
              <a:buChar char="•"/>
              <a:defRPr/>
            </a:pPr>
            <a:r>
              <a:rPr lang="en-US" kern="0" dirty="0" smtClean="0">
                <a:latin typeface="+mn-lt"/>
              </a:rPr>
              <a:t>Also contains semantic metadata, including concept codes</a:t>
            </a:r>
          </a:p>
          <a:p>
            <a:pPr marL="800100" lvl="1" indent="-342900">
              <a:spcBef>
                <a:spcPct val="20000"/>
              </a:spcBef>
              <a:buClr>
                <a:srgbClr val="00AAF6"/>
              </a:buClr>
              <a:buFontTx/>
              <a:buChar char="•"/>
              <a:defRPr/>
            </a:pPr>
            <a:r>
              <a:rPr lang="en-US" sz="2000" kern="0" dirty="0" err="1" smtClean="0">
                <a:latin typeface="+mn-lt"/>
              </a:rPr>
              <a:t>Metadatautils</a:t>
            </a:r>
            <a:r>
              <a:rPr lang="en-US" sz="2000" kern="0" dirty="0" smtClean="0">
                <a:latin typeface="+mn-lt"/>
              </a:rPr>
              <a:t> project has facilities for working with and obtaining domain models from caGrid data services</a:t>
            </a: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We can find the concept code in the model</a:t>
            </a:r>
            <a:endParaRPr lang="en-US" sz="2000" kern="0" dirty="0" smtClean="0">
              <a:latin typeface="+mn-lt"/>
            </a:endParaRPr>
          </a:p>
        </p:txBody>
      </p:sp>
      <p:pic>
        <p:nvPicPr>
          <p:cNvPr id="7" name="Picture 6" descr="get domain model.png"/>
          <p:cNvPicPr>
            <a:picLocks noChangeAspect="1"/>
          </p:cNvPicPr>
          <p:nvPr/>
        </p:nvPicPr>
        <p:blipFill>
          <a:blip r:embed="rId2" cstate="print"/>
          <a:stretch>
            <a:fillRect/>
          </a:stretch>
        </p:blipFill>
        <p:spPr>
          <a:xfrm>
            <a:off x="1143000" y="3429000"/>
            <a:ext cx="7172325" cy="800100"/>
          </a:xfrm>
          <a:prstGeom prst="rect">
            <a:avLst/>
          </a:prstGeom>
        </p:spPr>
      </p:pic>
      <p:pic>
        <p:nvPicPr>
          <p:cNvPr id="8" name="Picture 7" descr="cabio domain model highlight.png"/>
          <p:cNvPicPr>
            <a:picLocks noChangeAspect="1"/>
          </p:cNvPicPr>
          <p:nvPr/>
        </p:nvPicPr>
        <p:blipFill>
          <a:blip r:embed="rId3" cstate="print"/>
          <a:stretch>
            <a:fillRect/>
          </a:stretch>
        </p:blipFill>
        <p:spPr>
          <a:xfrm>
            <a:off x="990600" y="4495800"/>
            <a:ext cx="9144000" cy="101264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Using the domain model</a:t>
            </a:r>
          </a:p>
          <a:p>
            <a:pPr marL="800100" lvl="1" indent="-342900">
              <a:spcBef>
                <a:spcPct val="20000"/>
              </a:spcBef>
              <a:buClr>
                <a:srgbClr val="00AAF6"/>
              </a:buClr>
              <a:buFontTx/>
              <a:buChar char="•"/>
              <a:defRPr/>
            </a:pPr>
            <a:r>
              <a:rPr lang="en-US" sz="2000" kern="0" dirty="0" smtClean="0">
                <a:latin typeface="+mn-lt"/>
              </a:rPr>
              <a:t>Utilize the CQL object API to build up a query</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Walk through classes, looking for a “Gene” class</a:t>
            </a:r>
          </a:p>
          <a:p>
            <a:pPr marL="800100" lvl="1" indent="-342900">
              <a:spcBef>
                <a:spcPct val="20000"/>
              </a:spcBef>
              <a:buClr>
                <a:srgbClr val="00AAF6"/>
              </a:buClr>
              <a:buFontTx/>
              <a:buChar char="•"/>
              <a:defRPr/>
            </a:pPr>
            <a:r>
              <a:rPr lang="en-US" sz="2000" kern="0" dirty="0" smtClean="0">
                <a:latin typeface="+mn-lt"/>
              </a:rPr>
              <a:t>Iterate that class’s attributes</a:t>
            </a:r>
          </a:p>
          <a:p>
            <a:pPr marL="800100" lvl="1" indent="-342900">
              <a:spcBef>
                <a:spcPct val="20000"/>
              </a:spcBef>
              <a:buClr>
                <a:srgbClr val="00AAF6"/>
              </a:buClr>
              <a:buFontTx/>
              <a:buChar char="•"/>
              <a:defRPr/>
            </a:pPr>
            <a:r>
              <a:rPr lang="en-US" sz="2000" kern="0" dirty="0" smtClean="0">
                <a:latin typeface="+mn-lt"/>
              </a:rPr>
              <a:t>Inspect each attribute’s semantic metadata for the concept </a:t>
            </a:r>
            <a:r>
              <a:rPr lang="en-US" sz="2000" kern="0" dirty="0" smtClean="0">
                <a:latin typeface="+mn-lt"/>
              </a:rPr>
              <a:t>code </a:t>
            </a:r>
            <a:r>
              <a:rPr lang="en-US" sz="2000" b="1" kern="0" dirty="0" smtClean="0">
                <a:latin typeface="+mn-lt"/>
              </a:rPr>
              <a:t>C42614</a:t>
            </a:r>
            <a:r>
              <a:rPr lang="en-US" sz="2000" kern="0" dirty="0" smtClean="0">
                <a:latin typeface="+mn-lt"/>
              </a:rPr>
              <a:t> </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Once the attribute is found, set the CQL query target</a:t>
            </a:r>
          </a:p>
          <a:p>
            <a:pPr marL="1257300" lvl="2" indent="-342900">
              <a:spcBef>
                <a:spcPct val="20000"/>
              </a:spcBef>
              <a:buClr>
                <a:srgbClr val="00AAF6"/>
              </a:buClr>
              <a:buFontTx/>
              <a:buChar char="•"/>
              <a:defRPr/>
            </a:pPr>
            <a:r>
              <a:rPr lang="en-US" kern="0" dirty="0" smtClean="0">
                <a:latin typeface="+mn-lt"/>
              </a:rPr>
              <a:t>Restrict the target by the attribute’s value</a:t>
            </a:r>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QL from Domain Model.png"/>
          <p:cNvPicPr>
            <a:picLocks noChangeAspect="1"/>
          </p:cNvPicPr>
          <p:nvPr/>
        </p:nvPicPr>
        <p:blipFill>
          <a:blip r:embed="rId2" cstate="print"/>
          <a:stretch>
            <a:fillRect/>
          </a:stretch>
        </p:blipFill>
        <p:spPr>
          <a:xfrm>
            <a:off x="838200" y="1219200"/>
            <a:ext cx="7391400" cy="5410200"/>
          </a:xfrm>
          <a:prstGeom prst="rect">
            <a:avLst/>
          </a:prstGeom>
        </p:spPr>
      </p:pic>
      <p:sp>
        <p:nvSpPr>
          <p:cNvPr id="2" name="Title 1"/>
          <p:cNvSpPr>
            <a:spLocks noGrp="1"/>
          </p:cNvSpPr>
          <p:nvPr>
            <p:ph type="title"/>
          </p:nvPr>
        </p:nvSpPr>
        <p:spPr/>
        <p:txBody>
          <a:bodyPr/>
          <a:lstStyle/>
          <a:p>
            <a:r>
              <a:rPr lang="en-US" dirty="0" smtClean="0"/>
              <a:t>Data Service Client Workflow</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Issue the CQL query and retrieve results</a:t>
            </a: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Using the XML-Only feature of the results </a:t>
            </a:r>
            <a:r>
              <a:rPr lang="en-US" sz="2000" kern="0" dirty="0" err="1" smtClean="0">
                <a:latin typeface="+mn-lt"/>
              </a:rPr>
              <a:t>iterator</a:t>
            </a:r>
            <a:r>
              <a:rPr lang="en-US" sz="2000" kern="0" dirty="0" smtClean="0">
                <a:latin typeface="+mn-lt"/>
              </a:rPr>
              <a:t> avoids attempting to </a:t>
            </a:r>
            <a:r>
              <a:rPr lang="en-US" sz="2000" kern="0" dirty="0" err="1" smtClean="0">
                <a:latin typeface="+mn-lt"/>
              </a:rPr>
              <a:t>deserialize</a:t>
            </a:r>
            <a:r>
              <a:rPr lang="en-US" sz="2000" kern="0" dirty="0" smtClean="0">
                <a:latin typeface="+mn-lt"/>
              </a:rPr>
              <a:t> the results into an object model the client probably doesn’t have java classes for locally</a:t>
            </a:r>
          </a:p>
          <a:p>
            <a:pPr marL="1257300" lvl="2" indent="-342900">
              <a:spcBef>
                <a:spcPct val="20000"/>
              </a:spcBef>
              <a:buClr>
                <a:srgbClr val="00AAF6"/>
              </a:buClr>
              <a:buFontTx/>
              <a:buChar char="•"/>
              <a:defRPr/>
            </a:pPr>
            <a:r>
              <a:rPr lang="en-US" kern="0" dirty="0" smtClean="0">
                <a:latin typeface="+mn-lt"/>
              </a:rPr>
              <a:t>Client could generate these classes from XML schema using WSDL2Java or a similar tool</a:t>
            </a:r>
          </a:p>
          <a:p>
            <a:pPr marL="1257300" lvl="2"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p:txBody>
      </p:sp>
      <p:pic>
        <p:nvPicPr>
          <p:cNvPr id="5" name="Picture 4" descr="Query the data service.png"/>
          <p:cNvPicPr>
            <a:picLocks noChangeAspect="1"/>
          </p:cNvPicPr>
          <p:nvPr/>
        </p:nvPicPr>
        <p:blipFill>
          <a:blip r:embed="rId2" cstate="print"/>
          <a:stretch>
            <a:fillRect/>
          </a:stretch>
        </p:blipFill>
        <p:spPr>
          <a:xfrm>
            <a:off x="762000" y="1828800"/>
            <a:ext cx="5953125" cy="178117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Queries</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Data Services Involved</a:t>
            </a:r>
          </a:p>
          <a:p>
            <a:pPr marL="800100" lvl="1" indent="-342900">
              <a:spcBef>
                <a:spcPct val="20000"/>
              </a:spcBef>
              <a:buClr>
                <a:srgbClr val="00AAF6"/>
              </a:buClr>
              <a:buFontTx/>
              <a:buChar char="•"/>
              <a:defRPr/>
            </a:pPr>
            <a:r>
              <a:rPr lang="en-US" sz="2000" kern="0" dirty="0" smtClean="0"/>
              <a:t>Basic distributed joins and aggregations</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All data services use the same language (CQL), so federation using multiple data services is possible</a:t>
            </a:r>
          </a:p>
          <a:p>
            <a:pPr marL="1257300" lvl="2" indent="-342900">
              <a:spcBef>
                <a:spcPct val="20000"/>
              </a:spcBef>
              <a:buClr>
                <a:srgbClr val="00AAF6"/>
              </a:buClr>
              <a:buFontTx/>
              <a:buChar char="•"/>
              <a:defRPr/>
            </a:pPr>
            <a:r>
              <a:rPr lang="en-US" i="1" kern="0" dirty="0" smtClean="0">
                <a:latin typeface="+mn-lt"/>
              </a:rPr>
              <a:t>Any</a:t>
            </a:r>
            <a:r>
              <a:rPr lang="en-US" kern="0" dirty="0" smtClean="0">
                <a:latin typeface="+mn-lt"/>
              </a:rPr>
              <a:t> combination of data services may be used</a:t>
            </a:r>
          </a:p>
          <a:p>
            <a:pPr marL="1257300" lvl="2" indent="-342900">
              <a:spcBef>
                <a:spcPct val="20000"/>
              </a:spcBef>
              <a:buClr>
                <a:srgbClr val="00AAF6"/>
              </a:buClr>
              <a:buFontTx/>
              <a:buChar char="•"/>
              <a:defRPr/>
            </a:pPr>
            <a:r>
              <a:rPr lang="en-US" kern="0" dirty="0" smtClean="0">
                <a:latin typeface="+mn-lt"/>
              </a:rPr>
              <a:t>Arbitrary cross-model joins</a:t>
            </a:r>
          </a:p>
          <a:p>
            <a:pPr marL="342900" indent="-342900">
              <a:spcBef>
                <a:spcPct val="20000"/>
              </a:spcBef>
              <a:buClr>
                <a:srgbClr val="00AAF6"/>
              </a:buClr>
              <a:buFontTx/>
              <a:buChar char="•"/>
              <a:defRPr/>
            </a:pPr>
            <a:r>
              <a:rPr lang="en-US" sz="2000" b="1" i="1" kern="0" dirty="0" smtClean="0">
                <a:latin typeface="+mn-lt"/>
              </a:rPr>
              <a:t>D</a:t>
            </a:r>
            <a:r>
              <a:rPr lang="en-US" sz="2000" b="1" kern="0" dirty="0" smtClean="0">
                <a:latin typeface="+mn-lt"/>
              </a:rPr>
              <a:t>CQL extends from CQL</a:t>
            </a:r>
          </a:p>
          <a:p>
            <a:pPr marL="800100" lvl="1" indent="-342900">
              <a:spcBef>
                <a:spcPct val="20000"/>
              </a:spcBef>
              <a:buClr>
                <a:srgbClr val="00AAF6"/>
              </a:buClr>
              <a:buFontTx/>
              <a:buChar char="•"/>
              <a:defRPr/>
            </a:pPr>
            <a:r>
              <a:rPr lang="en-US" sz="2000" kern="0" dirty="0" smtClean="0">
                <a:latin typeface="+mn-lt"/>
              </a:rPr>
              <a:t>Distributed version of CQL</a:t>
            </a:r>
          </a:p>
          <a:p>
            <a:pPr marL="800100" lvl="1" indent="-342900">
              <a:spcBef>
                <a:spcPct val="20000"/>
              </a:spcBef>
              <a:buClr>
                <a:srgbClr val="00AAF6"/>
              </a:buClr>
              <a:buFontTx/>
              <a:buChar char="•"/>
              <a:defRPr/>
            </a:pPr>
            <a:r>
              <a:rPr lang="en-US" sz="2000" kern="0" dirty="0" smtClean="0">
                <a:latin typeface="+mn-lt"/>
              </a:rPr>
              <a:t>Expresses joins, foreign data services, and target services</a:t>
            </a:r>
          </a:p>
          <a:p>
            <a:pPr marL="342900" indent="-342900">
              <a:spcBef>
                <a:spcPct val="20000"/>
              </a:spcBef>
              <a:buClr>
                <a:srgbClr val="00AAF6"/>
              </a:buClr>
              <a:buFontTx/>
              <a:buChar char="•"/>
              <a:defRPr/>
            </a:pPr>
            <a:r>
              <a:rPr lang="en-US" sz="2000" b="1" kern="0" dirty="0" err="1" smtClean="0">
                <a:latin typeface="+mn-lt"/>
              </a:rPr>
              <a:t>Stateful</a:t>
            </a:r>
            <a:r>
              <a:rPr lang="en-US" sz="2000" b="1" kern="0" dirty="0" smtClean="0">
                <a:latin typeface="+mn-lt"/>
              </a:rPr>
              <a:t> Grid Service or Local API</a:t>
            </a:r>
          </a:p>
          <a:p>
            <a:pPr marL="800100" lvl="1" indent="-342900">
              <a:spcBef>
                <a:spcPct val="20000"/>
              </a:spcBef>
              <a:buClr>
                <a:srgbClr val="00AAF6"/>
              </a:buClr>
              <a:buFontTx/>
              <a:buChar char="•"/>
              <a:defRPr/>
            </a:pPr>
            <a:r>
              <a:rPr lang="en-US" sz="2000" kern="0" dirty="0" smtClean="0">
                <a:latin typeface="+mn-lt"/>
              </a:rPr>
              <a:t>Queries may be issued to an FQP grid service and processed asynchronously for later results retrieval</a:t>
            </a:r>
          </a:p>
          <a:p>
            <a:pPr marL="800100" lvl="1" indent="-342900">
              <a:spcBef>
                <a:spcPct val="20000"/>
              </a:spcBef>
              <a:buClr>
                <a:srgbClr val="00AAF6"/>
              </a:buClr>
              <a:buFontTx/>
              <a:buChar char="•"/>
              <a:defRPr/>
            </a:pPr>
            <a:r>
              <a:rPr lang="en-US" sz="2000" kern="0" dirty="0" smtClean="0">
                <a:latin typeface="+mn-lt"/>
              </a:rPr>
              <a:t>FQP engine may be used within an application directly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a:t>
            </a:r>
            <a:r>
              <a:rPr lang="en-US" dirty="0" smtClean="0"/>
              <a:t>Query Workflow Example</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A client wishes to submit a query to the FQP service</a:t>
            </a:r>
          </a:p>
          <a:p>
            <a:pPr marL="800100" lvl="1" indent="-342900">
              <a:spcBef>
                <a:spcPct val="20000"/>
              </a:spcBef>
              <a:buClr>
                <a:srgbClr val="00AAF6"/>
              </a:buClr>
              <a:buFontTx/>
              <a:buChar char="•"/>
              <a:defRPr/>
            </a:pPr>
            <a:r>
              <a:rPr lang="en-US" sz="2000" kern="0" dirty="0" smtClean="0">
                <a:latin typeface="+mn-lt"/>
              </a:rPr>
              <a:t>Query accesses multiple target data services</a:t>
            </a:r>
          </a:p>
          <a:p>
            <a:pPr marL="1257300" lvl="2" indent="-342900">
              <a:spcBef>
                <a:spcPct val="20000"/>
              </a:spcBef>
              <a:buClr>
                <a:srgbClr val="00AAF6"/>
              </a:buClr>
              <a:buFontTx/>
              <a:buChar char="•"/>
              <a:defRPr/>
            </a:pPr>
            <a:r>
              <a:rPr lang="en-US" kern="0" dirty="0" smtClean="0">
                <a:latin typeface="+mn-lt"/>
              </a:rPr>
              <a:t>One or more of which is transient on the grid and might not be available at query time</a:t>
            </a:r>
          </a:p>
          <a:p>
            <a:pPr marL="800100" lvl="1" indent="-342900">
              <a:spcBef>
                <a:spcPct val="20000"/>
              </a:spcBef>
              <a:buClr>
                <a:srgbClr val="00AAF6"/>
              </a:buClr>
              <a:buFontTx/>
              <a:buChar char="•"/>
              <a:defRPr/>
            </a:pPr>
            <a:r>
              <a:rPr lang="en-US" sz="2000" kern="0" dirty="0" smtClean="0">
                <a:latin typeface="+mn-lt"/>
              </a:rPr>
              <a:t>Involves secure data services which require authentication from the client</a:t>
            </a:r>
          </a:p>
          <a:p>
            <a:pPr marL="1257300" lvl="2" indent="-342900">
              <a:spcBef>
                <a:spcPct val="20000"/>
              </a:spcBef>
              <a:buClr>
                <a:srgbClr val="00AAF6"/>
              </a:buClr>
              <a:buFontTx/>
              <a:buChar char="•"/>
              <a:defRPr/>
            </a:pPr>
            <a:r>
              <a:rPr lang="en-US" kern="0" dirty="0" smtClean="0">
                <a:latin typeface="+mn-lt"/>
              </a:rPr>
              <a:t>Client wishes to use his own credentials, so the query returns data he is authorized to see</a:t>
            </a:r>
          </a:p>
          <a:p>
            <a:pPr marL="800100" lvl="1" indent="-342900">
              <a:spcBef>
                <a:spcPct val="20000"/>
              </a:spcBef>
              <a:buClr>
                <a:srgbClr val="00AAF6"/>
              </a:buClr>
              <a:buFontTx/>
              <a:buChar char="•"/>
              <a:defRPr/>
            </a:pPr>
            <a:r>
              <a:rPr lang="en-US" sz="2000" kern="0" dirty="0" smtClean="0">
                <a:latin typeface="+mn-lt"/>
              </a:rPr>
              <a:t>The client will retrieve the results of the query at a later time</a:t>
            </a:r>
          </a:p>
          <a:p>
            <a:pPr marL="1257300" lvl="2" indent="-342900">
              <a:spcBef>
                <a:spcPct val="20000"/>
              </a:spcBef>
              <a:buClr>
                <a:srgbClr val="00AAF6"/>
              </a:buClr>
              <a:buFontTx/>
              <a:buChar char="•"/>
              <a:defRPr/>
            </a:pPr>
            <a:r>
              <a:rPr lang="en-US" kern="0" dirty="0" smtClean="0">
                <a:latin typeface="+mn-lt"/>
              </a:rPr>
              <a:t>The client does not want to busy-wait on the FQP service so it can go do other processing tasks</a:t>
            </a:r>
          </a:p>
          <a:p>
            <a:pPr marL="800100" lvl="1" indent="-342900">
              <a:spcBef>
                <a:spcPct val="20000"/>
              </a:spcBef>
              <a:buClr>
                <a:srgbClr val="00AAF6"/>
              </a:buClr>
              <a:buFontTx/>
              <a:buChar char="•"/>
              <a:defRPr/>
            </a:pPr>
            <a:endParaRPr lang="en-US" kern="0" dirty="0" smtClean="0">
              <a:latin typeface="+mn-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a:t>
            </a:r>
            <a:r>
              <a:rPr lang="en-US" dirty="0" smtClean="0"/>
              <a:t>Query Workflow Example</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Client delegates credential to FQP using CDS</a:t>
            </a:r>
          </a:p>
          <a:p>
            <a:pPr marL="342900" indent="-342900">
              <a:spcBef>
                <a:spcPct val="20000"/>
              </a:spcBef>
              <a:buClr>
                <a:srgbClr val="00AAF6"/>
              </a:buClr>
              <a:buFontTx/>
              <a:buChar char="•"/>
              <a:defRPr/>
            </a:pPr>
            <a:r>
              <a:rPr lang="en-US" sz="2000" b="1" kern="0" dirty="0" smtClean="0">
                <a:latin typeface="+mn-lt"/>
              </a:rPr>
              <a:t>Client initiates Asynchronous DCQL query</a:t>
            </a:r>
          </a:p>
          <a:p>
            <a:pPr marL="800100" lvl="1" indent="-342900">
              <a:spcBef>
                <a:spcPct val="20000"/>
              </a:spcBef>
              <a:buClr>
                <a:srgbClr val="00AAF6"/>
              </a:buClr>
              <a:buFontTx/>
              <a:buChar char="•"/>
              <a:defRPr/>
            </a:pPr>
            <a:r>
              <a:rPr lang="en-US" sz="2000" kern="0" dirty="0" smtClean="0">
                <a:latin typeface="+mn-lt"/>
              </a:rPr>
              <a:t>Passes credential reference from CDS</a:t>
            </a:r>
          </a:p>
          <a:p>
            <a:pPr marL="800100" lvl="1" indent="-342900">
              <a:spcBef>
                <a:spcPct val="20000"/>
              </a:spcBef>
              <a:buClr>
                <a:srgbClr val="00AAF6"/>
              </a:buClr>
              <a:buFontTx/>
              <a:buChar char="•"/>
              <a:defRPr/>
            </a:pPr>
            <a:r>
              <a:rPr lang="en-US" sz="2000" kern="0" dirty="0" smtClean="0">
                <a:latin typeface="+mn-lt"/>
              </a:rPr>
              <a:t>Creates Query Execution Parameters to allow partial results</a:t>
            </a:r>
          </a:p>
          <a:p>
            <a:pPr marL="342900" indent="-342900">
              <a:spcBef>
                <a:spcPct val="20000"/>
              </a:spcBef>
              <a:buClr>
                <a:srgbClr val="00AAF6"/>
              </a:buClr>
              <a:buFontTx/>
              <a:buChar char="•"/>
              <a:defRPr/>
            </a:pPr>
            <a:r>
              <a:rPr lang="en-US" sz="2000" b="1" kern="0" dirty="0" smtClean="0">
                <a:latin typeface="+mn-lt"/>
              </a:rPr>
              <a:t>FQP Contacts CDS for the user’s credential</a:t>
            </a:r>
          </a:p>
          <a:p>
            <a:pPr marL="800100" lvl="1" indent="-342900">
              <a:spcBef>
                <a:spcPct val="20000"/>
              </a:spcBef>
              <a:buClr>
                <a:srgbClr val="00AAF6"/>
              </a:buClr>
              <a:buFontTx/>
              <a:buChar char="•"/>
              <a:defRPr/>
            </a:pPr>
            <a:r>
              <a:rPr lang="en-US" sz="2000" kern="0" dirty="0" smtClean="0">
                <a:latin typeface="+mn-lt"/>
              </a:rPr>
              <a:t>Credential is validated for same identity as caller</a:t>
            </a:r>
          </a:p>
          <a:p>
            <a:pPr marL="342900" indent="-342900">
              <a:spcBef>
                <a:spcPct val="20000"/>
              </a:spcBef>
              <a:buClr>
                <a:srgbClr val="00AAF6"/>
              </a:buClr>
              <a:buFontTx/>
              <a:buChar char="•"/>
              <a:defRPr/>
            </a:pPr>
            <a:r>
              <a:rPr lang="en-US" sz="2000" b="1" kern="0" dirty="0" smtClean="0">
                <a:latin typeface="+mn-lt"/>
              </a:rPr>
              <a:t>FQP creates a query results resource</a:t>
            </a:r>
          </a:p>
          <a:p>
            <a:pPr marL="800100" lvl="1" indent="-342900">
              <a:spcBef>
                <a:spcPct val="20000"/>
              </a:spcBef>
              <a:buClr>
                <a:srgbClr val="00AAF6"/>
              </a:buClr>
              <a:buFontTx/>
              <a:buChar char="•"/>
              <a:defRPr/>
            </a:pPr>
            <a:r>
              <a:rPr lang="en-US" sz="2000" kern="0" dirty="0" smtClean="0">
                <a:latin typeface="+mn-lt"/>
              </a:rPr>
              <a:t>Reference to the resource is returned</a:t>
            </a:r>
          </a:p>
          <a:p>
            <a:pPr marL="800100" lvl="1" indent="-342900">
              <a:spcBef>
                <a:spcPct val="20000"/>
              </a:spcBef>
              <a:buClr>
                <a:srgbClr val="00AAF6"/>
              </a:buClr>
              <a:buFontTx/>
              <a:buChar char="•"/>
              <a:defRPr/>
            </a:pPr>
            <a:r>
              <a:rPr lang="en-US" sz="2000" kern="0" dirty="0" smtClean="0">
                <a:latin typeface="+mn-lt"/>
              </a:rPr>
              <a:t>Query processing begins using the thread pool</a:t>
            </a:r>
          </a:p>
          <a:p>
            <a:pPr marL="1257300" lvl="2" indent="-342900">
              <a:spcBef>
                <a:spcPct val="20000"/>
              </a:spcBef>
              <a:buClr>
                <a:srgbClr val="00AAF6"/>
              </a:buClr>
              <a:buFontTx/>
              <a:buChar char="•"/>
              <a:defRPr/>
            </a:pPr>
            <a:r>
              <a:rPr lang="en-US" kern="0" dirty="0" smtClean="0">
                <a:latin typeface="+mn-lt"/>
              </a:rPr>
              <a:t>Generated CQL is broadcast to involved data services</a:t>
            </a:r>
            <a:endParaRPr lang="en-US" kern="0" dirty="0" smtClean="0">
              <a:latin typeface="+mn-lt"/>
            </a:endParaRPr>
          </a:p>
          <a:p>
            <a:pPr marL="342900" indent="-342900">
              <a:spcBef>
                <a:spcPct val="20000"/>
              </a:spcBef>
              <a:buClr>
                <a:srgbClr val="00AAF6"/>
              </a:buClr>
              <a:buFontTx/>
              <a:buChar char="•"/>
              <a:defRPr/>
            </a:pPr>
            <a:r>
              <a:rPr lang="en-US" sz="2000" b="1" kern="0" dirty="0" smtClean="0">
                <a:latin typeface="+mn-lt"/>
              </a:rPr>
              <a:t>Client subscribes to the results resource status property</a:t>
            </a:r>
          </a:p>
          <a:p>
            <a:pPr marL="342900" indent="-342900">
              <a:spcBef>
                <a:spcPct val="20000"/>
              </a:spcBef>
              <a:buClr>
                <a:srgbClr val="00AAF6"/>
              </a:buClr>
              <a:buFontTx/>
              <a:buChar char="•"/>
              <a:defRPr/>
            </a:pPr>
            <a:r>
              <a:rPr lang="en-US" sz="2000" b="1" kern="0" dirty="0" smtClean="0">
                <a:latin typeface="+mn-lt"/>
              </a:rPr>
              <a:t>FQP completes processing and notifies the client</a:t>
            </a:r>
          </a:p>
          <a:p>
            <a:pPr marL="342900" indent="-342900">
              <a:spcBef>
                <a:spcPct val="20000"/>
              </a:spcBef>
              <a:buClr>
                <a:srgbClr val="00AAF6"/>
              </a:buClr>
              <a:buFontTx/>
              <a:buChar char="•"/>
              <a:defRPr/>
            </a:pPr>
            <a:r>
              <a:rPr lang="en-US" sz="2000" b="1" kern="0" dirty="0" smtClean="0">
                <a:latin typeface="+mn-lt"/>
              </a:rPr>
              <a:t>Client retrieves results from the resource</a:t>
            </a:r>
            <a:endParaRPr lang="en-US" kern="0" dirty="0" smtClean="0">
              <a:latin typeface="+mn-l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Federated Query Workflow Example</a:t>
            </a:r>
            <a:endParaRPr lang="en-US" dirty="0" smtClean="0"/>
          </a:p>
        </p:txBody>
      </p:sp>
      <p:pic>
        <p:nvPicPr>
          <p:cNvPr id="4" name="Picture 3" descr="FQP Flow.png"/>
          <p:cNvPicPr>
            <a:picLocks noChangeAspect="1"/>
          </p:cNvPicPr>
          <p:nvPr/>
        </p:nvPicPr>
        <p:blipFill>
          <a:blip r:embed="rId3" cstate="print"/>
          <a:stretch>
            <a:fillRect/>
          </a:stretch>
        </p:blipFill>
        <p:spPr>
          <a:xfrm>
            <a:off x="1752600" y="1143000"/>
            <a:ext cx="5562600" cy="5537767"/>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Query Service</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Asynchronous query execution</a:t>
            </a:r>
          </a:p>
          <a:p>
            <a:pPr marL="800100" lvl="1" indent="-342900">
              <a:spcBef>
                <a:spcPct val="20000"/>
              </a:spcBef>
              <a:buClr>
                <a:srgbClr val="00AAF6"/>
              </a:buClr>
              <a:buFontTx/>
              <a:buChar char="•"/>
              <a:defRPr/>
            </a:pPr>
            <a:r>
              <a:rPr lang="en-US" sz="2000" kern="0" dirty="0" smtClean="0"/>
              <a:t>Start a DCQL query and immediately return the results context</a:t>
            </a:r>
          </a:p>
          <a:p>
            <a:pPr marL="800100" lvl="1" indent="-342900">
              <a:spcBef>
                <a:spcPct val="20000"/>
              </a:spcBef>
              <a:buClr>
                <a:srgbClr val="00AAF6"/>
              </a:buClr>
              <a:buFontTx/>
              <a:buChar char="•"/>
              <a:defRPr/>
            </a:pPr>
            <a:r>
              <a:rPr lang="en-US" sz="2000" kern="0" dirty="0" smtClean="0"/>
              <a:t>WS-Notification allows client to subscribe to status</a:t>
            </a:r>
          </a:p>
          <a:p>
            <a:pPr marL="1257300" lvl="2" indent="-342900">
              <a:spcBef>
                <a:spcPct val="20000"/>
              </a:spcBef>
              <a:buClr>
                <a:srgbClr val="00AAF6"/>
              </a:buClr>
              <a:buFontTx/>
              <a:buChar char="•"/>
              <a:defRPr/>
            </a:pPr>
            <a:r>
              <a:rPr lang="en-US" kern="0" dirty="0" smtClean="0"/>
              <a:t>Processing complete, exception, querying target data service, etc.</a:t>
            </a:r>
          </a:p>
          <a:p>
            <a:pPr marL="342900" indent="-342900">
              <a:spcBef>
                <a:spcPct val="20000"/>
              </a:spcBef>
              <a:buClr>
                <a:srgbClr val="00AAF6"/>
              </a:buClr>
              <a:buFontTx/>
              <a:buChar char="•"/>
              <a:defRPr/>
            </a:pPr>
            <a:r>
              <a:rPr lang="en-US" sz="2000" b="1" kern="0" dirty="0" smtClean="0"/>
              <a:t>Credential Delegation</a:t>
            </a:r>
          </a:p>
          <a:p>
            <a:pPr marL="800100" lvl="1" indent="-342900">
              <a:spcBef>
                <a:spcPct val="20000"/>
              </a:spcBef>
              <a:buClr>
                <a:srgbClr val="00AAF6"/>
              </a:buClr>
              <a:buFontTx/>
              <a:buChar char="•"/>
              <a:defRPr/>
            </a:pPr>
            <a:r>
              <a:rPr lang="en-US" sz="2000" kern="0" dirty="0" smtClean="0"/>
              <a:t>FQP service may perform queries on behalf of a client</a:t>
            </a:r>
          </a:p>
          <a:p>
            <a:pPr marL="800100" lvl="1" indent="-342900">
              <a:spcBef>
                <a:spcPct val="20000"/>
              </a:spcBef>
              <a:buClr>
                <a:srgbClr val="00AAF6"/>
              </a:buClr>
              <a:buFontTx/>
              <a:buChar char="•"/>
              <a:defRPr/>
            </a:pPr>
            <a:r>
              <a:rPr lang="en-US" sz="2000" kern="0" dirty="0" smtClean="0"/>
              <a:t>Leverages </a:t>
            </a:r>
            <a:r>
              <a:rPr lang="en-US" sz="2000" b="1" kern="0" dirty="0" smtClean="0"/>
              <a:t>C</a:t>
            </a:r>
            <a:r>
              <a:rPr lang="en-US" sz="2000" kern="0" dirty="0" smtClean="0"/>
              <a:t>redential </a:t>
            </a:r>
            <a:r>
              <a:rPr lang="en-US" sz="2000" b="1" kern="0" dirty="0" smtClean="0"/>
              <a:t>D</a:t>
            </a:r>
            <a:r>
              <a:rPr lang="en-US" sz="2000" kern="0" dirty="0" smtClean="0"/>
              <a:t>elegation </a:t>
            </a:r>
            <a:r>
              <a:rPr lang="en-US" sz="2000" b="1" kern="0" dirty="0" smtClean="0"/>
              <a:t>S</a:t>
            </a:r>
            <a:r>
              <a:rPr lang="en-US" sz="2000" kern="0" dirty="0" smtClean="0"/>
              <a:t>ervice (CDS)</a:t>
            </a:r>
          </a:p>
          <a:p>
            <a:pPr marL="342900" indent="-342900">
              <a:spcBef>
                <a:spcPct val="20000"/>
              </a:spcBef>
              <a:buClr>
                <a:srgbClr val="00AAF6"/>
              </a:buClr>
              <a:buFontTx/>
              <a:buChar char="•"/>
              <a:defRPr/>
            </a:pPr>
            <a:r>
              <a:rPr lang="en-US" sz="2000" b="1" kern="0" dirty="0" smtClean="0"/>
              <a:t>Large results retrieval</a:t>
            </a:r>
          </a:p>
          <a:p>
            <a:pPr marL="800100" lvl="1" indent="-342900">
              <a:spcBef>
                <a:spcPct val="20000"/>
              </a:spcBef>
              <a:buClr>
                <a:srgbClr val="00AAF6"/>
              </a:buClr>
              <a:buFontTx/>
              <a:buChar char="•"/>
              <a:defRPr/>
            </a:pPr>
            <a:r>
              <a:rPr lang="en-US" sz="2000" kern="0" dirty="0" smtClean="0"/>
              <a:t>WS-Enumeration and caGrid Transfer</a:t>
            </a:r>
          </a:p>
          <a:p>
            <a:pPr marL="342900" indent="-342900">
              <a:spcBef>
                <a:spcPct val="20000"/>
              </a:spcBef>
              <a:buClr>
                <a:srgbClr val="00AAF6"/>
              </a:buClr>
              <a:buFontTx/>
              <a:buChar char="•"/>
              <a:defRPr/>
            </a:pPr>
            <a:r>
              <a:rPr lang="en-US" sz="2000" b="1" kern="0" dirty="0" smtClean="0">
                <a:latin typeface="+mn-lt"/>
              </a:rPr>
              <a:t>Configurable Query Behavior</a:t>
            </a:r>
          </a:p>
          <a:p>
            <a:pPr marL="800100" lvl="1" indent="-342900">
              <a:spcBef>
                <a:spcPct val="20000"/>
              </a:spcBef>
              <a:buClr>
                <a:srgbClr val="00AAF6"/>
              </a:buClr>
              <a:buFontTx/>
              <a:buChar char="•"/>
              <a:defRPr/>
            </a:pPr>
            <a:r>
              <a:rPr lang="en-US" sz="2000" kern="0" dirty="0" smtClean="0">
                <a:latin typeface="+mn-lt"/>
              </a:rPr>
              <a:t>Failure handling, partial results retrieval,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ServiceConfigUtil</a:t>
            </a:r>
            <a:endParaRPr lang="en-US" sz="2000" dirty="0" smtClean="0"/>
          </a:p>
          <a:p>
            <a:pPr lvl="1"/>
            <a:r>
              <a:rPr lang="en-US" sz="2000" dirty="0" smtClean="0"/>
              <a:t>Reads the data service configuration from JNDI</a:t>
            </a:r>
          </a:p>
          <a:p>
            <a:pPr lvl="2"/>
            <a:r>
              <a:rPr lang="en-US" sz="1800" dirty="0" smtClean="0"/>
              <a:t>Introduce-generated </a:t>
            </a:r>
            <a:r>
              <a:rPr lang="en-US" sz="1800" dirty="0" err="1" smtClean="0"/>
              <a:t>ServiceConfig</a:t>
            </a:r>
            <a:r>
              <a:rPr lang="en-US" sz="1800" dirty="0" smtClean="0"/>
              <a:t> class is populated</a:t>
            </a:r>
          </a:p>
          <a:p>
            <a:pPr lvl="2"/>
            <a:r>
              <a:rPr lang="en-US" sz="1800" dirty="0" smtClean="0"/>
              <a:t>Reflection to locate getter methods for data service configuration properties</a:t>
            </a:r>
          </a:p>
          <a:p>
            <a:pPr lvl="3"/>
            <a:r>
              <a:rPr lang="en-US" sz="1800" dirty="0" smtClean="0"/>
              <a:t>Works regardless of other service properties added and name of service</a:t>
            </a:r>
          </a:p>
          <a:p>
            <a:pPr lvl="1"/>
            <a:r>
              <a:rPr lang="en-US" sz="2000" dirty="0" smtClean="0"/>
              <a:t>Provides service properties to both </a:t>
            </a:r>
            <a:r>
              <a:rPr lang="en-US" sz="2000" dirty="0" err="1" smtClean="0"/>
              <a:t>BaseServiceImpl</a:t>
            </a:r>
            <a:r>
              <a:rPr lang="en-US" sz="2000" dirty="0" smtClean="0"/>
              <a:t> and CQL Query Processor implementation</a:t>
            </a:r>
          </a:p>
          <a:p>
            <a:pPr lvl="2"/>
            <a:r>
              <a:rPr lang="en-US" sz="1800" dirty="0" smtClean="0"/>
              <a:t>Properties supplied in key-value pairs</a:t>
            </a:r>
          </a:p>
          <a:p>
            <a:pPr lvl="2"/>
            <a:r>
              <a:rPr lang="en-US" sz="1800" dirty="0" smtClean="0"/>
              <a:t>Keys stripped of prefixes required to identify data service and CQL query processor specific properties</a:t>
            </a:r>
          </a:p>
          <a:p>
            <a:endParaRPr lang="en-US"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Federated Query Service Security</a:t>
            </a:r>
            <a:endParaRPr lang="en-US" dirty="0" smtClean="0"/>
          </a:p>
        </p:txBody>
      </p:sp>
      <p:sp>
        <p:nvSpPr>
          <p:cNvPr id="4" name="Content Placeholder 2"/>
          <p:cNvSpPr txBox="1">
            <a:spLocks/>
          </p:cNvSpPr>
          <p:nvPr/>
        </p:nvSpPr>
        <p:spPr bwMode="auto">
          <a:xfrm>
            <a:off x="228600" y="1219200"/>
            <a:ext cx="84582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dirty="0" smtClean="0"/>
              <a:t>FQP Service may be deployed securely</a:t>
            </a:r>
          </a:p>
          <a:p>
            <a:pPr marL="800100" lvl="1" indent="-342900">
              <a:spcBef>
                <a:spcPct val="20000"/>
              </a:spcBef>
              <a:buClr>
                <a:srgbClr val="00AAF6"/>
              </a:buClr>
              <a:buFontTx/>
              <a:buChar char="•"/>
              <a:defRPr/>
            </a:pPr>
            <a:r>
              <a:rPr lang="en-US" sz="2000" dirty="0" smtClean="0"/>
              <a:t>May employ HTTPS messaging to and from client</a:t>
            </a:r>
          </a:p>
          <a:p>
            <a:pPr marL="800100" lvl="1" indent="-342900">
              <a:spcBef>
                <a:spcPct val="20000"/>
              </a:spcBef>
              <a:buClr>
                <a:srgbClr val="00AAF6"/>
              </a:buClr>
              <a:buFontTx/>
              <a:buChar char="•"/>
              <a:defRPr/>
            </a:pPr>
            <a:r>
              <a:rPr lang="en-US" sz="2000" dirty="0" smtClean="0"/>
              <a:t>Can communicate securely with data services involved in a DCQL query if they employ security</a:t>
            </a:r>
          </a:p>
          <a:p>
            <a:pPr marL="1257300" lvl="2" indent="-342900">
              <a:spcBef>
                <a:spcPct val="20000"/>
              </a:spcBef>
              <a:buClr>
                <a:srgbClr val="00AAF6"/>
              </a:buClr>
              <a:buFontTx/>
              <a:buChar char="•"/>
              <a:defRPr/>
            </a:pPr>
            <a:r>
              <a:rPr lang="en-US" dirty="0" smtClean="0"/>
              <a:t>Unless otherwise specified, host credential of the FQP service will be used</a:t>
            </a:r>
          </a:p>
          <a:p>
            <a:pPr marL="1257300" lvl="2" indent="-342900">
              <a:spcBef>
                <a:spcPct val="20000"/>
              </a:spcBef>
              <a:buClr>
                <a:srgbClr val="00AAF6"/>
              </a:buClr>
              <a:buFontTx/>
              <a:buChar char="•"/>
              <a:defRPr/>
            </a:pPr>
            <a:r>
              <a:rPr lang="en-US" dirty="0" smtClean="0"/>
              <a:t>Credential Delegation Service may be used to query such services on behalf of the client</a:t>
            </a:r>
          </a:p>
          <a:p>
            <a:pPr marL="342900" indent="-342900">
              <a:spcBef>
                <a:spcPct val="20000"/>
              </a:spcBef>
              <a:buClr>
                <a:srgbClr val="00AAF6"/>
              </a:buClr>
              <a:buFontTx/>
              <a:buChar char="•"/>
              <a:defRPr/>
            </a:pPr>
            <a:r>
              <a:rPr lang="en-US" sz="2000" b="1" dirty="0" smtClean="0"/>
              <a:t>Caller – only query results resources</a:t>
            </a:r>
          </a:p>
          <a:p>
            <a:pPr marL="800100" lvl="1" indent="-342900">
              <a:spcBef>
                <a:spcPct val="20000"/>
              </a:spcBef>
              <a:buClr>
                <a:srgbClr val="00AAF6"/>
              </a:buClr>
              <a:buFontTx/>
              <a:buChar char="•"/>
              <a:defRPr/>
            </a:pPr>
            <a:r>
              <a:rPr lang="en-US" sz="2000" dirty="0" smtClean="0"/>
              <a:t>Asynchronous query operations create a resource which is only accessible to the original caller of the asynchronous operation</a:t>
            </a:r>
          </a:p>
          <a:p>
            <a:pPr marL="800100" lvl="1" indent="-342900">
              <a:spcBef>
                <a:spcPct val="20000"/>
              </a:spcBef>
              <a:buClr>
                <a:srgbClr val="00AAF6"/>
              </a:buClr>
              <a:buFontTx/>
              <a:buChar char="•"/>
              <a:defRPr/>
            </a:pPr>
            <a:r>
              <a:rPr lang="en-US" sz="2000" dirty="0" smtClean="0"/>
              <a:t>Resource configured to use Grid Map authorization and caller’s ID is the only entry in that Grid Map</a:t>
            </a: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Federated Query Service Security</a:t>
            </a:r>
            <a:endParaRPr lang="en-US" dirty="0" smtClean="0"/>
          </a:p>
        </p:txBody>
      </p:sp>
      <p:sp>
        <p:nvSpPr>
          <p:cNvPr id="4" name="Content Placeholder 2"/>
          <p:cNvSpPr txBox="1">
            <a:spLocks/>
          </p:cNvSpPr>
          <p:nvPr/>
        </p:nvSpPr>
        <p:spPr bwMode="auto">
          <a:xfrm>
            <a:off x="228600" y="1219200"/>
            <a:ext cx="84582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dirty="0" smtClean="0"/>
              <a:t>Delegated credentials</a:t>
            </a:r>
          </a:p>
          <a:p>
            <a:pPr marL="800100" lvl="1" indent="-342900">
              <a:spcBef>
                <a:spcPct val="20000"/>
              </a:spcBef>
              <a:buClr>
                <a:srgbClr val="00AAF6"/>
              </a:buClr>
              <a:buFontTx/>
              <a:buChar char="•"/>
              <a:defRPr/>
            </a:pPr>
            <a:r>
              <a:rPr lang="en-US" sz="2000" dirty="0" smtClean="0"/>
              <a:t>A client may choose to delegate his credentials to the FQP service for secure communication with data services involved in a DCQL query</a:t>
            </a:r>
          </a:p>
          <a:p>
            <a:pPr marL="800100" lvl="1" indent="-342900">
              <a:spcBef>
                <a:spcPct val="20000"/>
              </a:spcBef>
              <a:buClr>
                <a:srgbClr val="00AAF6"/>
              </a:buClr>
              <a:buFontTx/>
              <a:buChar char="•"/>
              <a:defRPr/>
            </a:pPr>
            <a:r>
              <a:rPr lang="en-US" sz="2000" dirty="0" smtClean="0"/>
              <a:t>Client makes a delegation request to the CDS</a:t>
            </a:r>
          </a:p>
          <a:p>
            <a:pPr marL="1257300" lvl="2" indent="-342900">
              <a:spcBef>
                <a:spcPct val="20000"/>
              </a:spcBef>
              <a:buClr>
                <a:srgbClr val="00AAF6"/>
              </a:buClr>
              <a:buFontTx/>
              <a:buChar char="•"/>
              <a:defRPr/>
            </a:pPr>
            <a:r>
              <a:rPr lang="en-US" dirty="0" smtClean="0"/>
              <a:t>Indicates the FQP service as the </a:t>
            </a:r>
            <a:r>
              <a:rPr lang="en-US" i="1" dirty="0" err="1" smtClean="0"/>
              <a:t>delegatee</a:t>
            </a:r>
            <a:endParaRPr lang="en-US" dirty="0" smtClean="0"/>
          </a:p>
          <a:p>
            <a:pPr marL="800100" lvl="1" indent="-342900">
              <a:spcBef>
                <a:spcPct val="20000"/>
              </a:spcBef>
              <a:buClr>
                <a:srgbClr val="00AAF6"/>
              </a:buClr>
              <a:buFontTx/>
              <a:buChar char="•"/>
              <a:defRPr/>
            </a:pPr>
            <a:r>
              <a:rPr lang="en-US" sz="2000" dirty="0" smtClean="0"/>
              <a:t>CDS issues a Delegated Credential Reference</a:t>
            </a:r>
          </a:p>
          <a:p>
            <a:pPr marL="1257300" lvl="2" indent="-342900">
              <a:spcBef>
                <a:spcPct val="20000"/>
              </a:spcBef>
              <a:buClr>
                <a:srgbClr val="00AAF6"/>
              </a:buClr>
              <a:buFontTx/>
              <a:buChar char="•"/>
              <a:defRPr/>
            </a:pPr>
            <a:r>
              <a:rPr lang="en-US" dirty="0" smtClean="0"/>
              <a:t>Indicates which CDS holds the credential and a unique key</a:t>
            </a:r>
          </a:p>
          <a:p>
            <a:pPr marL="800100" lvl="1" indent="-342900">
              <a:spcBef>
                <a:spcPct val="20000"/>
              </a:spcBef>
              <a:buClr>
                <a:srgbClr val="00AAF6"/>
              </a:buClr>
              <a:buFontTx/>
              <a:buChar char="•"/>
              <a:defRPr/>
            </a:pPr>
            <a:r>
              <a:rPr lang="en-US" sz="2000" dirty="0" smtClean="0"/>
              <a:t>The FQP service validates those credentials</a:t>
            </a:r>
          </a:p>
          <a:p>
            <a:pPr marL="1257300" lvl="2" indent="-342900">
              <a:spcBef>
                <a:spcPct val="20000"/>
              </a:spcBef>
              <a:buClr>
                <a:srgbClr val="00AAF6"/>
              </a:buClr>
              <a:buFontTx/>
              <a:buChar char="•"/>
              <a:defRPr/>
            </a:pPr>
            <a:r>
              <a:rPr lang="en-US" dirty="0" smtClean="0"/>
              <a:t>The caller’s ID must match the identity contained in the credentials obtained from the CDS and be non-null</a:t>
            </a:r>
            <a:endParaRPr lang="en-US" dirty="0" smtClean="0"/>
          </a:p>
          <a:p>
            <a:pPr marL="800100" lvl="1" indent="-342900">
              <a:spcBef>
                <a:spcPct val="20000"/>
              </a:spcBef>
              <a:buClr>
                <a:srgbClr val="00AAF6"/>
              </a:buClr>
              <a:buFontTx/>
              <a:buChar char="•"/>
              <a:defRPr/>
            </a:pPr>
            <a:r>
              <a:rPr lang="en-US" sz="2000" kern="0" dirty="0" smtClean="0">
                <a:latin typeface="+mn-lt"/>
              </a:rPr>
              <a:t>Subsequent calls to data services are executed securely, utilizing the client’s delegated credential</a:t>
            </a:r>
          </a:p>
          <a:p>
            <a:pPr marL="1257300" lvl="2" indent="-342900">
              <a:spcBef>
                <a:spcPct val="20000"/>
              </a:spcBef>
              <a:buClr>
                <a:srgbClr val="00AAF6"/>
              </a:buClr>
              <a:buFontTx/>
              <a:buChar char="•"/>
              <a:defRPr/>
            </a:pPr>
            <a:r>
              <a:rPr lang="en-US" kern="0" dirty="0" smtClean="0">
                <a:latin typeface="+mn-lt"/>
              </a:rPr>
              <a:t>Secure grid calls now utilize caller’s ID in all cases – no anonymous queries</a:t>
            </a:r>
            <a:endParaRPr lang="en-US" kern="0" dirty="0" smtClean="0">
              <a:latin typeface="+mn-l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Components</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DCQL builds on CQL</a:t>
            </a:r>
          </a:p>
          <a:p>
            <a:pPr marL="800100" lvl="1" indent="-342900">
              <a:spcBef>
                <a:spcPct val="20000"/>
              </a:spcBef>
              <a:buClr>
                <a:srgbClr val="00AAF6"/>
              </a:buClr>
              <a:buFontTx/>
              <a:buChar char="•"/>
              <a:defRPr/>
            </a:pPr>
            <a:r>
              <a:rPr lang="en-US" sz="2000" kern="0" dirty="0" smtClean="0"/>
              <a:t>New types added to support joins</a:t>
            </a:r>
          </a:p>
          <a:p>
            <a:pPr marL="1257300" lvl="2" indent="-342900">
              <a:spcBef>
                <a:spcPct val="20000"/>
              </a:spcBef>
              <a:buClr>
                <a:srgbClr val="00AAF6"/>
              </a:buClr>
              <a:buFontTx/>
              <a:buChar char="•"/>
              <a:defRPr/>
            </a:pPr>
            <a:r>
              <a:rPr lang="en-US" kern="0" dirty="0" smtClean="0"/>
              <a:t>Foreign association, foreign object, join condition</a:t>
            </a:r>
            <a:endParaRPr lang="en-US" sz="2000" b="1" kern="0" dirty="0" smtClean="0"/>
          </a:p>
          <a:p>
            <a:pPr marL="800100" lvl="1" indent="-342900">
              <a:spcBef>
                <a:spcPct val="20000"/>
              </a:spcBef>
              <a:buClr>
                <a:srgbClr val="00AAF6"/>
              </a:buClr>
              <a:buFontTx/>
              <a:buChar char="•"/>
              <a:defRPr/>
            </a:pPr>
            <a:r>
              <a:rPr lang="en-US" sz="2000" kern="0" dirty="0" smtClean="0"/>
              <a:t>Re-used data types where possible	</a:t>
            </a:r>
          </a:p>
          <a:p>
            <a:pPr marL="1257300" lvl="2" indent="-342900">
              <a:spcBef>
                <a:spcPct val="20000"/>
              </a:spcBef>
              <a:buClr>
                <a:srgbClr val="00AAF6"/>
              </a:buClr>
              <a:buFontTx/>
              <a:buChar char="•"/>
              <a:defRPr/>
            </a:pPr>
            <a:r>
              <a:rPr lang="en-US" kern="0" dirty="0" smtClean="0"/>
              <a:t>Attribute and its predicates are directly from CQL</a:t>
            </a:r>
          </a:p>
          <a:p>
            <a:pPr marL="800100" lvl="1" indent="-342900">
              <a:spcBef>
                <a:spcPct val="20000"/>
              </a:spcBef>
              <a:buClr>
                <a:srgbClr val="00AAF6"/>
              </a:buClr>
              <a:buFontTx/>
              <a:buChar char="•"/>
              <a:defRPr/>
            </a:pPr>
            <a:r>
              <a:rPr lang="en-US" sz="2000" kern="0" dirty="0" smtClean="0"/>
              <a:t>Matching names in most other cases</a:t>
            </a:r>
          </a:p>
          <a:p>
            <a:pPr marL="1257300" lvl="2" indent="-342900">
              <a:spcBef>
                <a:spcPct val="20000"/>
              </a:spcBef>
              <a:buClr>
                <a:srgbClr val="00AAF6"/>
              </a:buClr>
              <a:buFontTx/>
              <a:buChar char="•"/>
              <a:defRPr/>
            </a:pPr>
            <a:r>
              <a:rPr lang="en-US" kern="0" dirty="0" smtClean="0"/>
              <a:t>Group, object, association, etc look very similar to CQL</a:t>
            </a:r>
          </a:p>
          <a:p>
            <a:pPr marL="800100" lvl="1" indent="-342900">
              <a:spcBef>
                <a:spcPct val="20000"/>
              </a:spcBef>
              <a:buClr>
                <a:srgbClr val="00AAF6"/>
              </a:buClr>
              <a:buFontTx/>
              <a:buChar char="•"/>
              <a:defRPr/>
            </a:pPr>
            <a:r>
              <a:rPr lang="en-US" sz="2000" kern="0" dirty="0" smtClean="0"/>
              <a:t>Target service URLs added to the root of the query</a:t>
            </a:r>
          </a:p>
          <a:p>
            <a:pPr marL="1257300" lvl="2" indent="-342900">
              <a:spcBef>
                <a:spcPct val="20000"/>
              </a:spcBef>
              <a:buClr>
                <a:srgbClr val="00AAF6"/>
              </a:buClr>
              <a:buFontTx/>
              <a:buChar char="•"/>
              <a:defRPr/>
            </a:pPr>
            <a:r>
              <a:rPr lang="en-US" kern="0" dirty="0" smtClean="0"/>
              <a:t>Specifies the context(s) in which to execute the query for the target object</a:t>
            </a:r>
          </a:p>
          <a:p>
            <a:pPr marL="1257300" lvl="2" indent="-342900">
              <a:spcBef>
                <a:spcPct val="20000"/>
              </a:spcBef>
              <a:buClr>
                <a:srgbClr val="00AAF6"/>
              </a:buClr>
              <a:buFontTx/>
              <a:buChar char="•"/>
              <a:defRPr/>
            </a:pPr>
            <a:r>
              <a:rPr lang="en-US" kern="0" dirty="0" smtClean="0"/>
              <a:t>Unlike CQL, where the service executing the query </a:t>
            </a:r>
            <a:r>
              <a:rPr lang="en-US" i="1" kern="0" dirty="0" smtClean="0"/>
              <a:t>is</a:t>
            </a:r>
            <a:r>
              <a:rPr lang="en-US" kern="0" dirty="0" smtClean="0"/>
              <a:t> the context</a:t>
            </a:r>
          </a:p>
          <a:p>
            <a:pPr marL="800100" lvl="1" indent="-342900">
              <a:spcBef>
                <a:spcPct val="20000"/>
              </a:spcBef>
              <a:buClr>
                <a:srgbClr val="00AAF6"/>
              </a:buClr>
              <a:buFontTx/>
              <a:buChar char="•"/>
              <a:defRPr/>
            </a:pPr>
            <a:endParaRPr lang="en-US" kern="0" dirty="0" smtClean="0"/>
          </a:p>
          <a:p>
            <a:pPr marL="342900" indent="-342900">
              <a:spcBef>
                <a:spcPct val="20000"/>
              </a:spcBef>
              <a:buClr>
                <a:srgbClr val="00AAF6"/>
              </a:buClr>
              <a:buFontTx/>
              <a:buChar char="•"/>
              <a:defRPr/>
            </a:pPr>
            <a:endParaRPr lang="en-US"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Components</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err="1" smtClean="0"/>
              <a:t>DCQLQuery</a:t>
            </a:r>
            <a:endParaRPr lang="en-US" sz="2000" b="1" kern="0" dirty="0" smtClean="0"/>
          </a:p>
          <a:p>
            <a:pPr marL="800100" lvl="1" indent="-342900">
              <a:spcBef>
                <a:spcPct val="20000"/>
              </a:spcBef>
              <a:buClr>
                <a:srgbClr val="00AAF6"/>
              </a:buClr>
              <a:buFontTx/>
              <a:buChar char="•"/>
              <a:defRPr/>
            </a:pPr>
            <a:r>
              <a:rPr lang="en-US" sz="2000" kern="0" dirty="0" smtClean="0"/>
              <a:t>The root element of any DCQL query</a:t>
            </a:r>
          </a:p>
          <a:p>
            <a:pPr marL="800100" lvl="1" indent="-342900">
              <a:spcBef>
                <a:spcPct val="20000"/>
              </a:spcBef>
              <a:buClr>
                <a:srgbClr val="00AAF6"/>
              </a:buClr>
              <a:buFontTx/>
              <a:buChar char="•"/>
              <a:defRPr/>
            </a:pPr>
            <a:r>
              <a:rPr lang="en-US" sz="2000" kern="0" dirty="0" smtClean="0"/>
              <a:t>Contains a single </a:t>
            </a:r>
            <a:r>
              <a:rPr lang="en-US" sz="2000" kern="0" dirty="0" err="1" smtClean="0"/>
              <a:t>TargetObject</a:t>
            </a:r>
            <a:r>
              <a:rPr lang="en-US" sz="2000" kern="0" dirty="0" smtClean="0"/>
              <a:t> element </a:t>
            </a:r>
          </a:p>
          <a:p>
            <a:pPr marL="800100" lvl="1" indent="-342900">
              <a:spcBef>
                <a:spcPct val="20000"/>
              </a:spcBef>
              <a:buClr>
                <a:srgbClr val="00AAF6"/>
              </a:buClr>
              <a:buFontTx/>
              <a:buChar char="•"/>
              <a:defRPr/>
            </a:pPr>
            <a:r>
              <a:rPr lang="en-US" sz="2000" kern="0" dirty="0" smtClean="0"/>
              <a:t>One to many target data service elements</a:t>
            </a:r>
          </a:p>
          <a:p>
            <a:pPr marL="1257300" lvl="2" indent="-342900">
              <a:spcBef>
                <a:spcPct val="20000"/>
              </a:spcBef>
              <a:buClr>
                <a:srgbClr val="00AAF6"/>
              </a:buClr>
              <a:buFontTx/>
              <a:buChar char="•"/>
              <a:defRPr/>
            </a:pPr>
            <a:r>
              <a:rPr lang="en-US" kern="0" dirty="0" smtClean="0"/>
              <a:t>Multiple target services provides for aggregation of results from multiple sources</a:t>
            </a:r>
          </a:p>
          <a:p>
            <a:pPr marL="342900" indent="-342900">
              <a:spcBef>
                <a:spcPct val="20000"/>
              </a:spcBef>
              <a:buClr>
                <a:srgbClr val="00AAF6"/>
              </a:buClr>
              <a:buFontTx/>
              <a:buChar char="•"/>
              <a:defRPr/>
            </a:pPr>
            <a:r>
              <a:rPr lang="en-US" sz="2000" b="1" kern="0" dirty="0" smtClean="0"/>
              <a:t>Object</a:t>
            </a:r>
          </a:p>
          <a:p>
            <a:pPr marL="800100" lvl="1" indent="-342900">
              <a:spcBef>
                <a:spcPct val="20000"/>
              </a:spcBef>
              <a:buClr>
                <a:srgbClr val="00AAF6"/>
              </a:buClr>
              <a:buFontTx/>
              <a:buChar char="•"/>
              <a:defRPr/>
            </a:pPr>
            <a:r>
              <a:rPr lang="en-US" sz="2000" kern="0" dirty="0" smtClean="0"/>
              <a:t>Identifies a data type</a:t>
            </a:r>
          </a:p>
          <a:p>
            <a:pPr marL="800100" lvl="1" indent="-342900">
              <a:spcBef>
                <a:spcPct val="20000"/>
              </a:spcBef>
              <a:buClr>
                <a:srgbClr val="00AAF6"/>
              </a:buClr>
              <a:buFontTx/>
              <a:buChar char="•"/>
              <a:defRPr/>
            </a:pPr>
            <a:r>
              <a:rPr lang="en-US" sz="2000" kern="0" dirty="0" smtClean="0"/>
              <a:t>May be used as the </a:t>
            </a:r>
            <a:r>
              <a:rPr lang="en-US" sz="2000" kern="0" dirty="0" err="1" smtClean="0"/>
              <a:t>TargetObject</a:t>
            </a:r>
            <a:r>
              <a:rPr lang="en-US" sz="2000" kern="0" dirty="0" smtClean="0"/>
              <a:t> of a DCQL query</a:t>
            </a:r>
          </a:p>
          <a:p>
            <a:pPr marL="1257300" lvl="2" indent="-342900">
              <a:spcBef>
                <a:spcPct val="20000"/>
              </a:spcBef>
              <a:buClr>
                <a:srgbClr val="00AAF6"/>
              </a:buClr>
              <a:buFontTx/>
              <a:buChar char="•"/>
              <a:defRPr/>
            </a:pPr>
            <a:r>
              <a:rPr lang="en-US" kern="0" dirty="0" smtClean="0"/>
              <a:t>The data type which will be returned</a:t>
            </a:r>
          </a:p>
          <a:p>
            <a:pPr marL="800100" lvl="1" indent="-342900">
              <a:spcBef>
                <a:spcPct val="20000"/>
              </a:spcBef>
              <a:buClr>
                <a:srgbClr val="00AAF6"/>
              </a:buClr>
              <a:buFontTx/>
              <a:buChar char="•"/>
              <a:defRPr/>
            </a:pPr>
            <a:r>
              <a:rPr lang="en-US" sz="2000" kern="0" dirty="0" smtClean="0"/>
              <a:t>Also may be used as an Association</a:t>
            </a:r>
          </a:p>
          <a:p>
            <a:pPr marL="1257300" lvl="2" indent="-342900">
              <a:spcBef>
                <a:spcPct val="20000"/>
              </a:spcBef>
              <a:buClr>
                <a:srgbClr val="00AAF6"/>
              </a:buClr>
              <a:buFontTx/>
              <a:buChar char="•"/>
              <a:defRPr/>
            </a:pPr>
            <a:r>
              <a:rPr lang="en-US" kern="0" dirty="0" smtClean="0"/>
              <a:t>Provides a restriction on its parent element</a:t>
            </a:r>
          </a:p>
          <a:p>
            <a:pPr marL="800100" lvl="1" indent="-342900">
              <a:spcBef>
                <a:spcPct val="20000"/>
              </a:spcBef>
              <a:buClr>
                <a:srgbClr val="00AAF6"/>
              </a:buClr>
              <a:buFontTx/>
              <a:buChar char="•"/>
              <a:defRPr/>
            </a:pPr>
            <a:r>
              <a:rPr lang="en-US" sz="2000" kern="0" dirty="0" smtClean="0"/>
              <a:t>Adds the </a:t>
            </a:r>
            <a:r>
              <a:rPr lang="en-US" sz="2000" kern="0" dirty="0" err="1" smtClean="0"/>
              <a:t>ForeignAssociation</a:t>
            </a:r>
            <a:r>
              <a:rPr lang="en-US" sz="2000" kern="0" dirty="0" smtClean="0"/>
              <a:t> component over CQL</a:t>
            </a:r>
          </a:p>
          <a:p>
            <a:pPr marL="342900" indent="-342900">
              <a:spcBef>
                <a:spcPct val="20000"/>
              </a:spcBef>
              <a:buClr>
                <a:srgbClr val="00AAF6"/>
              </a:buClr>
              <a:buFontTx/>
              <a:buChar char="•"/>
              <a:defRPr/>
            </a:pPr>
            <a:endParaRPr lang="en-US"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Components</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Association</a:t>
            </a:r>
          </a:p>
          <a:p>
            <a:pPr marL="800100" lvl="1" indent="-342900">
              <a:spcBef>
                <a:spcPct val="20000"/>
              </a:spcBef>
              <a:buClr>
                <a:srgbClr val="00AAF6"/>
              </a:buClr>
              <a:buFontTx/>
              <a:buChar char="•"/>
              <a:defRPr/>
            </a:pPr>
            <a:r>
              <a:rPr lang="en-US" sz="2000" kern="0" dirty="0" smtClean="0"/>
              <a:t>Describes a relationship between the parent and another data type</a:t>
            </a:r>
          </a:p>
          <a:p>
            <a:pPr marL="800100" lvl="1" indent="-342900">
              <a:spcBef>
                <a:spcPct val="20000"/>
              </a:spcBef>
              <a:buClr>
                <a:srgbClr val="00AAF6"/>
              </a:buClr>
              <a:buFontTx/>
              <a:buChar char="•"/>
              <a:defRPr/>
            </a:pPr>
            <a:r>
              <a:rPr lang="en-US" sz="2000" kern="0" dirty="0" smtClean="0"/>
              <a:t>Inherits from the Object type</a:t>
            </a:r>
          </a:p>
          <a:p>
            <a:pPr marL="1257300" lvl="2" indent="-342900">
              <a:spcBef>
                <a:spcPct val="20000"/>
              </a:spcBef>
              <a:buClr>
                <a:srgbClr val="00AAF6"/>
              </a:buClr>
              <a:buFontTx/>
              <a:buChar char="•"/>
              <a:defRPr/>
            </a:pPr>
            <a:r>
              <a:rPr lang="en-US" kern="0" dirty="0" smtClean="0"/>
              <a:t>Additionally specifies the role name of this association</a:t>
            </a:r>
          </a:p>
          <a:p>
            <a:pPr marL="342900" indent="-342900">
              <a:spcBef>
                <a:spcPct val="20000"/>
              </a:spcBef>
              <a:buClr>
                <a:srgbClr val="00AAF6"/>
              </a:buClr>
              <a:buFontTx/>
              <a:buChar char="•"/>
              <a:defRPr/>
            </a:pPr>
            <a:r>
              <a:rPr lang="en-US" sz="2000" b="1" kern="0" dirty="0" smtClean="0"/>
              <a:t>Attribute</a:t>
            </a:r>
          </a:p>
          <a:p>
            <a:pPr marL="742950" lvl="1" indent="-285750">
              <a:spcBef>
                <a:spcPct val="20000"/>
              </a:spcBef>
              <a:buClr>
                <a:srgbClr val="00AAF6"/>
              </a:buClr>
              <a:buFontTx/>
              <a:buChar char="•"/>
            </a:pPr>
            <a:r>
              <a:rPr lang="en-US" sz="2000" kern="0" dirty="0" smtClean="0">
                <a:solidFill>
                  <a:srgbClr val="000000"/>
                </a:solidFill>
                <a:latin typeface="Arial"/>
              </a:rPr>
              <a:t>Object property used as search criteria</a:t>
            </a:r>
          </a:p>
          <a:p>
            <a:pPr marL="742950" lvl="1" indent="-285750">
              <a:spcBef>
                <a:spcPct val="20000"/>
              </a:spcBef>
              <a:buClr>
                <a:srgbClr val="00AAF6"/>
              </a:buClr>
              <a:buFontTx/>
              <a:buChar char="•"/>
            </a:pPr>
            <a:r>
              <a:rPr lang="en-US" sz="2000" kern="0" dirty="0" smtClean="0">
                <a:solidFill>
                  <a:srgbClr val="000000"/>
                </a:solidFill>
                <a:latin typeface="Arial"/>
              </a:rPr>
              <a:t>Defined in terms of attribute name, predicate, and value</a:t>
            </a:r>
          </a:p>
          <a:p>
            <a:pPr marL="742950" lvl="1" indent="-285750">
              <a:spcBef>
                <a:spcPct val="20000"/>
              </a:spcBef>
              <a:buClr>
                <a:srgbClr val="00AAF6"/>
              </a:buClr>
              <a:buFontTx/>
              <a:buChar char="•"/>
            </a:pPr>
            <a:r>
              <a:rPr lang="en-US" sz="2000" kern="0" dirty="0" smtClean="0">
                <a:solidFill>
                  <a:srgbClr val="000000"/>
                </a:solidFill>
                <a:latin typeface="Arial"/>
              </a:rPr>
              <a:t>Predicates are similar to SQL</a:t>
            </a:r>
          </a:p>
          <a:p>
            <a:pPr marL="1143000" lvl="2" indent="-228600">
              <a:spcBef>
                <a:spcPct val="20000"/>
              </a:spcBef>
              <a:buClr>
                <a:srgbClr val="00AAF6"/>
              </a:buClr>
              <a:buFontTx/>
              <a:buChar char="•"/>
            </a:pPr>
            <a:r>
              <a:rPr lang="en-US" kern="0" dirty="0" smtClean="0">
                <a:solidFill>
                  <a:srgbClr val="000000"/>
                </a:solidFill>
                <a:latin typeface="Arial"/>
              </a:rPr>
              <a:t>Equals, Not Equals, Like, Less Than, Greater Than, Less or Equal, Greater or Equal, Null, and Not </a:t>
            </a:r>
            <a:r>
              <a:rPr lang="en-US" kern="0" dirty="0" smtClean="0">
                <a:solidFill>
                  <a:srgbClr val="000000"/>
                </a:solidFill>
                <a:latin typeface="Arial"/>
              </a:rPr>
              <a:t>Null</a:t>
            </a:r>
          </a:p>
          <a:p>
            <a:pPr marL="685800" lvl="1" indent="-228600">
              <a:spcBef>
                <a:spcPct val="20000"/>
              </a:spcBef>
              <a:buClr>
                <a:srgbClr val="00AAF6"/>
              </a:buClr>
              <a:buFontTx/>
              <a:buChar char="•"/>
            </a:pPr>
            <a:r>
              <a:rPr lang="en-US" sz="2000" kern="0" dirty="0" smtClean="0">
                <a:solidFill>
                  <a:srgbClr val="000000"/>
                </a:solidFill>
                <a:latin typeface="Arial"/>
              </a:rPr>
              <a:t>Type inherited from CQL directly without modification</a:t>
            </a:r>
            <a:endParaRPr lang="en-US" sz="2000" kern="0" dirty="0" smtClean="0">
              <a:solidFill>
                <a:srgbClr val="000000"/>
              </a:solidFill>
              <a:latin typeface="Arial"/>
            </a:endParaRPr>
          </a:p>
          <a:p>
            <a:pPr marL="342900" indent="-342900">
              <a:spcBef>
                <a:spcPct val="20000"/>
              </a:spcBef>
              <a:buClr>
                <a:srgbClr val="00AAF6"/>
              </a:buClr>
              <a:buFontTx/>
              <a:buChar char="•"/>
              <a:defRPr/>
            </a:pPr>
            <a:endParaRPr lang="en-US"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Components</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Foreign Association</a:t>
            </a:r>
          </a:p>
          <a:p>
            <a:pPr marL="800100" lvl="1" indent="-342900">
              <a:spcBef>
                <a:spcPct val="20000"/>
              </a:spcBef>
              <a:buClr>
                <a:srgbClr val="00AAF6"/>
              </a:buClr>
              <a:buFontTx/>
              <a:buChar char="•"/>
              <a:defRPr/>
            </a:pPr>
            <a:r>
              <a:rPr lang="en-US" sz="2000" kern="0" dirty="0" smtClean="0"/>
              <a:t>Describes a relationship to data in another data service</a:t>
            </a:r>
          </a:p>
          <a:p>
            <a:pPr marL="800100" lvl="1" indent="-342900">
              <a:spcBef>
                <a:spcPct val="20000"/>
              </a:spcBef>
              <a:buClr>
                <a:srgbClr val="00AAF6"/>
              </a:buClr>
              <a:buFontTx/>
              <a:buChar char="•"/>
              <a:defRPr/>
            </a:pPr>
            <a:r>
              <a:rPr lang="en-US" sz="2000" kern="0" dirty="0" smtClean="0"/>
              <a:t>Similar to Association – restricts the resulting data set</a:t>
            </a:r>
          </a:p>
          <a:p>
            <a:pPr marL="800100" lvl="1" indent="-342900">
              <a:spcBef>
                <a:spcPct val="20000"/>
              </a:spcBef>
              <a:buClr>
                <a:srgbClr val="00AAF6"/>
              </a:buClr>
              <a:buFontTx/>
              <a:buChar char="•"/>
              <a:defRPr/>
            </a:pPr>
            <a:r>
              <a:rPr lang="en-US" sz="2000" kern="0" dirty="0" smtClean="0"/>
              <a:t>Identifies the remote data type and remote data service by URL</a:t>
            </a:r>
          </a:p>
          <a:p>
            <a:pPr marL="342900" indent="-342900">
              <a:spcBef>
                <a:spcPct val="20000"/>
              </a:spcBef>
              <a:buClr>
                <a:srgbClr val="00AAF6"/>
              </a:buClr>
              <a:buFontTx/>
              <a:buChar char="•"/>
              <a:defRPr/>
            </a:pPr>
            <a:r>
              <a:rPr lang="en-US" sz="2000" b="1" dirty="0" smtClean="0"/>
              <a:t>Join Condition</a:t>
            </a:r>
          </a:p>
          <a:p>
            <a:pPr marL="800100" lvl="1" indent="-342900">
              <a:spcBef>
                <a:spcPct val="20000"/>
              </a:spcBef>
              <a:buClr>
                <a:srgbClr val="00AAF6"/>
              </a:buClr>
              <a:buFontTx/>
              <a:buChar char="•"/>
              <a:defRPr/>
            </a:pPr>
            <a:r>
              <a:rPr lang="en-US" sz="2000" dirty="0" smtClean="0"/>
              <a:t>Used within the context of a Foreign Association</a:t>
            </a:r>
          </a:p>
          <a:p>
            <a:pPr marL="800100" lvl="1" indent="-342900">
              <a:spcBef>
                <a:spcPct val="20000"/>
              </a:spcBef>
              <a:buClr>
                <a:srgbClr val="00AAF6"/>
              </a:buClr>
              <a:buFontTx/>
              <a:buChar char="•"/>
              <a:defRPr/>
            </a:pPr>
            <a:r>
              <a:rPr lang="en-US" sz="2000" dirty="0" smtClean="0"/>
              <a:t>Specifies the way in which “local” and “foreign” data is related</a:t>
            </a:r>
          </a:p>
          <a:p>
            <a:pPr marL="1257300" lvl="2" indent="-342900">
              <a:spcBef>
                <a:spcPct val="20000"/>
              </a:spcBef>
              <a:buClr>
                <a:srgbClr val="00AAF6"/>
              </a:buClr>
              <a:buFontTx/>
              <a:buChar char="•"/>
              <a:defRPr/>
            </a:pPr>
            <a:r>
              <a:rPr lang="en-US" dirty="0" smtClean="0"/>
              <a:t>Local and foreign attribute names</a:t>
            </a:r>
          </a:p>
          <a:p>
            <a:pPr marL="800100" lvl="1" indent="-342900">
              <a:spcBef>
                <a:spcPct val="20000"/>
              </a:spcBef>
              <a:buClr>
                <a:srgbClr val="00AAF6"/>
              </a:buClr>
              <a:buFontTx/>
              <a:buChar char="•"/>
              <a:defRPr/>
            </a:pPr>
            <a:r>
              <a:rPr lang="en-US" sz="2000" dirty="0" smtClean="0"/>
              <a:t>Identifies the join predicate</a:t>
            </a:r>
          </a:p>
          <a:p>
            <a:pPr marL="1257300" lvl="2" indent="-342900">
              <a:spcBef>
                <a:spcPct val="20000"/>
              </a:spcBef>
              <a:buClr>
                <a:srgbClr val="00AAF6"/>
              </a:buClr>
              <a:buFontTx/>
              <a:buChar char="•"/>
              <a:defRPr/>
            </a:pPr>
            <a:r>
              <a:rPr lang="en-US" dirty="0" smtClean="0"/>
              <a:t>Equal To, Not Equal, Less Than, Less or Equal, Greater Than, Greater or Equal</a:t>
            </a:r>
            <a:endParaRPr lang="en-US"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Components</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Group</a:t>
            </a:r>
          </a:p>
          <a:p>
            <a:pPr marL="800100" lvl="2" indent="-342900">
              <a:spcBef>
                <a:spcPct val="20000"/>
              </a:spcBef>
              <a:buClr>
                <a:srgbClr val="00AAF6"/>
              </a:buClr>
              <a:buFontTx/>
              <a:buChar char="•"/>
              <a:defRPr/>
            </a:pPr>
            <a:r>
              <a:rPr lang="en-US" sz="2000" kern="0" dirty="0" smtClean="0"/>
              <a:t>Identical to CQL’s group with the addition of Foreign </a:t>
            </a:r>
            <a:r>
              <a:rPr lang="en-US" sz="2000" kern="0" dirty="0" smtClean="0"/>
              <a:t>Associations</a:t>
            </a:r>
            <a:endParaRPr lang="en-US" sz="2000" b="1" kern="0" dirty="0" smtClean="0"/>
          </a:p>
          <a:p>
            <a:pPr marL="800100" lvl="1" indent="-342900">
              <a:spcBef>
                <a:spcPct val="20000"/>
              </a:spcBef>
              <a:buClr>
                <a:srgbClr val="00AAF6"/>
              </a:buClr>
              <a:buFontTx/>
              <a:buChar char="•"/>
              <a:defRPr/>
            </a:pPr>
            <a:r>
              <a:rPr lang="en-US" sz="2000" kern="0" dirty="0" smtClean="0"/>
              <a:t>A logical grouping of query constraints</a:t>
            </a:r>
          </a:p>
          <a:p>
            <a:pPr marL="800100" lvl="1" indent="-342900">
              <a:spcBef>
                <a:spcPct val="20000"/>
              </a:spcBef>
              <a:buClr>
                <a:srgbClr val="00AAF6"/>
              </a:buClr>
              <a:buFontTx/>
              <a:buChar char="•"/>
              <a:defRPr/>
            </a:pPr>
            <a:r>
              <a:rPr lang="en-US" sz="2000" kern="0" dirty="0" smtClean="0"/>
              <a:t>Logical operators </a:t>
            </a:r>
            <a:r>
              <a:rPr lang="en-US" sz="2000" i="1" kern="0" dirty="0" smtClean="0"/>
              <a:t>AND </a:t>
            </a:r>
            <a:r>
              <a:rPr lang="en-US" sz="2000" kern="0" dirty="0" err="1" smtClean="0"/>
              <a:t>and</a:t>
            </a:r>
            <a:r>
              <a:rPr lang="en-US" sz="2000" kern="0" dirty="0" smtClean="0"/>
              <a:t> </a:t>
            </a:r>
            <a:r>
              <a:rPr lang="en-US" sz="2000" i="1" kern="0" dirty="0" smtClean="0"/>
              <a:t>OR</a:t>
            </a:r>
          </a:p>
          <a:p>
            <a:pPr marL="342900" indent="-342900">
              <a:spcBef>
                <a:spcPct val="20000"/>
              </a:spcBef>
              <a:buClr>
                <a:srgbClr val="00AAF6"/>
              </a:buClr>
              <a:buFontTx/>
              <a:buChar char="•"/>
              <a:defRPr/>
            </a:pPr>
            <a:r>
              <a:rPr lang="en-US" sz="2000" b="1" dirty="0" err="1" smtClean="0"/>
              <a:t>TargetDataServiceURL</a:t>
            </a:r>
            <a:endParaRPr lang="en-US" sz="2000" b="1" dirty="0" smtClean="0"/>
          </a:p>
          <a:p>
            <a:pPr marL="800100" lvl="1" indent="-342900">
              <a:spcBef>
                <a:spcPct val="20000"/>
              </a:spcBef>
              <a:buClr>
                <a:srgbClr val="00AAF6"/>
              </a:buClr>
              <a:buFontTx/>
              <a:buChar char="•"/>
              <a:defRPr/>
            </a:pPr>
            <a:r>
              <a:rPr lang="en-US" sz="2000" dirty="0" smtClean="0"/>
              <a:t>Identifies the context in which the target of the DCQL query should be found</a:t>
            </a:r>
          </a:p>
          <a:p>
            <a:pPr marL="800100" lvl="1" indent="-342900">
              <a:spcBef>
                <a:spcPct val="20000"/>
              </a:spcBef>
              <a:buClr>
                <a:srgbClr val="00AAF6"/>
              </a:buClr>
              <a:buFontTx/>
              <a:buChar char="•"/>
              <a:defRPr/>
            </a:pPr>
            <a:r>
              <a:rPr lang="en-US" sz="2000" dirty="0" smtClean="0"/>
              <a:t>Multiple target services yields an aggregation</a:t>
            </a:r>
          </a:p>
          <a:p>
            <a:pPr marL="1257300" lvl="2" indent="-342900">
              <a:spcBef>
                <a:spcPct val="20000"/>
              </a:spcBef>
              <a:buClr>
                <a:srgbClr val="00AAF6"/>
              </a:buClr>
              <a:buFontTx/>
              <a:buChar char="•"/>
              <a:defRPr/>
            </a:pPr>
            <a:r>
              <a:rPr lang="en-US" sz="2000" dirty="0" smtClean="0"/>
              <a:t>The same CQL query is broadcast to each target data service</a:t>
            </a:r>
          </a:p>
          <a:p>
            <a:pPr marL="1257300" lvl="2" indent="-342900">
              <a:spcBef>
                <a:spcPct val="20000"/>
              </a:spcBef>
              <a:buClr>
                <a:srgbClr val="00AAF6"/>
              </a:buClr>
              <a:buFontTx/>
              <a:buChar char="•"/>
              <a:defRPr/>
            </a:pPr>
            <a:r>
              <a:rPr lang="en-US" sz="2000" dirty="0" smtClean="0"/>
              <a:t>Results may be assembled to retain their context, or lumped together in a single CQL Query Results instance</a:t>
            </a: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Federated Query Execution</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Simple synchronous querying</a:t>
            </a:r>
          </a:p>
          <a:p>
            <a:pPr marL="800100" lvl="1" indent="-342900">
              <a:spcBef>
                <a:spcPct val="20000"/>
              </a:spcBef>
              <a:buClr>
                <a:srgbClr val="00AAF6"/>
              </a:buClr>
              <a:buFontTx/>
              <a:buChar char="•"/>
              <a:defRPr/>
            </a:pPr>
            <a:r>
              <a:rPr lang="en-US" sz="2000" kern="0" dirty="0" smtClean="0">
                <a:latin typeface="+mn-lt"/>
              </a:rPr>
              <a:t>Most basic DCQL query mechanism</a:t>
            </a:r>
          </a:p>
          <a:p>
            <a:pPr marL="800100" lvl="1" indent="-342900">
              <a:spcBef>
                <a:spcPct val="20000"/>
              </a:spcBef>
              <a:buClr>
                <a:srgbClr val="00AAF6"/>
              </a:buClr>
              <a:buFontTx/>
              <a:buChar char="•"/>
              <a:defRPr/>
            </a:pPr>
            <a:r>
              <a:rPr lang="en-US" sz="2000" kern="0" dirty="0" smtClean="0">
                <a:latin typeface="+mn-lt"/>
              </a:rPr>
              <a:t>Client issues a DCQL query, gets a DCQL Query Results instance</a:t>
            </a:r>
          </a:p>
          <a:p>
            <a:pPr marL="1257300" lvl="2" indent="-342900">
              <a:spcBef>
                <a:spcPct val="20000"/>
              </a:spcBef>
              <a:buClr>
                <a:srgbClr val="00AAF6"/>
              </a:buClr>
              <a:buFontTx/>
              <a:buChar char="•"/>
              <a:defRPr/>
            </a:pPr>
            <a:r>
              <a:rPr lang="en-US" i="1" kern="0" dirty="0" smtClean="0">
                <a:latin typeface="+mn-lt"/>
              </a:rPr>
              <a:t>execute()</a:t>
            </a:r>
            <a:r>
              <a:rPr lang="en-US" kern="0" dirty="0" smtClean="0">
                <a:latin typeface="+mn-lt"/>
              </a:rPr>
              <a:t> method - Results retain context, identified by source data service URL</a:t>
            </a:r>
          </a:p>
          <a:p>
            <a:pPr marL="1257300" lvl="2" indent="-342900">
              <a:spcBef>
                <a:spcPct val="20000"/>
              </a:spcBef>
              <a:buClr>
                <a:srgbClr val="00AAF6"/>
              </a:buClr>
              <a:buFontTx/>
              <a:buChar char="•"/>
              <a:defRPr/>
            </a:pPr>
            <a:r>
              <a:rPr lang="en-US" i="1" kern="0" dirty="0" err="1" smtClean="0">
                <a:latin typeface="+mn-lt"/>
              </a:rPr>
              <a:t>executeAndAggregate</a:t>
            </a:r>
            <a:r>
              <a:rPr lang="en-US" i="1" kern="0" dirty="0" smtClean="0">
                <a:latin typeface="+mn-lt"/>
              </a:rPr>
              <a:t>() </a:t>
            </a:r>
            <a:r>
              <a:rPr lang="en-US" kern="0" dirty="0" smtClean="0">
                <a:latin typeface="+mn-lt"/>
              </a:rPr>
              <a:t>method – Results packed into a single CQL Query Results instance</a:t>
            </a:r>
          </a:p>
          <a:p>
            <a:pPr marL="1714500" lvl="3" indent="-342900">
              <a:spcBef>
                <a:spcPct val="20000"/>
              </a:spcBef>
              <a:buClr>
                <a:srgbClr val="00AAF6"/>
              </a:buClr>
              <a:buFontTx/>
              <a:buChar char="•"/>
              <a:defRPr/>
            </a:pPr>
            <a:r>
              <a:rPr lang="en-US" kern="0" dirty="0" smtClean="0">
                <a:latin typeface="+mn-lt"/>
              </a:rPr>
              <a:t>Useful with existing tools for handling CQL results</a:t>
            </a:r>
          </a:p>
          <a:p>
            <a:pPr marL="800100" lvl="1" indent="-342900">
              <a:spcBef>
                <a:spcPct val="20000"/>
              </a:spcBef>
              <a:buClr>
                <a:srgbClr val="00AAF6"/>
              </a:buClr>
              <a:buFontTx/>
              <a:buChar char="•"/>
              <a:defRPr/>
            </a:pPr>
            <a:r>
              <a:rPr lang="en-US" sz="2000" kern="0" dirty="0" smtClean="0">
                <a:latin typeface="+mn-lt"/>
              </a:rPr>
              <a:t>Caveats</a:t>
            </a:r>
            <a:endParaRPr lang="en-US" sz="2000" kern="0" dirty="0" smtClean="0">
              <a:latin typeface="+mn-lt"/>
            </a:endParaRPr>
          </a:p>
          <a:p>
            <a:pPr marL="1257300" lvl="2" indent="-342900">
              <a:spcBef>
                <a:spcPct val="20000"/>
              </a:spcBef>
              <a:buClr>
                <a:srgbClr val="00AAF6"/>
              </a:buClr>
              <a:buFontTx/>
              <a:buChar char="•"/>
              <a:defRPr/>
            </a:pPr>
            <a:r>
              <a:rPr lang="en-US" kern="0" dirty="0" smtClean="0">
                <a:latin typeface="+mn-lt"/>
              </a:rPr>
              <a:t>A single failure communicating with a target data service will cause the whole query to fail</a:t>
            </a:r>
          </a:p>
          <a:p>
            <a:pPr marL="1714500" lvl="3" indent="-342900">
              <a:spcBef>
                <a:spcPct val="20000"/>
              </a:spcBef>
              <a:buClr>
                <a:srgbClr val="00AAF6"/>
              </a:buClr>
              <a:buFontTx/>
              <a:buChar char="•"/>
              <a:defRPr/>
            </a:pPr>
            <a:r>
              <a:rPr lang="en-US" kern="0" dirty="0" smtClean="0">
                <a:latin typeface="+mn-lt"/>
              </a:rPr>
              <a:t>No processing parameters specified to allow retries</a:t>
            </a:r>
            <a:endParaRPr lang="en-US" kern="0" dirty="0" smtClean="0">
              <a:latin typeface="+mn-lt"/>
            </a:endParaRPr>
          </a:p>
          <a:p>
            <a:pPr marL="1257300" lvl="2" indent="-342900">
              <a:spcBef>
                <a:spcPct val="20000"/>
              </a:spcBef>
              <a:buClr>
                <a:srgbClr val="00AAF6"/>
              </a:buClr>
              <a:buFontTx/>
              <a:buChar char="•"/>
              <a:defRPr/>
            </a:pPr>
            <a:r>
              <a:rPr lang="en-US" kern="0" dirty="0" smtClean="0">
                <a:latin typeface="+mn-lt"/>
              </a:rPr>
              <a:t>No credential delegation</a:t>
            </a:r>
            <a:endParaRPr lang="en-US" sz="2000" kern="0" dirty="0" smtClean="0">
              <a:latin typeface="+mn-l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Federated Query Execution</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Simple asynchronous querying</a:t>
            </a:r>
          </a:p>
          <a:p>
            <a:pPr marL="800100" lvl="1" indent="-342900">
              <a:spcBef>
                <a:spcPct val="20000"/>
              </a:spcBef>
              <a:buClr>
                <a:srgbClr val="00AAF6"/>
              </a:buClr>
              <a:buFontTx/>
              <a:buChar char="•"/>
              <a:defRPr/>
            </a:pPr>
            <a:r>
              <a:rPr lang="en-US" sz="2000" i="1" kern="0" dirty="0" err="1" smtClean="0">
                <a:latin typeface="+mn-lt"/>
              </a:rPr>
              <a:t>executeAsynchronously</a:t>
            </a:r>
            <a:r>
              <a:rPr lang="en-US" sz="2000" i="1" kern="0" dirty="0" smtClean="0">
                <a:latin typeface="+mn-lt"/>
              </a:rPr>
              <a:t>() </a:t>
            </a:r>
            <a:r>
              <a:rPr lang="en-US" sz="2000" kern="0" dirty="0" smtClean="0">
                <a:latin typeface="+mn-lt"/>
              </a:rPr>
              <a:t>method takes a DCQL query and returns a Federated Query Results Client</a:t>
            </a:r>
          </a:p>
          <a:p>
            <a:pPr marL="1257300" lvl="2" indent="-342900">
              <a:spcBef>
                <a:spcPct val="20000"/>
              </a:spcBef>
              <a:buClr>
                <a:srgbClr val="00AAF6"/>
              </a:buClr>
              <a:buFontTx/>
              <a:buChar char="•"/>
              <a:defRPr/>
            </a:pPr>
            <a:r>
              <a:rPr lang="en-US" kern="0" dirty="0" smtClean="0">
                <a:latin typeface="+mn-lt"/>
              </a:rPr>
              <a:t>Server sets up a results resource and immediately begins execution utilizing the service’s thread pool</a:t>
            </a:r>
          </a:p>
          <a:p>
            <a:pPr marL="800100" lvl="1" indent="-342900">
              <a:spcBef>
                <a:spcPct val="20000"/>
              </a:spcBef>
              <a:buClr>
                <a:srgbClr val="00AAF6"/>
              </a:buClr>
              <a:buFontTx/>
              <a:buChar char="•"/>
              <a:defRPr/>
            </a:pPr>
            <a:r>
              <a:rPr lang="en-US" sz="2000" kern="0" dirty="0" smtClean="0"/>
              <a:t>Caveats</a:t>
            </a:r>
            <a:endParaRPr lang="en-US" sz="2000" kern="0" dirty="0" smtClean="0"/>
          </a:p>
          <a:p>
            <a:pPr marL="1257300" lvl="2" indent="-342900">
              <a:spcBef>
                <a:spcPct val="20000"/>
              </a:spcBef>
              <a:buClr>
                <a:srgbClr val="00AAF6"/>
              </a:buClr>
              <a:buFontTx/>
              <a:buChar char="•"/>
              <a:defRPr/>
            </a:pPr>
            <a:r>
              <a:rPr lang="en-US" kern="0" dirty="0" smtClean="0"/>
              <a:t>A single failure communicating with a target data service will cause the whole query to fail</a:t>
            </a:r>
          </a:p>
          <a:p>
            <a:pPr marL="1714500" lvl="3" indent="-342900">
              <a:spcBef>
                <a:spcPct val="20000"/>
              </a:spcBef>
              <a:buClr>
                <a:srgbClr val="00AAF6"/>
              </a:buClr>
              <a:buFontTx/>
              <a:buChar char="•"/>
              <a:defRPr/>
            </a:pPr>
            <a:r>
              <a:rPr lang="en-US" kern="0" dirty="0" smtClean="0"/>
              <a:t>No processing parameters specified to allow retries</a:t>
            </a:r>
          </a:p>
          <a:p>
            <a:pPr marL="1257300" lvl="2" indent="-342900">
              <a:spcBef>
                <a:spcPct val="20000"/>
              </a:spcBef>
              <a:buClr>
                <a:srgbClr val="00AAF6"/>
              </a:buClr>
              <a:buFontTx/>
              <a:buChar char="•"/>
              <a:defRPr/>
            </a:pPr>
            <a:r>
              <a:rPr lang="en-US" kern="0" dirty="0" smtClean="0"/>
              <a:t>No credential </a:t>
            </a:r>
            <a:r>
              <a:rPr lang="en-US" kern="0" dirty="0" smtClean="0"/>
              <a:t>delegation</a:t>
            </a:r>
          </a:p>
          <a:p>
            <a:pPr marL="342900" indent="-342900">
              <a:spcBef>
                <a:spcPct val="20000"/>
              </a:spcBef>
              <a:buClr>
                <a:srgbClr val="00AAF6"/>
              </a:buClr>
              <a:buFontTx/>
              <a:buChar char="•"/>
              <a:defRPr/>
            </a:pPr>
            <a:r>
              <a:rPr lang="en-US" sz="2000" b="1" kern="0" dirty="0" smtClean="0"/>
              <a:t>Sophisticated asynchronous querying</a:t>
            </a:r>
          </a:p>
          <a:p>
            <a:pPr marL="800100" lvl="1" indent="-342900">
              <a:spcBef>
                <a:spcPct val="20000"/>
              </a:spcBef>
              <a:buClr>
                <a:srgbClr val="00AAF6"/>
              </a:buClr>
              <a:buFontTx/>
              <a:buChar char="•"/>
              <a:defRPr/>
            </a:pPr>
            <a:r>
              <a:rPr lang="en-US" sz="2000" i="1" kern="0" dirty="0" smtClean="0"/>
              <a:t>query() </a:t>
            </a:r>
            <a:r>
              <a:rPr lang="en-US" sz="2000" kern="0" dirty="0" smtClean="0"/>
              <a:t>method takes a DCQL query, an optional Delegated Credential Reference, and an optional Query Execution Parameters instance</a:t>
            </a:r>
          </a:p>
          <a:p>
            <a:pPr marL="800100" lvl="1" indent="-342900">
              <a:spcBef>
                <a:spcPct val="20000"/>
              </a:spcBef>
              <a:buClr>
                <a:srgbClr val="00AAF6"/>
              </a:buClr>
              <a:buFontTx/>
              <a:buChar char="•"/>
              <a:defRPr/>
            </a:pPr>
            <a:r>
              <a:rPr lang="en-US" sz="2000" kern="0" dirty="0" smtClean="0"/>
              <a:t>Full control - none of the caveats of the simple method</a:t>
            </a:r>
            <a:endParaRPr lang="en-US" sz="2000" kern="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Federated Query Execution</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Query Execution Parameters</a:t>
            </a:r>
          </a:p>
          <a:p>
            <a:pPr marL="800100" lvl="1" indent="-342900">
              <a:spcBef>
                <a:spcPct val="20000"/>
              </a:spcBef>
              <a:buClr>
                <a:srgbClr val="00AAF6"/>
              </a:buClr>
              <a:buFontTx/>
              <a:buChar char="•"/>
              <a:defRPr/>
            </a:pPr>
            <a:r>
              <a:rPr lang="en-US" sz="2000" kern="0" dirty="0" smtClean="0"/>
              <a:t>Optional parameter to the asynchronous query method</a:t>
            </a:r>
          </a:p>
          <a:p>
            <a:pPr marL="800100" lvl="1" indent="-342900">
              <a:spcBef>
                <a:spcPct val="20000"/>
              </a:spcBef>
              <a:buClr>
                <a:srgbClr val="00AAF6"/>
              </a:buClr>
              <a:buFontTx/>
              <a:buChar char="•"/>
              <a:defRPr/>
            </a:pPr>
            <a:r>
              <a:rPr lang="en-US" sz="2000" kern="0" dirty="0" smtClean="0"/>
              <a:t>Specifies how the FQP service should handle failures when communicating with target data services</a:t>
            </a:r>
          </a:p>
          <a:p>
            <a:pPr marL="1257300" lvl="2" indent="-342900">
              <a:spcBef>
                <a:spcPct val="20000"/>
              </a:spcBef>
              <a:buClr>
                <a:srgbClr val="00AAF6"/>
              </a:buClr>
              <a:buFontTx/>
              <a:buChar char="•"/>
              <a:defRPr/>
            </a:pPr>
            <a:r>
              <a:rPr lang="en-US" kern="0" dirty="0" smtClean="0"/>
              <a:t>Fail-fast (default)</a:t>
            </a:r>
          </a:p>
          <a:p>
            <a:pPr marL="1714500" lvl="3" indent="-342900">
              <a:spcBef>
                <a:spcPct val="20000"/>
              </a:spcBef>
              <a:buClr>
                <a:srgbClr val="00AAF6"/>
              </a:buClr>
              <a:buFontTx/>
              <a:buChar char="•"/>
              <a:defRPr/>
            </a:pPr>
            <a:r>
              <a:rPr lang="en-US" kern="0" dirty="0" smtClean="0"/>
              <a:t>Any error cancels the whole query and throws an exception</a:t>
            </a:r>
          </a:p>
          <a:p>
            <a:pPr marL="1257300" lvl="2" indent="-342900">
              <a:spcBef>
                <a:spcPct val="20000"/>
              </a:spcBef>
              <a:buClr>
                <a:srgbClr val="00AAF6"/>
              </a:buClr>
              <a:buFontTx/>
              <a:buChar char="•"/>
              <a:defRPr/>
            </a:pPr>
            <a:r>
              <a:rPr lang="en-US" kern="0" dirty="0" smtClean="0"/>
              <a:t>Partial results</a:t>
            </a:r>
          </a:p>
          <a:p>
            <a:pPr marL="1714500" lvl="3" indent="-342900">
              <a:spcBef>
                <a:spcPct val="20000"/>
              </a:spcBef>
              <a:buClr>
                <a:srgbClr val="00AAF6"/>
              </a:buClr>
              <a:buFontTx/>
              <a:buChar char="•"/>
              <a:defRPr/>
            </a:pPr>
            <a:r>
              <a:rPr lang="en-US" kern="0" dirty="0" smtClean="0"/>
              <a:t>Errors are logged for later inspection</a:t>
            </a:r>
          </a:p>
          <a:p>
            <a:pPr marL="1714500" lvl="3" indent="-342900">
              <a:spcBef>
                <a:spcPct val="20000"/>
              </a:spcBef>
              <a:buClr>
                <a:srgbClr val="00AAF6"/>
              </a:buClr>
              <a:buFontTx/>
              <a:buChar char="•"/>
              <a:defRPr/>
            </a:pPr>
            <a:r>
              <a:rPr lang="en-US" kern="0" dirty="0" smtClean="0"/>
              <a:t>Results from target services without error are recorded</a:t>
            </a:r>
          </a:p>
          <a:p>
            <a:pPr marL="1257300" lvl="2" indent="-342900">
              <a:spcBef>
                <a:spcPct val="20000"/>
              </a:spcBef>
              <a:buClr>
                <a:srgbClr val="00AAF6"/>
              </a:buClr>
              <a:buFontTx/>
              <a:buChar char="•"/>
              <a:defRPr/>
            </a:pPr>
            <a:r>
              <a:rPr lang="en-US" kern="0" dirty="0" smtClean="0"/>
              <a:t>Retries</a:t>
            </a:r>
          </a:p>
          <a:p>
            <a:pPr marL="1714500" lvl="3" indent="-342900">
              <a:spcBef>
                <a:spcPct val="20000"/>
              </a:spcBef>
              <a:buClr>
                <a:srgbClr val="00AAF6"/>
              </a:buClr>
              <a:buFontTx/>
              <a:buChar char="•"/>
              <a:defRPr/>
            </a:pPr>
            <a:r>
              <a:rPr lang="en-US" kern="0" dirty="0" smtClean="0"/>
              <a:t>Client may specify number of retries and timeout between them</a:t>
            </a:r>
          </a:p>
          <a:p>
            <a:pPr marL="800100" lvl="1" indent="-342900">
              <a:spcBef>
                <a:spcPct val="20000"/>
              </a:spcBef>
              <a:buClr>
                <a:srgbClr val="00AAF6"/>
              </a:buClr>
              <a:buFontTx/>
              <a:buChar char="•"/>
              <a:defRPr/>
            </a:pPr>
            <a:r>
              <a:rPr lang="en-US" sz="2000" kern="0" dirty="0" smtClean="0"/>
              <a:t>Query execution parameters constrained by configurable service properties</a:t>
            </a:r>
            <a:endParaRPr lang="en-US" kern="0" dirty="0" smtClean="0"/>
          </a:p>
          <a:p>
            <a:pPr marL="1257300" lvl="2" indent="-342900">
              <a:spcBef>
                <a:spcPct val="20000"/>
              </a:spcBef>
              <a:buClr>
                <a:srgbClr val="00AAF6"/>
              </a:buClr>
              <a:buFontTx/>
              <a:buChar char="•"/>
              <a:defRPr/>
            </a:pPr>
            <a:r>
              <a:rPr lang="en-US" kern="0" dirty="0" smtClean="0"/>
              <a:t>Prevents malicious clients from asking for an unreasonable number of retries and time, effectively causing a </a:t>
            </a:r>
            <a:r>
              <a:rPr lang="en-US" kern="0" dirty="0" err="1" smtClean="0"/>
              <a:t>DoS</a:t>
            </a:r>
            <a:endParaRPr lang="en-US" kern="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CqlStructureValidator</a:t>
            </a:r>
            <a:endParaRPr lang="en-US" sz="2000" dirty="0"/>
          </a:p>
          <a:p>
            <a:pPr lvl="1"/>
            <a:r>
              <a:rPr lang="en-US" sz="2000" dirty="0" smtClean="0"/>
              <a:t>Interface with a method to validate the well-</a:t>
            </a:r>
            <a:r>
              <a:rPr lang="en-US" sz="2000" dirty="0" err="1" smtClean="0"/>
              <a:t>formedness</a:t>
            </a:r>
            <a:r>
              <a:rPr lang="en-US" sz="2000" dirty="0" smtClean="0"/>
              <a:t> of a CQL query against the CQL schema</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a:p>
            <a:r>
              <a:rPr lang="en-US" sz="2000" dirty="0" err="1" smtClean="0"/>
              <a:t>CqlDomainValidator</a:t>
            </a:r>
            <a:endParaRPr lang="en-US" sz="2000" dirty="0" smtClean="0"/>
          </a:p>
          <a:p>
            <a:pPr lvl="1"/>
            <a:r>
              <a:rPr lang="en-US" sz="2000" dirty="0" smtClean="0"/>
              <a:t>Interface with a method to validate a CQL query against the data service’s domain model</a:t>
            </a:r>
          </a:p>
          <a:p>
            <a:pPr lvl="2"/>
            <a:r>
              <a:rPr lang="en-US" sz="1800" dirty="0" smtClean="0"/>
              <a:t>“Are all the associations valid, do the attributes queried for exist, is the specified target data type visible”, etc.</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Federated Query Example</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In this example, a query is started using the delegated credential and query execution parameters features</a:t>
            </a:r>
          </a:p>
          <a:p>
            <a:pPr marL="800100" lvl="1" indent="-342900">
              <a:spcBef>
                <a:spcPct val="20000"/>
              </a:spcBef>
              <a:buClr>
                <a:srgbClr val="00AAF6"/>
              </a:buClr>
              <a:buFontTx/>
              <a:buChar char="•"/>
              <a:defRPr/>
            </a:pPr>
            <a:r>
              <a:rPr lang="en-US" sz="2000" kern="0" dirty="0" smtClean="0"/>
              <a:t>The client’s credential is loaded</a:t>
            </a:r>
          </a:p>
          <a:p>
            <a:pPr marL="800100" lvl="1" indent="-342900">
              <a:spcBef>
                <a:spcPct val="20000"/>
              </a:spcBef>
              <a:buClr>
                <a:srgbClr val="00AAF6"/>
              </a:buClr>
              <a:buFontTx/>
              <a:buChar char="•"/>
              <a:defRPr/>
            </a:pPr>
            <a:r>
              <a:rPr lang="en-US" sz="2000" kern="0" dirty="0" smtClean="0"/>
              <a:t>The delegation parameters are specified</a:t>
            </a:r>
          </a:p>
          <a:p>
            <a:pPr marL="1257300" lvl="2" indent="-342900">
              <a:spcBef>
                <a:spcPct val="20000"/>
              </a:spcBef>
              <a:buClr>
                <a:srgbClr val="00AAF6"/>
              </a:buClr>
              <a:buFontTx/>
              <a:buChar char="•"/>
              <a:defRPr/>
            </a:pPr>
            <a:r>
              <a:rPr lang="en-US" kern="0" dirty="0" smtClean="0"/>
              <a:t>Path length, </a:t>
            </a:r>
            <a:r>
              <a:rPr lang="en-US" kern="0" dirty="0" err="1" smtClean="0"/>
              <a:t>delegatee</a:t>
            </a:r>
            <a:r>
              <a:rPr lang="en-US" kern="0" dirty="0" smtClean="0"/>
              <a:t>, etc</a:t>
            </a:r>
          </a:p>
          <a:p>
            <a:pPr marL="800100" lvl="1" indent="-342900">
              <a:spcBef>
                <a:spcPct val="20000"/>
              </a:spcBef>
              <a:buClr>
                <a:srgbClr val="00AAF6"/>
              </a:buClr>
              <a:buFontTx/>
              <a:buChar char="•"/>
              <a:defRPr/>
            </a:pPr>
            <a:r>
              <a:rPr lang="en-US" sz="2000" kern="0" dirty="0" smtClean="0"/>
              <a:t>The CDS is contacted using the special delegation user client to delegate the credential according to the parameters</a:t>
            </a:r>
          </a:p>
          <a:p>
            <a:pPr marL="800100" lvl="1" indent="-342900">
              <a:spcBef>
                <a:spcPct val="20000"/>
              </a:spcBef>
              <a:buClr>
                <a:srgbClr val="00AAF6"/>
              </a:buClr>
              <a:buFontTx/>
              <a:buChar char="•"/>
              <a:defRPr/>
            </a:pPr>
            <a:r>
              <a:rPr lang="en-US" sz="2000" kern="0" dirty="0" smtClean="0"/>
              <a:t>The FQP service client is created using the client’s credential</a:t>
            </a:r>
          </a:p>
          <a:p>
            <a:pPr marL="800100" lvl="1" indent="-342900">
              <a:spcBef>
                <a:spcPct val="20000"/>
              </a:spcBef>
              <a:buClr>
                <a:srgbClr val="00AAF6"/>
              </a:buClr>
              <a:buFontTx/>
              <a:buChar char="•"/>
              <a:defRPr/>
            </a:pPr>
            <a:r>
              <a:rPr lang="en-US" sz="2000" kern="0" dirty="0" smtClean="0"/>
              <a:t>A DCQL query is created or loaded</a:t>
            </a:r>
          </a:p>
          <a:p>
            <a:pPr marL="800100" lvl="1" indent="-342900">
              <a:spcBef>
                <a:spcPct val="20000"/>
              </a:spcBef>
              <a:buClr>
                <a:srgbClr val="00AAF6"/>
              </a:buClr>
              <a:buFontTx/>
              <a:buChar char="•"/>
              <a:defRPr/>
            </a:pPr>
            <a:r>
              <a:rPr lang="en-US" sz="2000" kern="0" dirty="0" smtClean="0"/>
              <a:t>Query execution parameters specify 10 retries, 30 seconds apart if a </a:t>
            </a:r>
            <a:r>
              <a:rPr lang="en-US" sz="2000" kern="0" smtClean="0"/>
              <a:t>target service fails</a:t>
            </a:r>
            <a:endParaRPr lang="en-US" sz="2000" kern="0" dirty="0" smtClean="0"/>
          </a:p>
          <a:p>
            <a:pPr marL="800100" lvl="1" indent="-342900">
              <a:spcBef>
                <a:spcPct val="20000"/>
              </a:spcBef>
              <a:buClr>
                <a:srgbClr val="00AAF6"/>
              </a:buClr>
              <a:buFontTx/>
              <a:buChar char="•"/>
              <a:defRPr/>
            </a:pPr>
            <a:r>
              <a:rPr lang="en-US" sz="2000" kern="0" dirty="0" smtClean="0"/>
              <a:t>The query is executed asynchronously, passing the delegation reference and the query execution parameters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Federated Query Example</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endParaRPr lang="en-US" kern="0" dirty="0" smtClean="0"/>
          </a:p>
        </p:txBody>
      </p:sp>
      <p:pic>
        <p:nvPicPr>
          <p:cNvPr id="6" name="Picture 5" descr="FQP example 1.png"/>
          <p:cNvPicPr>
            <a:picLocks noChangeAspect="1"/>
          </p:cNvPicPr>
          <p:nvPr/>
        </p:nvPicPr>
        <p:blipFill>
          <a:blip r:embed="rId3" cstate="print"/>
          <a:stretch>
            <a:fillRect/>
          </a:stretch>
        </p:blipFill>
        <p:spPr>
          <a:xfrm>
            <a:off x="28575" y="1219200"/>
            <a:ext cx="9086850" cy="5295900"/>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Federated Query Resource Properties</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FQP Results Service publishes execution status through a resource property</a:t>
            </a:r>
          </a:p>
          <a:p>
            <a:pPr marL="800100" lvl="1" indent="-342900">
              <a:spcBef>
                <a:spcPct val="20000"/>
              </a:spcBef>
              <a:buClr>
                <a:srgbClr val="00AAF6"/>
              </a:buClr>
              <a:buFontTx/>
              <a:buChar char="•"/>
              <a:defRPr/>
            </a:pPr>
            <a:r>
              <a:rPr lang="en-US" sz="2000" kern="0" dirty="0" smtClean="0">
                <a:latin typeface="+mn-lt"/>
              </a:rPr>
              <a:t>Contains the processing status of the DCQL query</a:t>
            </a:r>
          </a:p>
          <a:p>
            <a:pPr marL="1257300" lvl="2" indent="-342900">
              <a:spcBef>
                <a:spcPct val="20000"/>
              </a:spcBef>
              <a:buClr>
                <a:srgbClr val="00AAF6"/>
              </a:buClr>
              <a:buFontTx/>
              <a:buChar char="•"/>
              <a:defRPr/>
            </a:pPr>
            <a:r>
              <a:rPr lang="en-US" kern="0" dirty="0" smtClean="0">
                <a:latin typeface="+mn-lt"/>
              </a:rPr>
              <a:t>Waiting, Processing, Complete, Complete with error</a:t>
            </a:r>
          </a:p>
          <a:p>
            <a:pPr marL="800100" lvl="1" indent="-342900">
              <a:spcBef>
                <a:spcPct val="20000"/>
              </a:spcBef>
              <a:buClr>
                <a:srgbClr val="00AAF6"/>
              </a:buClr>
              <a:buFontTx/>
              <a:buChar char="•"/>
              <a:defRPr/>
            </a:pPr>
            <a:r>
              <a:rPr lang="en-US" sz="2000" kern="0" dirty="0" smtClean="0">
                <a:latin typeface="+mn-lt"/>
              </a:rPr>
              <a:t>Indicates which target data services have been contacted and what the status of that query execution was</a:t>
            </a:r>
          </a:p>
          <a:p>
            <a:pPr marL="1257300" lvl="2" indent="-342900">
              <a:spcBef>
                <a:spcPct val="20000"/>
              </a:spcBef>
              <a:buClr>
                <a:srgbClr val="00AAF6"/>
              </a:buClr>
              <a:buFontTx/>
              <a:buChar char="•"/>
              <a:defRPr/>
            </a:pPr>
            <a:r>
              <a:rPr lang="en-US" kern="0" dirty="0" smtClean="0">
                <a:latin typeface="+mn-lt"/>
              </a:rPr>
              <a:t>Completed, Connection problem, other Exception</a:t>
            </a:r>
          </a:p>
          <a:p>
            <a:pPr marL="800100" lvl="1" indent="-342900">
              <a:spcBef>
                <a:spcPct val="20000"/>
              </a:spcBef>
              <a:buClr>
                <a:srgbClr val="00AAF6"/>
              </a:buClr>
              <a:buFontTx/>
              <a:buChar char="•"/>
              <a:defRPr/>
            </a:pPr>
            <a:r>
              <a:rPr lang="en-US" sz="2000" kern="0" dirty="0" smtClean="0">
                <a:latin typeface="+mn-lt"/>
              </a:rPr>
              <a:t>Identifies the range in the result set which was generated by each target data service</a:t>
            </a:r>
          </a:p>
          <a:p>
            <a:pPr marL="1257300" lvl="2" indent="-342900">
              <a:spcBef>
                <a:spcPct val="20000"/>
              </a:spcBef>
              <a:buClr>
                <a:srgbClr val="00AAF6"/>
              </a:buClr>
              <a:buFontTx/>
              <a:buChar char="•"/>
              <a:defRPr/>
            </a:pPr>
            <a:r>
              <a:rPr lang="en-US" kern="0" dirty="0" smtClean="0">
                <a:latin typeface="+mn-lt"/>
              </a:rPr>
              <a:t>Even in aggregation scenarios, it is possible to poll this value and identify the context for each result</a:t>
            </a:r>
          </a:p>
          <a:p>
            <a:pPr marL="800100" lvl="1" indent="-342900">
              <a:spcBef>
                <a:spcPct val="20000"/>
              </a:spcBef>
              <a:buClr>
                <a:srgbClr val="00AAF6"/>
              </a:buClr>
              <a:buFontTx/>
              <a:buChar char="•"/>
              <a:defRPr/>
            </a:pPr>
            <a:endParaRPr lang="en-US" kern="0"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Federated Query Resource Properties</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The processing status resource property supports WS-Notification</a:t>
            </a:r>
          </a:p>
          <a:p>
            <a:pPr marL="800100" lvl="1" indent="-342900">
              <a:spcBef>
                <a:spcPct val="20000"/>
              </a:spcBef>
              <a:buClr>
                <a:srgbClr val="00AAF6"/>
              </a:buClr>
              <a:buFontTx/>
              <a:buChar char="•"/>
              <a:defRPr/>
            </a:pPr>
            <a:r>
              <a:rPr lang="en-US" sz="2000" kern="0" dirty="0" smtClean="0"/>
              <a:t>Notification allows the service to “push” information to the client, typically in response to some server-side event</a:t>
            </a:r>
          </a:p>
          <a:p>
            <a:pPr marL="800100" lvl="1" indent="-342900">
              <a:spcBef>
                <a:spcPct val="20000"/>
              </a:spcBef>
              <a:buClr>
                <a:srgbClr val="00AAF6"/>
              </a:buClr>
              <a:buFontTx/>
              <a:buChar char="•"/>
              <a:defRPr/>
            </a:pPr>
            <a:r>
              <a:rPr lang="en-US" sz="2000" kern="0" dirty="0" smtClean="0"/>
              <a:t>Clients may subscribe to this resource property and receive updates when it changes</a:t>
            </a:r>
          </a:p>
          <a:p>
            <a:pPr marL="800100" lvl="1" indent="-342900">
              <a:spcBef>
                <a:spcPct val="20000"/>
              </a:spcBef>
              <a:buClr>
                <a:srgbClr val="00AAF6"/>
              </a:buClr>
              <a:buFontTx/>
              <a:buChar char="•"/>
              <a:defRPr/>
            </a:pPr>
            <a:r>
              <a:rPr lang="en-US" sz="2000" kern="0" dirty="0" smtClean="0"/>
              <a:t>Allows clients to wait for processing to complete without continuously polling the </a:t>
            </a:r>
            <a:r>
              <a:rPr lang="en-US" sz="2000" i="1" kern="0" dirty="0" err="1" smtClean="0"/>
              <a:t>isProcessingComplete</a:t>
            </a:r>
            <a:r>
              <a:rPr lang="en-US" sz="2000" i="1" kern="0" dirty="0" smtClean="0"/>
              <a:t>()</a:t>
            </a:r>
            <a:r>
              <a:rPr lang="en-US" sz="2000" kern="0" dirty="0" smtClean="0"/>
              <a:t> method if the </a:t>
            </a:r>
            <a:r>
              <a:rPr lang="en-US" sz="2000" kern="0" dirty="0" err="1" smtClean="0"/>
              <a:t>FederatedQueryResultsClient</a:t>
            </a:r>
            <a:endParaRPr lang="en-US" sz="2000" kern="0" dirty="0" smtClean="0"/>
          </a:p>
          <a:p>
            <a:pPr marL="800100" lvl="1" indent="-342900">
              <a:spcBef>
                <a:spcPct val="20000"/>
              </a:spcBef>
              <a:buClr>
                <a:srgbClr val="00AAF6"/>
              </a:buClr>
              <a:buFontTx/>
              <a:buChar char="•"/>
              <a:defRPr/>
            </a:pPr>
            <a:r>
              <a:rPr lang="en-US" sz="2000" kern="0" dirty="0" smtClean="0"/>
              <a:t>Can be used to keep clients appraised of current query status</a:t>
            </a:r>
          </a:p>
          <a:p>
            <a:pPr marL="1257300" lvl="2" indent="-342900">
              <a:spcBef>
                <a:spcPct val="20000"/>
              </a:spcBef>
              <a:buClr>
                <a:srgbClr val="00AAF6"/>
              </a:buClr>
              <a:buFontTx/>
              <a:buChar char="•"/>
              <a:defRPr/>
            </a:pPr>
            <a:r>
              <a:rPr lang="en-US" kern="0" dirty="0" smtClean="0"/>
              <a:t>Progress bar, status box, logging, etc.</a:t>
            </a:r>
            <a:endParaRPr lang="en-US" kern="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Aggregation Example</a:t>
            </a:r>
            <a:endParaRPr lang="en-US" dirty="0" smtClean="0"/>
          </a:p>
        </p:txBody>
      </p:sp>
      <p:sp>
        <p:nvSpPr>
          <p:cNvPr id="4" name="Content Placeholder 2"/>
          <p:cNvSpPr txBox="1">
            <a:spLocks/>
          </p:cNvSpPr>
          <p:nvPr/>
        </p:nvSpPr>
        <p:spPr bwMode="auto">
          <a:xfrm>
            <a:off x="228600" y="1219200"/>
            <a:ext cx="8458200" cy="320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Aggregate data from multiple sources</a:t>
            </a:r>
          </a:p>
          <a:p>
            <a:pPr marL="800100" lvl="1" indent="-342900">
              <a:spcBef>
                <a:spcPct val="20000"/>
              </a:spcBef>
              <a:buClr>
                <a:srgbClr val="00AAF6"/>
              </a:buClr>
              <a:buFontTx/>
              <a:buChar char="•"/>
              <a:defRPr/>
            </a:pPr>
            <a:r>
              <a:rPr lang="en-US" sz="2000" kern="0" dirty="0" smtClean="0"/>
              <a:t>Simultaneous query execution up to thread pool size</a:t>
            </a:r>
          </a:p>
          <a:p>
            <a:pPr marL="342900" indent="-342900">
              <a:spcBef>
                <a:spcPct val="20000"/>
              </a:spcBef>
              <a:buClr>
                <a:srgbClr val="00AAF6"/>
              </a:buClr>
              <a:buFontTx/>
              <a:buChar char="•"/>
              <a:defRPr/>
            </a:pPr>
            <a:r>
              <a:rPr lang="en-US" sz="2000" b="1" kern="0" dirty="0" smtClean="0"/>
              <a:t>Example query</a:t>
            </a:r>
          </a:p>
          <a:p>
            <a:pPr marL="800100" lvl="1" indent="-342900">
              <a:spcBef>
                <a:spcPct val="20000"/>
              </a:spcBef>
              <a:buClr>
                <a:srgbClr val="00AAF6"/>
              </a:buClr>
              <a:buFontTx/>
              <a:buChar char="•"/>
              <a:defRPr/>
            </a:pPr>
            <a:r>
              <a:rPr lang="en-US" sz="2000" kern="0" dirty="0" smtClean="0"/>
              <a:t>Return </a:t>
            </a:r>
            <a:r>
              <a:rPr lang="en-US" sz="2000" dirty="0" smtClean="0">
                <a:solidFill>
                  <a:srgbClr val="C00000"/>
                </a:solidFill>
              </a:rPr>
              <a:t>instances</a:t>
            </a:r>
            <a:r>
              <a:rPr lang="en-US" sz="2000" dirty="0" smtClean="0"/>
              <a:t> </a:t>
            </a:r>
            <a:r>
              <a:rPr lang="en-US" sz="2000" dirty="0" smtClean="0"/>
              <a:t>of the </a:t>
            </a:r>
            <a:r>
              <a:rPr lang="en-US" sz="2000" i="1" dirty="0" smtClean="0"/>
              <a:t>gene </a:t>
            </a:r>
            <a:r>
              <a:rPr lang="en-US" sz="2000" dirty="0" smtClean="0"/>
              <a:t>data type</a:t>
            </a:r>
          </a:p>
          <a:p>
            <a:pPr marL="800100" lvl="1" indent="-342900">
              <a:spcBef>
                <a:spcPct val="20000"/>
              </a:spcBef>
              <a:buClr>
                <a:srgbClr val="00AAF6"/>
              </a:buClr>
              <a:buFontTx/>
              <a:buChar char="•"/>
              <a:defRPr/>
            </a:pPr>
            <a:r>
              <a:rPr lang="en-US" sz="2000" dirty="0" smtClean="0"/>
              <a:t>Each </a:t>
            </a:r>
            <a:r>
              <a:rPr lang="en-US" sz="2000" dirty="0" smtClean="0"/>
              <a:t>gene must have an </a:t>
            </a:r>
            <a:r>
              <a:rPr lang="en-US" sz="2000" dirty="0" smtClean="0">
                <a:solidFill>
                  <a:srgbClr val="00B050"/>
                </a:solidFill>
              </a:rPr>
              <a:t>association</a:t>
            </a:r>
            <a:r>
              <a:rPr lang="en-US" sz="2000" dirty="0" smtClean="0"/>
              <a:t> to an instance of the </a:t>
            </a:r>
            <a:r>
              <a:rPr lang="en-US" sz="2000" i="1" dirty="0" smtClean="0"/>
              <a:t>term </a:t>
            </a:r>
            <a:r>
              <a:rPr lang="en-US" sz="2000" dirty="0" smtClean="0"/>
              <a:t>data </a:t>
            </a:r>
            <a:r>
              <a:rPr lang="en-US" sz="2000" dirty="0" smtClean="0"/>
              <a:t>type via the role name </a:t>
            </a:r>
            <a:r>
              <a:rPr lang="en-US" sz="2000" i="1" dirty="0" smtClean="0"/>
              <a:t>terms</a:t>
            </a:r>
          </a:p>
          <a:p>
            <a:pPr marL="800100" lvl="1" indent="-342900">
              <a:spcBef>
                <a:spcPct val="20000"/>
              </a:spcBef>
              <a:buClr>
                <a:srgbClr val="00AAF6"/>
              </a:buClr>
              <a:buFontTx/>
              <a:buChar char="•"/>
              <a:defRPr/>
            </a:pPr>
            <a:r>
              <a:rPr lang="en-US" sz="2000" dirty="0" smtClean="0"/>
              <a:t>Each </a:t>
            </a:r>
            <a:r>
              <a:rPr lang="en-US" sz="2000" dirty="0" smtClean="0"/>
              <a:t>term must have it's </a:t>
            </a:r>
            <a:r>
              <a:rPr lang="en-US" sz="2000" i="1" dirty="0" smtClean="0"/>
              <a:t>value</a:t>
            </a:r>
            <a:r>
              <a:rPr lang="en-US" sz="2000" dirty="0" smtClean="0"/>
              <a:t> </a:t>
            </a:r>
            <a:r>
              <a:rPr lang="en-US" sz="2000" dirty="0" smtClean="0">
                <a:solidFill>
                  <a:srgbClr val="0070C0"/>
                </a:solidFill>
              </a:rPr>
              <a:t>attribute</a:t>
            </a:r>
            <a:r>
              <a:rPr lang="en-US" sz="2000" dirty="0" smtClean="0"/>
              <a:t> equal to </a:t>
            </a:r>
            <a:r>
              <a:rPr lang="en-US" sz="2000" dirty="0" smtClean="0"/>
              <a:t>“root”</a:t>
            </a:r>
          </a:p>
          <a:p>
            <a:pPr marL="800100" lvl="1" indent="-342900">
              <a:spcBef>
                <a:spcPct val="20000"/>
              </a:spcBef>
              <a:buClr>
                <a:srgbClr val="00AAF6"/>
              </a:buClr>
              <a:buFontTx/>
              <a:buChar char="•"/>
              <a:defRPr/>
            </a:pPr>
            <a:r>
              <a:rPr lang="en-US" sz="2000" dirty="0" smtClean="0"/>
              <a:t>The </a:t>
            </a:r>
            <a:r>
              <a:rPr lang="en-US" sz="2000" dirty="0" smtClean="0"/>
              <a:t>query is executed on </a:t>
            </a:r>
            <a:r>
              <a:rPr lang="en-US" sz="2000" dirty="0" smtClean="0">
                <a:solidFill>
                  <a:srgbClr val="7030A0"/>
                </a:solidFill>
              </a:rPr>
              <a:t>two data services</a:t>
            </a:r>
            <a:r>
              <a:rPr lang="en-US" sz="2000" dirty="0" smtClean="0"/>
              <a:t>, each indicated by the </a:t>
            </a:r>
            <a:r>
              <a:rPr lang="en-US" sz="2000" i="1" dirty="0" err="1" smtClean="0"/>
              <a:t>targetServiceUrl</a:t>
            </a:r>
            <a:r>
              <a:rPr lang="en-US" sz="2000" dirty="0" smtClean="0"/>
              <a:t> </a:t>
            </a:r>
            <a:r>
              <a:rPr lang="en-US" sz="2000" dirty="0" smtClean="0"/>
              <a:t>elements at the end of the </a:t>
            </a:r>
            <a:r>
              <a:rPr lang="en-US" sz="2000" dirty="0" smtClean="0"/>
              <a:t>query</a:t>
            </a:r>
          </a:p>
          <a:p>
            <a:pPr marL="342900" indent="-342900">
              <a:spcBef>
                <a:spcPct val="20000"/>
              </a:spcBef>
              <a:buClr>
                <a:srgbClr val="00AAF6"/>
              </a:buClr>
              <a:buFontTx/>
              <a:buChar char="•"/>
              <a:defRPr/>
            </a:pP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
        <p:nvSpPr>
          <p:cNvPr id="7" name="TextBox 6"/>
          <p:cNvSpPr txBox="1"/>
          <p:nvPr/>
        </p:nvSpPr>
        <p:spPr>
          <a:xfrm>
            <a:off x="228600" y="4495800"/>
            <a:ext cx="8610600" cy="1892826"/>
          </a:xfrm>
          <a:prstGeom prst="rect">
            <a:avLst/>
          </a:prstGeom>
          <a:noFill/>
        </p:spPr>
        <p:txBody>
          <a:bodyPr wrap="square" rtlCol="0">
            <a:spAutoFit/>
          </a:bodyPr>
          <a:lstStyle/>
          <a:p>
            <a:r>
              <a:rPr lang="en-US" sz="1300" dirty="0" smtClean="0">
                <a:latin typeface="Arial Narrow" pitchFamily="34" charset="0"/>
              </a:rPr>
              <a:t>&lt;ns1:DCQLQuery </a:t>
            </a:r>
            <a:r>
              <a:rPr lang="en-US" sz="1300" dirty="0" smtClean="0">
                <a:latin typeface="Arial Narrow" pitchFamily="34" charset="0"/>
              </a:rPr>
              <a:t>xmlns:ns1=</a:t>
            </a:r>
            <a:r>
              <a:rPr lang="en-US" sz="1300" dirty="0" smtClean="0">
                <a:latin typeface="Arial Narrow" pitchFamily="34" charset="0"/>
                <a:hlinkClick r:id="rId3"/>
              </a:rPr>
              <a:t>http</a:t>
            </a:r>
            <a:r>
              <a:rPr lang="en-US" sz="1300" dirty="0" smtClean="0">
                <a:latin typeface="Arial Narrow" pitchFamily="34" charset="0"/>
                <a:hlinkClick r:id="rId3"/>
              </a:rPr>
              <a:t>://</a:t>
            </a:r>
            <a:r>
              <a:rPr lang="en-US" sz="1300" dirty="0" smtClean="0">
                <a:latin typeface="Arial Narrow" pitchFamily="34" charset="0"/>
                <a:hlinkClick r:id="rId3"/>
              </a:rPr>
              <a:t>caGrid.caBIG/1.0/gov.nih.nci.cagrid.dcql</a:t>
            </a:r>
            <a:r>
              <a:rPr lang="en-US" sz="1300" dirty="0" smtClean="0">
                <a:latin typeface="Arial Narrow" pitchFamily="34" charset="0"/>
              </a:rPr>
              <a:t>&gt;</a:t>
            </a:r>
          </a:p>
          <a:p>
            <a:r>
              <a:rPr lang="en-US" sz="1300" dirty="0" smtClean="0">
                <a:latin typeface="Arial Narrow" pitchFamily="34" charset="0"/>
              </a:rPr>
              <a:t>   </a:t>
            </a:r>
            <a:r>
              <a:rPr lang="en-US" sz="1300" dirty="0" smtClean="0">
                <a:solidFill>
                  <a:srgbClr val="C00000"/>
                </a:solidFill>
                <a:latin typeface="Arial Narrow" pitchFamily="34" charset="0"/>
              </a:rPr>
              <a:t>&lt;</a:t>
            </a:r>
            <a:r>
              <a:rPr lang="en-US" sz="1300" dirty="0" smtClean="0">
                <a:solidFill>
                  <a:srgbClr val="C00000"/>
                </a:solidFill>
                <a:latin typeface="Arial Narrow" pitchFamily="34" charset="0"/>
              </a:rPr>
              <a:t>ns1:TargetObject name="model1.domain.Gene</a:t>
            </a:r>
            <a:r>
              <a:rPr lang="en-US" sz="1300" dirty="0" smtClean="0">
                <a:solidFill>
                  <a:srgbClr val="C00000"/>
                </a:solidFill>
                <a:latin typeface="Arial Narrow" pitchFamily="34" charset="0"/>
              </a:rPr>
              <a:t>"&gt;</a:t>
            </a:r>
          </a:p>
          <a:p>
            <a:r>
              <a:rPr lang="en-US" sz="1300" dirty="0" smtClean="0">
                <a:latin typeface="Arial Narrow" pitchFamily="34" charset="0"/>
              </a:rPr>
              <a:t>      </a:t>
            </a:r>
            <a:r>
              <a:rPr lang="en-US" sz="1300" dirty="0" smtClean="0">
                <a:solidFill>
                  <a:srgbClr val="00B050"/>
                </a:solidFill>
                <a:latin typeface="Arial Narrow" pitchFamily="34" charset="0"/>
              </a:rPr>
              <a:t>&lt;</a:t>
            </a:r>
            <a:r>
              <a:rPr lang="en-US" sz="1300" dirty="0" smtClean="0">
                <a:solidFill>
                  <a:srgbClr val="00B050"/>
                </a:solidFill>
                <a:latin typeface="Arial Narrow" pitchFamily="34" charset="0"/>
              </a:rPr>
              <a:t>ns1:Association name="model1.domain.Term" </a:t>
            </a:r>
            <a:r>
              <a:rPr lang="en-US" sz="1300" dirty="0" err="1" smtClean="0">
                <a:solidFill>
                  <a:srgbClr val="00B050"/>
                </a:solidFill>
                <a:latin typeface="Arial Narrow" pitchFamily="34" charset="0"/>
              </a:rPr>
              <a:t>roleName</a:t>
            </a:r>
            <a:r>
              <a:rPr lang="en-US" sz="1300" dirty="0" smtClean="0">
                <a:solidFill>
                  <a:srgbClr val="00B050"/>
                </a:solidFill>
                <a:latin typeface="Arial Narrow" pitchFamily="34" charset="0"/>
              </a:rPr>
              <a:t>="terms</a:t>
            </a:r>
            <a:r>
              <a:rPr lang="en-US" sz="1300" dirty="0" smtClean="0">
                <a:solidFill>
                  <a:srgbClr val="00B050"/>
                </a:solidFill>
                <a:latin typeface="Arial Narrow" pitchFamily="34" charset="0"/>
              </a:rPr>
              <a:t>"&gt;</a:t>
            </a:r>
          </a:p>
          <a:p>
            <a:r>
              <a:rPr lang="en-US" sz="1300" dirty="0" smtClean="0">
                <a:latin typeface="Arial Narrow" pitchFamily="34" charset="0"/>
              </a:rPr>
              <a:t>         </a:t>
            </a:r>
            <a:r>
              <a:rPr lang="en-US" sz="1300" dirty="0" smtClean="0">
                <a:solidFill>
                  <a:srgbClr val="0070C0"/>
                </a:solidFill>
                <a:latin typeface="Arial Narrow" pitchFamily="34" charset="0"/>
              </a:rPr>
              <a:t>&lt;</a:t>
            </a:r>
            <a:r>
              <a:rPr lang="en-US" sz="1300" dirty="0" smtClean="0">
                <a:solidFill>
                  <a:srgbClr val="0070C0"/>
                </a:solidFill>
                <a:latin typeface="Arial Narrow" pitchFamily="34" charset="0"/>
              </a:rPr>
              <a:t>ns1:Attribute name="value" predicate="EQUAL_TO" value="root</a:t>
            </a:r>
            <a:r>
              <a:rPr lang="en-US" sz="1300" dirty="0" smtClean="0">
                <a:solidFill>
                  <a:srgbClr val="0070C0"/>
                </a:solidFill>
                <a:latin typeface="Arial Narrow" pitchFamily="34" charset="0"/>
              </a:rPr>
              <a:t>"/&gt;</a:t>
            </a:r>
          </a:p>
          <a:p>
            <a:r>
              <a:rPr lang="en-US" sz="1300" dirty="0" smtClean="0">
                <a:latin typeface="Arial Narrow" pitchFamily="34" charset="0"/>
              </a:rPr>
              <a:t>      </a:t>
            </a:r>
            <a:r>
              <a:rPr lang="en-US" sz="1300" dirty="0" smtClean="0">
                <a:solidFill>
                  <a:srgbClr val="00B050"/>
                </a:solidFill>
                <a:latin typeface="Arial Narrow" pitchFamily="34" charset="0"/>
              </a:rPr>
              <a:t>&lt;/</a:t>
            </a:r>
            <a:r>
              <a:rPr lang="en-US" sz="1300" dirty="0" smtClean="0">
                <a:solidFill>
                  <a:srgbClr val="00B050"/>
                </a:solidFill>
                <a:latin typeface="Arial Narrow" pitchFamily="34" charset="0"/>
              </a:rPr>
              <a:t>ns1:Association</a:t>
            </a:r>
            <a:r>
              <a:rPr lang="en-US" sz="1300" dirty="0" smtClean="0">
                <a:solidFill>
                  <a:srgbClr val="00B050"/>
                </a:solidFill>
                <a:latin typeface="Arial Narrow" pitchFamily="34" charset="0"/>
              </a:rPr>
              <a:t>&gt;</a:t>
            </a:r>
          </a:p>
          <a:p>
            <a:r>
              <a:rPr lang="en-US" sz="1300" dirty="0" smtClean="0">
                <a:latin typeface="Arial Narrow" pitchFamily="34" charset="0"/>
              </a:rPr>
              <a:t>    </a:t>
            </a:r>
            <a:r>
              <a:rPr lang="en-US" sz="1300" dirty="0" smtClean="0">
                <a:solidFill>
                  <a:srgbClr val="C00000"/>
                </a:solidFill>
                <a:latin typeface="Arial Narrow" pitchFamily="34" charset="0"/>
              </a:rPr>
              <a:t>&lt;/ns1:TargetObject</a:t>
            </a:r>
            <a:r>
              <a:rPr lang="en-US" sz="1300" dirty="0" smtClean="0">
                <a:solidFill>
                  <a:srgbClr val="C00000"/>
                </a:solidFill>
                <a:latin typeface="Arial Narrow" pitchFamily="34" charset="0"/>
              </a:rPr>
              <a:t>&gt;</a:t>
            </a:r>
          </a:p>
          <a:p>
            <a:r>
              <a:rPr lang="en-US" sz="1300" dirty="0" smtClean="0">
                <a:latin typeface="Arial Narrow" pitchFamily="34" charset="0"/>
              </a:rPr>
              <a:t>   </a:t>
            </a:r>
            <a:r>
              <a:rPr lang="en-US" sz="1300" dirty="0" smtClean="0">
                <a:solidFill>
                  <a:srgbClr val="7030A0"/>
                </a:solidFill>
                <a:latin typeface="Arial Narrow" pitchFamily="34" charset="0"/>
              </a:rPr>
              <a:t>&lt;</a:t>
            </a:r>
            <a:r>
              <a:rPr lang="en-US" sz="1300" dirty="0" smtClean="0">
                <a:solidFill>
                  <a:srgbClr val="7030A0"/>
                </a:solidFill>
                <a:latin typeface="Arial Narrow" pitchFamily="34" charset="0"/>
              </a:rPr>
              <a:t>ns1:targetServiceURL&gt;http://</a:t>
            </a:r>
            <a:r>
              <a:rPr lang="en-US" sz="1300" dirty="0" smtClean="0">
                <a:solidFill>
                  <a:srgbClr val="7030A0"/>
                </a:solidFill>
                <a:latin typeface="Arial Narrow" pitchFamily="34" charset="0"/>
              </a:rPr>
              <a:t>sbdev1000.semanticbits.com:13080/wsrf-model1/services/cagrid/Model1Svc&lt;/</a:t>
            </a:r>
            <a:r>
              <a:rPr lang="en-US" sz="1300" dirty="0" smtClean="0">
                <a:solidFill>
                  <a:srgbClr val="7030A0"/>
                </a:solidFill>
                <a:latin typeface="Arial Narrow" pitchFamily="34" charset="0"/>
              </a:rPr>
              <a:t>ns1:targetServiceURL</a:t>
            </a:r>
            <a:r>
              <a:rPr lang="en-US" sz="1300" dirty="0" smtClean="0">
                <a:solidFill>
                  <a:srgbClr val="7030A0"/>
                </a:solidFill>
                <a:latin typeface="Arial Narrow" pitchFamily="34" charset="0"/>
              </a:rPr>
              <a:t>&gt;</a:t>
            </a:r>
          </a:p>
          <a:p>
            <a:r>
              <a:rPr lang="en-US" sz="1300" dirty="0" smtClean="0">
                <a:solidFill>
                  <a:srgbClr val="7030A0"/>
                </a:solidFill>
                <a:latin typeface="Arial Narrow" pitchFamily="34" charset="0"/>
              </a:rPr>
              <a:t>   &lt;</a:t>
            </a:r>
            <a:r>
              <a:rPr lang="en-US" sz="1300" dirty="0" smtClean="0">
                <a:solidFill>
                  <a:srgbClr val="7030A0"/>
                </a:solidFill>
                <a:latin typeface="Arial Narrow" pitchFamily="34" charset="0"/>
              </a:rPr>
              <a:t>ns1:targetServiceURL&gt;http://sbdev1000.semanticbits.com:13080/wsrf-model1-a/services/cagrid/Model1Svc&lt;/ns1:targetServiceURL</a:t>
            </a:r>
            <a:r>
              <a:rPr lang="en-US" sz="1300" dirty="0" smtClean="0">
                <a:solidFill>
                  <a:srgbClr val="7030A0"/>
                </a:solidFill>
                <a:latin typeface="Arial Narrow" pitchFamily="34" charset="0"/>
              </a:rPr>
              <a:t>&gt;</a:t>
            </a:r>
          </a:p>
          <a:p>
            <a:r>
              <a:rPr lang="en-US" sz="1300" dirty="0" smtClean="0">
                <a:latin typeface="Arial Narrow" pitchFamily="34" charset="0"/>
              </a:rPr>
              <a:t>&lt;/</a:t>
            </a:r>
            <a:r>
              <a:rPr lang="en-US" sz="1300" dirty="0" smtClean="0">
                <a:latin typeface="Arial Narrow" pitchFamily="34" charset="0"/>
              </a:rPr>
              <a:t>ns1:DCQLQuery&gt;</a:t>
            </a:r>
            <a:endParaRPr lang="en-US" sz="1300" dirty="0">
              <a:latin typeface="Arial Narrow"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Distributed Join Example</a:t>
            </a:r>
            <a:endParaRPr lang="en-US" dirty="0" smtClean="0"/>
          </a:p>
        </p:txBody>
      </p:sp>
      <p:sp>
        <p:nvSpPr>
          <p:cNvPr id="4" name="Content Placeholder 2"/>
          <p:cNvSpPr txBox="1">
            <a:spLocks/>
          </p:cNvSpPr>
          <p:nvPr/>
        </p:nvSpPr>
        <p:spPr bwMode="auto">
          <a:xfrm>
            <a:off x="228600" y="1219200"/>
            <a:ext cx="84582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Joins between disparate data models and services</a:t>
            </a:r>
          </a:p>
          <a:p>
            <a:pPr marL="800100" lvl="1" indent="-342900">
              <a:spcBef>
                <a:spcPct val="20000"/>
              </a:spcBef>
              <a:buClr>
                <a:srgbClr val="00AAF6"/>
              </a:buClr>
              <a:buFontTx/>
              <a:buChar char="•"/>
              <a:defRPr/>
            </a:pPr>
            <a:r>
              <a:rPr lang="en-US" sz="2000" kern="0" dirty="0" smtClean="0"/>
              <a:t>Simple join criteria on attribute values</a:t>
            </a:r>
          </a:p>
          <a:p>
            <a:pPr marL="342900" indent="-342900">
              <a:spcBef>
                <a:spcPct val="20000"/>
              </a:spcBef>
              <a:buClr>
                <a:srgbClr val="00AAF6"/>
              </a:buClr>
              <a:buFontTx/>
              <a:buChar char="•"/>
              <a:defRPr/>
            </a:pPr>
            <a:r>
              <a:rPr lang="en-US" sz="2000" b="1" kern="0" dirty="0" smtClean="0"/>
              <a:t>Example Query</a:t>
            </a:r>
          </a:p>
          <a:p>
            <a:pPr marL="800100" lvl="1" indent="-342900">
              <a:spcBef>
                <a:spcPct val="20000"/>
              </a:spcBef>
              <a:buClr>
                <a:srgbClr val="00AAF6"/>
              </a:buClr>
              <a:buFontTx/>
              <a:buChar char="•"/>
              <a:defRPr/>
            </a:pPr>
            <a:r>
              <a:rPr lang="en-US" sz="2000" kern="0" dirty="0" smtClean="0">
                <a:solidFill>
                  <a:srgbClr val="C00000"/>
                </a:solidFill>
              </a:rPr>
              <a:t>Return instances of </a:t>
            </a:r>
            <a:r>
              <a:rPr lang="en-US" sz="2000" kern="0" dirty="0" err="1" smtClean="0">
                <a:solidFill>
                  <a:srgbClr val="C00000"/>
                </a:solidFill>
              </a:rPr>
              <a:t>caBIO</a:t>
            </a:r>
            <a:r>
              <a:rPr lang="en-US" sz="2000" kern="0" dirty="0" smtClean="0">
                <a:solidFill>
                  <a:srgbClr val="C00000"/>
                </a:solidFill>
              </a:rPr>
              <a:t> model’s </a:t>
            </a:r>
            <a:r>
              <a:rPr lang="en-US" sz="2000" i="1" kern="0" dirty="0" err="1" smtClean="0">
                <a:solidFill>
                  <a:srgbClr val="C00000"/>
                </a:solidFill>
              </a:rPr>
              <a:t>NucleicAcidSequence</a:t>
            </a:r>
            <a:endParaRPr lang="en-US" sz="2000" i="1" kern="0" dirty="0" smtClean="0">
              <a:solidFill>
                <a:srgbClr val="C00000"/>
              </a:solidFill>
            </a:endParaRPr>
          </a:p>
          <a:p>
            <a:pPr marL="800100" lvl="1" indent="-342900">
              <a:spcBef>
                <a:spcPct val="20000"/>
              </a:spcBef>
              <a:buClr>
                <a:srgbClr val="00AAF6"/>
              </a:buClr>
              <a:buFontTx/>
              <a:buChar char="•"/>
              <a:defRPr/>
            </a:pPr>
            <a:r>
              <a:rPr lang="en-US" sz="2000" dirty="0" smtClean="0"/>
              <a:t>Each </a:t>
            </a:r>
            <a:r>
              <a:rPr lang="en-US" sz="2000" i="1" dirty="0" smtClean="0"/>
              <a:t>sequence </a:t>
            </a:r>
            <a:r>
              <a:rPr lang="en-US" sz="2000" dirty="0" smtClean="0"/>
              <a:t>must have an </a:t>
            </a:r>
            <a:r>
              <a:rPr lang="en-US" sz="2000" dirty="0" smtClean="0">
                <a:solidFill>
                  <a:srgbClr val="00B050"/>
                </a:solidFill>
              </a:rPr>
              <a:t>association to a </a:t>
            </a:r>
            <a:r>
              <a:rPr lang="en-US" sz="2000" i="1" dirty="0" smtClean="0">
                <a:solidFill>
                  <a:srgbClr val="00B050"/>
                </a:solidFill>
              </a:rPr>
              <a:t>Gene </a:t>
            </a:r>
            <a:r>
              <a:rPr lang="en-US" sz="2000" dirty="0" smtClean="0"/>
              <a:t>through the role name </a:t>
            </a:r>
            <a:r>
              <a:rPr lang="en-US" sz="2000" i="1" dirty="0" err="1" smtClean="0"/>
              <a:t>geneCollection</a:t>
            </a:r>
            <a:endParaRPr lang="en-US" sz="2000" i="1" dirty="0" smtClean="0"/>
          </a:p>
          <a:p>
            <a:pPr marL="800100" lvl="1" indent="-342900">
              <a:spcBef>
                <a:spcPct val="20000"/>
              </a:spcBef>
              <a:buClr>
                <a:srgbClr val="00AAF6"/>
              </a:buClr>
              <a:buFontTx/>
              <a:buChar char="•"/>
              <a:defRPr/>
            </a:pPr>
            <a:r>
              <a:rPr lang="en-US" sz="2000" dirty="0" smtClean="0"/>
              <a:t>Each </a:t>
            </a:r>
            <a:r>
              <a:rPr lang="en-US" sz="2000" i="1" dirty="0" smtClean="0"/>
              <a:t>gene</a:t>
            </a:r>
            <a:r>
              <a:rPr lang="en-US" sz="2000" dirty="0" smtClean="0"/>
              <a:t> has an </a:t>
            </a:r>
            <a:r>
              <a:rPr lang="en-US" sz="2000" dirty="0" smtClean="0">
                <a:solidFill>
                  <a:srgbClr val="00B0F0"/>
                </a:solidFill>
              </a:rPr>
              <a:t>association to Protein</a:t>
            </a:r>
            <a:r>
              <a:rPr lang="en-US" sz="2000" dirty="0" smtClean="0"/>
              <a:t> through </a:t>
            </a:r>
            <a:r>
              <a:rPr lang="en-US" sz="2000" i="1" dirty="0" err="1" smtClean="0"/>
              <a:t>proteinCollection</a:t>
            </a:r>
            <a:endParaRPr lang="en-US" sz="2000" i="1" dirty="0" smtClean="0"/>
          </a:p>
          <a:p>
            <a:pPr marL="800100" lvl="1" indent="-342900">
              <a:spcBef>
                <a:spcPct val="20000"/>
              </a:spcBef>
              <a:buClr>
                <a:srgbClr val="00AAF6"/>
              </a:buClr>
              <a:buFontTx/>
              <a:buChar char="•"/>
              <a:defRPr/>
            </a:pPr>
            <a:r>
              <a:rPr lang="en-US" sz="2000" dirty="0" smtClean="0"/>
              <a:t>A </a:t>
            </a:r>
            <a:r>
              <a:rPr lang="en-US" sz="2000" i="1" dirty="0" err="1" smtClean="0">
                <a:solidFill>
                  <a:srgbClr val="FF9900"/>
                </a:solidFill>
              </a:rPr>
              <a:t>ForeignAssociation</a:t>
            </a:r>
            <a:r>
              <a:rPr lang="en-US" sz="2000" dirty="0" smtClean="0">
                <a:solidFill>
                  <a:srgbClr val="FF9900"/>
                </a:solidFill>
              </a:rPr>
              <a:t> </a:t>
            </a:r>
            <a:r>
              <a:rPr lang="en-US" sz="2000" dirty="0" smtClean="0"/>
              <a:t>indicates a new query is started against a different caGrid data service (</a:t>
            </a:r>
            <a:r>
              <a:rPr lang="en-US" sz="2000" i="1" dirty="0" err="1" smtClean="0"/>
              <a:t>gridPIR</a:t>
            </a:r>
            <a:r>
              <a:rPr lang="en-US" sz="2000" i="1" dirty="0" smtClean="0"/>
              <a:t>)</a:t>
            </a:r>
            <a:endParaRPr lang="en-US" sz="2000" dirty="0" smtClean="0"/>
          </a:p>
          <a:p>
            <a:pPr marL="800100" lvl="1" indent="-342900">
              <a:spcBef>
                <a:spcPct val="20000"/>
              </a:spcBef>
              <a:buClr>
                <a:srgbClr val="00AAF6"/>
              </a:buClr>
              <a:buFontTx/>
              <a:buChar char="•"/>
              <a:defRPr/>
            </a:pPr>
            <a:r>
              <a:rPr lang="en-US" sz="2000" dirty="0" smtClean="0"/>
              <a:t>The </a:t>
            </a:r>
            <a:r>
              <a:rPr lang="en-US" sz="2000" i="1" dirty="0" err="1" smtClean="0">
                <a:solidFill>
                  <a:srgbClr val="FF9900"/>
                </a:solidFill>
              </a:rPr>
              <a:t>JoinCondition</a:t>
            </a:r>
            <a:r>
              <a:rPr lang="en-US" sz="2000" dirty="0" smtClean="0">
                <a:solidFill>
                  <a:srgbClr val="FF9900"/>
                </a:solidFill>
              </a:rPr>
              <a:t> </a:t>
            </a:r>
            <a:r>
              <a:rPr lang="en-US" sz="2000" dirty="0" smtClean="0"/>
              <a:t>element indicates how a field from the “foreign” data type relates to a field of the “origin” data type</a:t>
            </a:r>
          </a:p>
          <a:p>
            <a:pPr marL="800100" lvl="1" indent="-342900">
              <a:spcBef>
                <a:spcPct val="20000"/>
              </a:spcBef>
              <a:buClr>
                <a:srgbClr val="00AAF6"/>
              </a:buClr>
              <a:buFontTx/>
              <a:buChar char="•"/>
              <a:defRPr/>
            </a:pPr>
            <a:r>
              <a:rPr lang="en-US" sz="2000" dirty="0" smtClean="0">
                <a:solidFill>
                  <a:srgbClr val="7030A0"/>
                </a:solidFill>
              </a:rPr>
              <a:t>The foreign data type is </a:t>
            </a:r>
            <a:r>
              <a:rPr lang="en-US" sz="2000" i="1" dirty="0" smtClean="0">
                <a:solidFill>
                  <a:srgbClr val="7030A0"/>
                </a:solidFill>
              </a:rPr>
              <a:t>Protein</a:t>
            </a:r>
          </a:p>
          <a:p>
            <a:pPr marL="800100" lvl="1" indent="-342900">
              <a:spcBef>
                <a:spcPct val="20000"/>
              </a:spcBef>
              <a:buClr>
                <a:srgbClr val="00AAF6"/>
              </a:buClr>
              <a:buFontTx/>
              <a:buChar char="•"/>
              <a:defRPr/>
            </a:pPr>
            <a:r>
              <a:rPr lang="en-US" sz="2000" dirty="0" smtClean="0"/>
              <a:t>Each protein instance must have</a:t>
            </a:r>
            <a:r>
              <a:rPr lang="en-US" sz="2000" dirty="0" smtClean="0">
                <a:solidFill>
                  <a:srgbClr val="0070C0"/>
                </a:solidFill>
              </a:rPr>
              <a:t> two associations;</a:t>
            </a:r>
            <a:r>
              <a:rPr lang="en-US" sz="2000" dirty="0" smtClean="0"/>
              <a:t> one to </a:t>
            </a:r>
            <a:r>
              <a:rPr lang="en-US" sz="2000" i="1" dirty="0" smtClean="0"/>
              <a:t>Gene</a:t>
            </a:r>
            <a:r>
              <a:rPr lang="en-US" sz="2000" dirty="0" smtClean="0"/>
              <a:t> and one to </a:t>
            </a:r>
            <a:r>
              <a:rPr lang="en-US" sz="2000" i="1" dirty="0" smtClean="0"/>
              <a:t>Organism </a:t>
            </a:r>
            <a:r>
              <a:rPr lang="en-US" sz="2000" dirty="0" smtClean="0"/>
              <a:t>(both within </a:t>
            </a:r>
            <a:r>
              <a:rPr lang="en-US" sz="2000" dirty="0" err="1" smtClean="0"/>
              <a:t>gridPIR</a:t>
            </a:r>
            <a:r>
              <a:rPr lang="en-US" sz="2000" dirty="0" smtClean="0"/>
              <a:t>)</a:t>
            </a: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Distributed Join Example</a:t>
            </a:r>
            <a:endParaRPr lang="en-US" dirty="0" smtClean="0"/>
          </a:p>
        </p:txBody>
      </p:sp>
      <p:sp>
        <p:nvSpPr>
          <p:cNvPr id="5" name="TextBox 4"/>
          <p:cNvSpPr txBox="1"/>
          <p:nvPr/>
        </p:nvSpPr>
        <p:spPr>
          <a:xfrm>
            <a:off x="304800" y="1295400"/>
            <a:ext cx="8453596" cy="5047536"/>
          </a:xfrm>
          <a:prstGeom prst="rect">
            <a:avLst/>
          </a:prstGeom>
          <a:noFill/>
        </p:spPr>
        <p:txBody>
          <a:bodyPr wrap="square" rtlCol="0">
            <a:spAutoFit/>
          </a:bodyPr>
          <a:lstStyle/>
          <a:p>
            <a:r>
              <a:rPr lang="en-US" sz="1400" dirty="0" smtClean="0">
                <a:latin typeface="Arial Narrow" pitchFamily="34" charset="0"/>
              </a:rPr>
              <a:t>&lt;ns1:DCQLQuery xmlns:ns1="http://caGrid.caBIG/1.0/gov.nih.nci.cagrid.dcql</a:t>
            </a:r>
            <a:r>
              <a:rPr lang="en-US" sz="1400" dirty="0" smtClean="0">
                <a:latin typeface="Arial Narrow" pitchFamily="34" charset="0"/>
              </a:rPr>
              <a:t>"&gt;</a:t>
            </a:r>
          </a:p>
          <a:p>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ns1:TargetObject name="</a:t>
            </a:r>
            <a:r>
              <a:rPr lang="en-US" sz="1400" dirty="0" err="1" smtClean="0">
                <a:solidFill>
                  <a:srgbClr val="C00000"/>
                </a:solidFill>
                <a:latin typeface="Arial Narrow" pitchFamily="34" charset="0"/>
              </a:rPr>
              <a:t>gov.nih.nci.cabio.domain.NucleicAcidSequence</a:t>
            </a:r>
            <a:r>
              <a:rPr lang="en-US" sz="1400" dirty="0" smtClean="0">
                <a:solidFill>
                  <a:srgbClr val="C00000"/>
                </a:solidFill>
                <a:latin typeface="Arial Narrow" pitchFamily="34" charset="0"/>
              </a:rPr>
              <a:t>"&gt;</a:t>
            </a:r>
          </a:p>
          <a:p>
            <a:r>
              <a:rPr lang="en-US" sz="1400" dirty="0" smtClean="0">
                <a:latin typeface="Arial Narrow" pitchFamily="34" charset="0"/>
              </a:rPr>
              <a:t>    </a:t>
            </a:r>
            <a:r>
              <a:rPr lang="en-US" sz="1400" dirty="0" smtClean="0">
                <a:solidFill>
                  <a:srgbClr val="00B050"/>
                </a:solidFill>
                <a:latin typeface="Arial Narrow" pitchFamily="34" charset="0"/>
              </a:rPr>
              <a:t>&lt;</a:t>
            </a:r>
            <a:r>
              <a:rPr lang="en-US" sz="1400" dirty="0" smtClean="0">
                <a:solidFill>
                  <a:srgbClr val="00B050"/>
                </a:solidFill>
                <a:latin typeface="Arial Narrow" pitchFamily="34" charset="0"/>
              </a:rPr>
              <a:t>ns1:Association name="</a:t>
            </a:r>
            <a:r>
              <a:rPr lang="en-US" sz="1400" dirty="0" err="1" smtClean="0">
                <a:solidFill>
                  <a:srgbClr val="00B050"/>
                </a:solidFill>
                <a:latin typeface="Arial Narrow" pitchFamily="34" charset="0"/>
              </a:rPr>
              <a:t>gov.nih.nci.cabio.domain.Gene</a:t>
            </a:r>
            <a:r>
              <a:rPr lang="en-US" sz="1400" dirty="0" smtClean="0">
                <a:solidFill>
                  <a:srgbClr val="00B050"/>
                </a:solidFill>
                <a:latin typeface="Arial Narrow" pitchFamily="34" charset="0"/>
              </a:rPr>
              <a:t>" </a:t>
            </a:r>
            <a:r>
              <a:rPr lang="en-US" sz="1400" dirty="0" err="1" smtClean="0">
                <a:solidFill>
                  <a:srgbClr val="00B050"/>
                </a:solidFill>
                <a:latin typeface="Arial Narrow" pitchFamily="34" charset="0"/>
              </a:rPr>
              <a:t>roleName</a:t>
            </a:r>
            <a:r>
              <a:rPr lang="en-US" sz="1400" dirty="0" smtClean="0">
                <a:solidFill>
                  <a:srgbClr val="00B050"/>
                </a:solidFill>
                <a:latin typeface="Arial Narrow" pitchFamily="34" charset="0"/>
              </a:rPr>
              <a:t>="</a:t>
            </a:r>
            <a:r>
              <a:rPr lang="en-US" sz="1400" dirty="0" err="1" smtClean="0">
                <a:solidFill>
                  <a:srgbClr val="00B050"/>
                </a:solidFill>
                <a:latin typeface="Arial Narrow" pitchFamily="34" charset="0"/>
              </a:rPr>
              <a:t>geneCollection</a:t>
            </a:r>
            <a:r>
              <a:rPr lang="en-US" sz="1400" dirty="0" smtClean="0">
                <a:solidFill>
                  <a:srgbClr val="00B050"/>
                </a:solidFill>
                <a:latin typeface="Arial Narrow" pitchFamily="34" charset="0"/>
              </a:rPr>
              <a:t>“&gt;</a:t>
            </a:r>
          </a:p>
          <a:p>
            <a:r>
              <a:rPr lang="en-US" sz="1400" dirty="0" smtClean="0">
                <a:latin typeface="Arial Narrow" pitchFamily="34" charset="0"/>
              </a:rPr>
              <a:t>      </a:t>
            </a:r>
            <a:r>
              <a:rPr lang="en-US" sz="1400" dirty="0" smtClean="0">
                <a:solidFill>
                  <a:srgbClr val="00B0F0"/>
                </a:solidFill>
                <a:latin typeface="Arial Narrow" pitchFamily="34" charset="0"/>
              </a:rPr>
              <a:t>&lt;</a:t>
            </a:r>
            <a:r>
              <a:rPr lang="en-US" sz="1400" dirty="0" smtClean="0">
                <a:solidFill>
                  <a:srgbClr val="00B0F0"/>
                </a:solidFill>
                <a:latin typeface="Arial Narrow" pitchFamily="34" charset="0"/>
              </a:rPr>
              <a:t>ns1:Association name="</a:t>
            </a:r>
            <a:r>
              <a:rPr lang="en-US" sz="1400" dirty="0" err="1" smtClean="0">
                <a:solidFill>
                  <a:srgbClr val="00B0F0"/>
                </a:solidFill>
                <a:latin typeface="Arial Narrow" pitchFamily="34" charset="0"/>
              </a:rPr>
              <a:t>gov.nih.nci.cabio.domain.Protein</a:t>
            </a:r>
            <a:r>
              <a:rPr lang="en-US" sz="1400" dirty="0" smtClean="0">
                <a:solidFill>
                  <a:srgbClr val="00B0F0"/>
                </a:solidFill>
                <a:latin typeface="Arial Narrow" pitchFamily="34" charset="0"/>
              </a:rPr>
              <a:t>" </a:t>
            </a:r>
            <a:r>
              <a:rPr lang="en-US" sz="1400" dirty="0" err="1" smtClean="0">
                <a:solidFill>
                  <a:srgbClr val="00B0F0"/>
                </a:solidFill>
                <a:latin typeface="Arial Narrow" pitchFamily="34" charset="0"/>
              </a:rPr>
              <a:t>roleName</a:t>
            </a:r>
            <a:r>
              <a:rPr lang="en-US" sz="1400" dirty="0" smtClean="0">
                <a:solidFill>
                  <a:srgbClr val="00B0F0"/>
                </a:solidFill>
                <a:latin typeface="Arial Narrow" pitchFamily="34" charset="0"/>
              </a:rPr>
              <a:t>="</a:t>
            </a:r>
            <a:r>
              <a:rPr lang="en-US" sz="1400" dirty="0" err="1" smtClean="0">
                <a:solidFill>
                  <a:srgbClr val="00B0F0"/>
                </a:solidFill>
                <a:latin typeface="Arial Narrow" pitchFamily="34" charset="0"/>
              </a:rPr>
              <a:t>proteinCollection</a:t>
            </a:r>
            <a:r>
              <a:rPr lang="en-US" sz="1400" dirty="0" smtClean="0">
                <a:solidFill>
                  <a:srgbClr val="00B0F0"/>
                </a:solidFill>
                <a:latin typeface="Arial Narrow" pitchFamily="34" charset="0"/>
              </a:rPr>
              <a:t>“&gt;</a:t>
            </a:r>
          </a:p>
          <a:p>
            <a:r>
              <a:rPr lang="en-US" sz="1400" dirty="0" smtClean="0">
                <a:latin typeface="Arial Narrow" pitchFamily="34" charset="0"/>
              </a:rPr>
              <a:t>        </a:t>
            </a:r>
            <a:r>
              <a:rPr lang="en-US" sz="1400" dirty="0" smtClean="0">
                <a:solidFill>
                  <a:srgbClr val="FF9900"/>
                </a:solidFill>
                <a:latin typeface="Arial Narrow" pitchFamily="34" charset="0"/>
              </a:rPr>
              <a:t>&lt;</a:t>
            </a:r>
            <a:r>
              <a:rPr lang="en-US" sz="1400" dirty="0" smtClean="0">
                <a:solidFill>
                  <a:srgbClr val="FF9900"/>
                </a:solidFill>
                <a:latin typeface="Arial Narrow" pitchFamily="34" charset="0"/>
              </a:rPr>
              <a:t>ns1:ForeignAssociation </a:t>
            </a:r>
            <a:r>
              <a:rPr lang="en-US" sz="1400" dirty="0" err="1" smtClean="0">
                <a:solidFill>
                  <a:srgbClr val="FF9900"/>
                </a:solidFill>
                <a:latin typeface="Arial Narrow" pitchFamily="34" charset="0"/>
              </a:rPr>
              <a:t>targetServiceURL</a:t>
            </a:r>
            <a:r>
              <a:rPr lang="en-US" sz="1400" dirty="0" smtClean="0">
                <a:solidFill>
                  <a:srgbClr val="FF9900"/>
                </a:solidFill>
                <a:latin typeface="Arial Narrow" pitchFamily="34" charset="0"/>
              </a:rPr>
              <a:t>="http://141.161.25.20:8080/wsrf/services/cagrid/GridPIR</a:t>
            </a:r>
            <a:r>
              <a:rPr lang="en-US" sz="1400" dirty="0" smtClean="0">
                <a:solidFill>
                  <a:srgbClr val="FF9900"/>
                </a:solidFill>
                <a:latin typeface="Arial Narrow" pitchFamily="34" charset="0"/>
              </a:rPr>
              <a:t>"&gt;</a:t>
            </a:r>
          </a:p>
          <a:p>
            <a:r>
              <a:rPr lang="en-US" sz="1400" dirty="0" smtClean="0">
                <a:solidFill>
                  <a:srgbClr val="FF9900"/>
                </a:solidFill>
                <a:latin typeface="Arial Narrow" pitchFamily="34" charset="0"/>
              </a:rPr>
              <a:t>          &lt;</a:t>
            </a:r>
            <a:r>
              <a:rPr lang="en-US" sz="1400" dirty="0" smtClean="0">
                <a:solidFill>
                  <a:srgbClr val="FF9900"/>
                </a:solidFill>
                <a:latin typeface="Arial Narrow" pitchFamily="34" charset="0"/>
              </a:rPr>
              <a:t>ns1:JoinCondition </a:t>
            </a:r>
            <a:r>
              <a:rPr lang="en-US" sz="1400" dirty="0" err="1" smtClean="0">
                <a:solidFill>
                  <a:srgbClr val="FF9900"/>
                </a:solidFill>
                <a:latin typeface="Arial Narrow" pitchFamily="34" charset="0"/>
              </a:rPr>
              <a:t>foreignAttributeName</a:t>
            </a:r>
            <a:r>
              <a:rPr lang="en-US" sz="1400" dirty="0" smtClean="0">
                <a:solidFill>
                  <a:srgbClr val="FF9900"/>
                </a:solidFill>
                <a:latin typeface="Arial Narrow" pitchFamily="34" charset="0"/>
              </a:rPr>
              <a:t>="</a:t>
            </a:r>
            <a:r>
              <a:rPr lang="en-US" sz="1400" dirty="0" err="1" smtClean="0">
                <a:solidFill>
                  <a:srgbClr val="FF9900"/>
                </a:solidFill>
                <a:latin typeface="Arial Narrow" pitchFamily="34" charset="0"/>
              </a:rPr>
              <a:t>uniprotkbEntryName</a:t>
            </a:r>
            <a:r>
              <a:rPr lang="en-US" sz="1400" dirty="0" smtClean="0">
                <a:solidFill>
                  <a:srgbClr val="FF9900"/>
                </a:solidFill>
                <a:latin typeface="Arial Narrow" pitchFamily="34" charset="0"/>
              </a:rPr>
              <a:t>" </a:t>
            </a:r>
            <a:r>
              <a:rPr lang="en-US" sz="1400" dirty="0" err="1" smtClean="0">
                <a:solidFill>
                  <a:srgbClr val="FF9900"/>
                </a:solidFill>
                <a:latin typeface="Arial Narrow" pitchFamily="34" charset="0"/>
              </a:rPr>
              <a:t>localAttributeName</a:t>
            </a:r>
            <a:r>
              <a:rPr lang="en-US" sz="1400" dirty="0" smtClean="0">
                <a:solidFill>
                  <a:srgbClr val="FF9900"/>
                </a:solidFill>
                <a:latin typeface="Arial Narrow" pitchFamily="34" charset="0"/>
              </a:rPr>
              <a:t>="</a:t>
            </a:r>
            <a:r>
              <a:rPr lang="en-US" sz="1400" dirty="0" err="1" smtClean="0">
                <a:solidFill>
                  <a:srgbClr val="FF9900"/>
                </a:solidFill>
                <a:latin typeface="Arial Narrow" pitchFamily="34" charset="0"/>
              </a:rPr>
              <a:t>uniProtCode</a:t>
            </a:r>
            <a:r>
              <a:rPr lang="en-US" sz="1400" dirty="0" smtClean="0">
                <a:solidFill>
                  <a:srgbClr val="FF9900"/>
                </a:solidFill>
                <a:latin typeface="Arial Narrow" pitchFamily="34" charset="0"/>
              </a:rPr>
              <a:t>" predicate="EQUAL_TO</a:t>
            </a:r>
            <a:r>
              <a:rPr lang="en-US" sz="1400" dirty="0" smtClean="0">
                <a:solidFill>
                  <a:srgbClr val="FF9900"/>
                </a:solidFill>
                <a:latin typeface="Arial Narrow" pitchFamily="34" charset="0"/>
              </a:rPr>
              <a:t>"/&gt;</a:t>
            </a:r>
          </a:p>
          <a:p>
            <a:r>
              <a:rPr lang="en-US" sz="1400" dirty="0" smtClean="0">
                <a:latin typeface="Arial Narrow" pitchFamily="34" charset="0"/>
              </a:rPr>
              <a:t>          </a:t>
            </a:r>
            <a:r>
              <a:rPr lang="en-US" sz="1400" dirty="0" smtClean="0">
                <a:solidFill>
                  <a:srgbClr val="7030A0"/>
                </a:solidFill>
                <a:latin typeface="Arial Narrow" pitchFamily="34" charset="0"/>
              </a:rPr>
              <a:t>&lt;ns1:ForeignObject </a:t>
            </a:r>
            <a:r>
              <a:rPr lang="en-US" sz="1400" dirty="0" smtClean="0">
                <a:solidFill>
                  <a:srgbClr val="7030A0"/>
                </a:solidFill>
                <a:latin typeface="Arial Narrow" pitchFamily="34" charset="0"/>
              </a:rPr>
              <a:t>name="</a:t>
            </a:r>
            <a:r>
              <a:rPr lang="en-US" sz="1400" dirty="0" err="1" smtClean="0">
                <a:solidFill>
                  <a:srgbClr val="7030A0"/>
                </a:solidFill>
                <a:latin typeface="Arial Narrow" pitchFamily="34" charset="0"/>
              </a:rPr>
              <a:t>edu.georgetown.pir.domain.Protein</a:t>
            </a:r>
            <a:r>
              <a:rPr lang="en-US" sz="1400" dirty="0" smtClean="0">
                <a:solidFill>
                  <a:srgbClr val="7030A0"/>
                </a:solidFill>
                <a:latin typeface="Arial Narrow" pitchFamily="34" charset="0"/>
              </a:rPr>
              <a:t>"&gt;</a:t>
            </a:r>
          </a:p>
          <a:p>
            <a:r>
              <a:rPr lang="en-US" sz="1400" dirty="0" smtClean="0">
                <a:latin typeface="Arial Narrow" pitchFamily="34" charset="0"/>
              </a:rPr>
              <a:t>            &lt;</a:t>
            </a:r>
            <a:r>
              <a:rPr lang="en-US" sz="1400" dirty="0" smtClean="0">
                <a:latin typeface="Arial Narrow" pitchFamily="34" charset="0"/>
              </a:rPr>
              <a:t>ns1:Group </a:t>
            </a:r>
            <a:r>
              <a:rPr lang="en-US" sz="1400" dirty="0" err="1" smtClean="0">
                <a:latin typeface="Arial Narrow" pitchFamily="34" charset="0"/>
              </a:rPr>
              <a:t>logicRelation</a:t>
            </a:r>
            <a:r>
              <a:rPr lang="en-US" sz="1400" dirty="0" smtClean="0">
                <a:latin typeface="Arial Narrow" pitchFamily="34" charset="0"/>
              </a:rPr>
              <a:t>="</a:t>
            </a:r>
            <a:r>
              <a:rPr lang="en-US" sz="1400" dirty="0" smtClean="0">
                <a:latin typeface="Arial Narrow" pitchFamily="34" charset="0"/>
              </a:rPr>
              <a:t>AND“&gt;</a:t>
            </a:r>
          </a:p>
          <a:p>
            <a:r>
              <a:rPr lang="en-US" sz="1400" dirty="0" smtClean="0">
                <a:latin typeface="Arial Narrow" pitchFamily="34" charset="0"/>
              </a:rPr>
              <a:t>              </a:t>
            </a:r>
            <a:r>
              <a:rPr lang="en-US" sz="1400" dirty="0" smtClean="0">
                <a:solidFill>
                  <a:srgbClr val="0070C0"/>
                </a:solidFill>
                <a:latin typeface="Arial Narrow" pitchFamily="34" charset="0"/>
              </a:rPr>
              <a:t>&lt;</a:t>
            </a:r>
            <a:r>
              <a:rPr lang="en-US" sz="1400" dirty="0" smtClean="0">
                <a:solidFill>
                  <a:srgbClr val="0070C0"/>
                </a:solidFill>
                <a:latin typeface="Arial Narrow" pitchFamily="34" charset="0"/>
              </a:rPr>
              <a:t>ns1:Association name="</a:t>
            </a:r>
            <a:r>
              <a:rPr lang="en-US" sz="1400" dirty="0" err="1" smtClean="0">
                <a:solidFill>
                  <a:srgbClr val="0070C0"/>
                </a:solidFill>
                <a:latin typeface="Arial Narrow" pitchFamily="34" charset="0"/>
              </a:rPr>
              <a:t>edu.georgetown.pir.domain.Gene</a:t>
            </a:r>
            <a:r>
              <a:rPr lang="en-US" sz="1400" dirty="0" smtClean="0">
                <a:solidFill>
                  <a:srgbClr val="0070C0"/>
                </a:solidFill>
                <a:latin typeface="Arial Narrow" pitchFamily="34" charset="0"/>
              </a:rPr>
              <a:t>" </a:t>
            </a:r>
            <a:r>
              <a:rPr lang="en-US" sz="1400" dirty="0" err="1" smtClean="0">
                <a:solidFill>
                  <a:srgbClr val="0070C0"/>
                </a:solidFill>
                <a:latin typeface="Arial Narrow" pitchFamily="34" charset="0"/>
              </a:rPr>
              <a:t>roleName</a:t>
            </a:r>
            <a:r>
              <a:rPr lang="en-US" sz="1400" dirty="0" smtClean="0">
                <a:solidFill>
                  <a:srgbClr val="0070C0"/>
                </a:solidFill>
                <a:latin typeface="Arial Narrow" pitchFamily="34" charset="0"/>
              </a:rPr>
              <a:t>="</a:t>
            </a:r>
            <a:r>
              <a:rPr lang="en-US" sz="1400" dirty="0" err="1" smtClean="0">
                <a:solidFill>
                  <a:srgbClr val="0070C0"/>
                </a:solidFill>
                <a:latin typeface="Arial Narrow" pitchFamily="34" charset="0"/>
              </a:rPr>
              <a:t>geneCollection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ns1:Attribute name="name" predicate="EQUAL_TO" value="brca1</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 name="</a:t>
            </a:r>
            <a:r>
              <a:rPr lang="en-US" sz="1400" dirty="0" err="1" smtClean="0">
                <a:solidFill>
                  <a:srgbClr val="0070C0"/>
                </a:solidFill>
                <a:latin typeface="Arial Narrow" pitchFamily="34" charset="0"/>
              </a:rPr>
              <a:t>edu.georgetown.pir.domain.Organism</a:t>
            </a:r>
            <a:r>
              <a:rPr lang="en-US" sz="1400" dirty="0" smtClean="0">
                <a:solidFill>
                  <a:srgbClr val="0070C0"/>
                </a:solidFill>
                <a:latin typeface="Arial Narrow" pitchFamily="34" charset="0"/>
              </a:rPr>
              <a:t>" </a:t>
            </a:r>
            <a:r>
              <a:rPr lang="en-US" sz="1400" dirty="0" err="1" smtClean="0">
                <a:solidFill>
                  <a:srgbClr val="0070C0"/>
                </a:solidFill>
                <a:latin typeface="Arial Narrow" pitchFamily="34" charset="0"/>
              </a:rPr>
              <a:t>roleName</a:t>
            </a:r>
            <a:r>
              <a:rPr lang="en-US" sz="1400" dirty="0" smtClean="0">
                <a:solidFill>
                  <a:srgbClr val="0070C0"/>
                </a:solidFill>
                <a:latin typeface="Arial Narrow" pitchFamily="34" charset="0"/>
              </a:rPr>
              <a:t>="</a:t>
            </a:r>
            <a:r>
              <a:rPr lang="en-US" sz="1400" dirty="0" err="1" smtClean="0">
                <a:solidFill>
                  <a:srgbClr val="0070C0"/>
                </a:solidFill>
                <a:latin typeface="Arial Narrow" pitchFamily="34" charset="0"/>
              </a:rPr>
              <a:t>organismCollection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ns1:Attribute name="</a:t>
            </a:r>
            <a:r>
              <a:rPr lang="en-US" sz="1400" dirty="0" err="1" smtClean="0">
                <a:solidFill>
                  <a:srgbClr val="0070C0"/>
                </a:solidFill>
                <a:latin typeface="Arial Narrow" pitchFamily="34" charset="0"/>
              </a:rPr>
              <a:t>scientificName</a:t>
            </a:r>
            <a:r>
              <a:rPr lang="en-US" sz="1400" dirty="0" smtClean="0">
                <a:solidFill>
                  <a:srgbClr val="0070C0"/>
                </a:solidFill>
                <a:latin typeface="Arial Narrow" pitchFamily="34" charset="0"/>
              </a:rPr>
              <a:t>" predicate="EQUAL_TO" value="homo sapiens</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a:t>
            </a:r>
            <a:r>
              <a:rPr lang="en-US" sz="1400" dirty="0" smtClean="0">
                <a:solidFill>
                  <a:srgbClr val="0070C0"/>
                </a:solidFill>
                <a:latin typeface="Arial Narrow" pitchFamily="34" charset="0"/>
              </a:rPr>
              <a:t>&gt;</a:t>
            </a:r>
            <a:r>
              <a:rPr lang="en-US" sz="1400" dirty="0" smtClean="0">
                <a:latin typeface="Arial Narrow" pitchFamily="34" charset="0"/>
              </a:rPr>
              <a:t/>
            </a:r>
            <a:br>
              <a:rPr lang="en-US" sz="1400" dirty="0" smtClean="0">
                <a:latin typeface="Arial Narrow" pitchFamily="34" charset="0"/>
              </a:rPr>
            </a:br>
            <a:r>
              <a:rPr lang="en-US" sz="1400" dirty="0" smtClean="0">
                <a:latin typeface="Arial Narrow" pitchFamily="34" charset="0"/>
              </a:rPr>
              <a:t>           &lt;/</a:t>
            </a:r>
            <a:r>
              <a:rPr lang="en-US" sz="1400" dirty="0" smtClean="0">
                <a:latin typeface="Arial Narrow" pitchFamily="34" charset="0"/>
              </a:rPr>
              <a:t>ns1:Group</a:t>
            </a:r>
            <a:r>
              <a:rPr lang="en-US" sz="1400" dirty="0" smtClean="0">
                <a:latin typeface="Arial Narrow" pitchFamily="34" charset="0"/>
              </a:rPr>
              <a:t>&gt;</a:t>
            </a:r>
          </a:p>
          <a:p>
            <a:r>
              <a:rPr lang="en-US" sz="1400" dirty="0" smtClean="0">
                <a:latin typeface="Arial Narrow" pitchFamily="34" charset="0"/>
              </a:rPr>
              <a:t>         </a:t>
            </a:r>
            <a:r>
              <a:rPr lang="en-US" sz="1400" dirty="0" smtClean="0">
                <a:solidFill>
                  <a:srgbClr val="7030A0"/>
                </a:solidFill>
                <a:latin typeface="Arial Narrow" pitchFamily="34" charset="0"/>
              </a:rPr>
              <a:t>&lt;/</a:t>
            </a:r>
            <a:r>
              <a:rPr lang="en-US" sz="1400" dirty="0" smtClean="0">
                <a:solidFill>
                  <a:srgbClr val="7030A0"/>
                </a:solidFill>
                <a:latin typeface="Arial Narrow" pitchFamily="34" charset="0"/>
              </a:rPr>
              <a:t>ns1:ForeignObject</a:t>
            </a:r>
            <a:r>
              <a:rPr lang="en-US" sz="1400" dirty="0" smtClean="0">
                <a:solidFill>
                  <a:srgbClr val="7030A0"/>
                </a:solidFill>
                <a:latin typeface="Arial Narrow" pitchFamily="34" charset="0"/>
              </a:rPr>
              <a:t>&gt;</a:t>
            </a:r>
          </a:p>
          <a:p>
            <a:r>
              <a:rPr lang="en-US" sz="1400" dirty="0" smtClean="0">
                <a:latin typeface="Arial Narrow" pitchFamily="34" charset="0"/>
              </a:rPr>
              <a:t>       </a:t>
            </a:r>
            <a:r>
              <a:rPr lang="en-US" sz="1400" dirty="0" smtClean="0">
                <a:solidFill>
                  <a:srgbClr val="FF9900"/>
                </a:solidFill>
                <a:latin typeface="Arial Narrow" pitchFamily="34" charset="0"/>
              </a:rPr>
              <a:t> &lt;/</a:t>
            </a:r>
            <a:r>
              <a:rPr lang="en-US" sz="1400" dirty="0" smtClean="0">
                <a:solidFill>
                  <a:srgbClr val="FF9900"/>
                </a:solidFill>
                <a:latin typeface="Arial Narrow" pitchFamily="34" charset="0"/>
              </a:rPr>
              <a:t>ns1:ForeignAssociation</a:t>
            </a:r>
            <a:r>
              <a:rPr lang="en-US" sz="1400" dirty="0" smtClean="0">
                <a:solidFill>
                  <a:srgbClr val="FF9900"/>
                </a:solidFill>
                <a:latin typeface="Arial Narrow" pitchFamily="34" charset="0"/>
              </a:rPr>
              <a:t>&gt;</a:t>
            </a:r>
          </a:p>
          <a:p>
            <a:r>
              <a:rPr lang="en-US" sz="1400" dirty="0" smtClean="0">
                <a:solidFill>
                  <a:srgbClr val="00B0F0"/>
                </a:solidFill>
                <a:latin typeface="Arial Narrow" pitchFamily="34" charset="0"/>
              </a:rPr>
              <a:t>      &lt;/</a:t>
            </a:r>
            <a:r>
              <a:rPr lang="en-US" sz="1400" dirty="0" smtClean="0">
                <a:solidFill>
                  <a:srgbClr val="00B0F0"/>
                </a:solidFill>
                <a:latin typeface="Arial Narrow" pitchFamily="34" charset="0"/>
              </a:rPr>
              <a:t>ns1:Association</a:t>
            </a:r>
            <a:r>
              <a:rPr lang="en-US" sz="1400" dirty="0" smtClean="0">
                <a:solidFill>
                  <a:srgbClr val="00B0F0"/>
                </a:solidFill>
                <a:latin typeface="Arial Narrow" pitchFamily="34" charset="0"/>
              </a:rPr>
              <a:t>&gt;</a:t>
            </a:r>
          </a:p>
          <a:p>
            <a:r>
              <a:rPr lang="en-US" sz="1400" dirty="0" smtClean="0">
                <a:solidFill>
                  <a:srgbClr val="00B050"/>
                </a:solidFill>
                <a:latin typeface="Arial Narrow" pitchFamily="34" charset="0"/>
              </a:rPr>
              <a:t>    &lt;/</a:t>
            </a:r>
            <a:r>
              <a:rPr lang="en-US" sz="1400" dirty="0" smtClean="0">
                <a:solidFill>
                  <a:srgbClr val="00B050"/>
                </a:solidFill>
                <a:latin typeface="Arial Narrow" pitchFamily="34" charset="0"/>
              </a:rPr>
              <a:t>ns1:Association</a:t>
            </a:r>
            <a:r>
              <a:rPr lang="en-US" sz="1400" dirty="0" smtClean="0">
                <a:solidFill>
                  <a:srgbClr val="00B050"/>
                </a:solidFill>
                <a:latin typeface="Arial Narrow" pitchFamily="34" charset="0"/>
              </a:rPr>
              <a:t>&gt;</a:t>
            </a:r>
          </a:p>
          <a:p>
            <a:r>
              <a:rPr lang="en-US" sz="1400" dirty="0" smtClean="0">
                <a:latin typeface="Arial Narrow" pitchFamily="34" charset="0"/>
              </a:rPr>
              <a:t> </a:t>
            </a:r>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ns1:TargetObject</a:t>
            </a:r>
            <a:r>
              <a:rPr lang="en-US" sz="1400" dirty="0" smtClean="0">
                <a:solidFill>
                  <a:srgbClr val="C00000"/>
                </a:solidFill>
                <a:latin typeface="Arial Narrow" pitchFamily="34" charset="0"/>
              </a:rPr>
              <a:t>&gt;</a:t>
            </a:r>
          </a:p>
          <a:p>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ns1:targetServiceURL&gt;http://cabiogrid32.nci.nih.gov:80/wsrf/services/cagrid/CaBIO32GridSvc&lt;/ns1:targetServiceURL</a:t>
            </a:r>
            <a:r>
              <a:rPr lang="en-US" sz="1400" dirty="0" smtClean="0">
                <a:solidFill>
                  <a:srgbClr val="C00000"/>
                </a:solidFill>
                <a:latin typeface="Arial Narrow" pitchFamily="34" charset="0"/>
              </a:rPr>
              <a:t>&gt;</a:t>
            </a:r>
          </a:p>
          <a:p>
            <a:r>
              <a:rPr lang="en-US" sz="1400" dirty="0" smtClean="0">
                <a:latin typeface="Arial Narrow" pitchFamily="34" charset="0"/>
              </a:rPr>
              <a:t>&lt;/</a:t>
            </a:r>
            <a:r>
              <a:rPr lang="en-US" sz="1400" dirty="0" smtClean="0">
                <a:latin typeface="Arial Narrow" pitchFamily="34" charset="0"/>
              </a:rPr>
              <a:t>ns1:DCQLQuery&gt; </a:t>
            </a:r>
            <a:endParaRPr lang="en-US" sz="1400" dirty="0">
              <a:latin typeface="Arial Narrow"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Future Developments</a:t>
            </a:r>
            <a:endParaRPr lang="en-US" dirty="0" smtClean="0"/>
          </a:p>
        </p:txBody>
      </p:sp>
      <p:sp>
        <p:nvSpPr>
          <p:cNvPr id="4" name="Content Placeholder 2"/>
          <p:cNvSpPr txBox="1">
            <a:spLocks/>
          </p:cNvSpPr>
          <p:nvPr/>
        </p:nvSpPr>
        <p:spPr bwMode="auto">
          <a:xfrm>
            <a:off x="228600" y="1219200"/>
            <a:ext cx="84582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dirty="0" smtClean="0"/>
              <a:t>CQL 2 will contain several new features and enhancements</a:t>
            </a:r>
          </a:p>
          <a:p>
            <a:pPr marL="800100" lvl="1" indent="-342900">
              <a:spcBef>
                <a:spcPct val="20000"/>
              </a:spcBef>
              <a:buClr>
                <a:srgbClr val="00AAF6"/>
              </a:buClr>
              <a:buFontTx/>
              <a:buChar char="•"/>
              <a:defRPr/>
            </a:pPr>
            <a:r>
              <a:rPr lang="en-US" sz="2000" dirty="0" smtClean="0"/>
              <a:t>New aggregation capabilities (min, max, count)</a:t>
            </a:r>
          </a:p>
          <a:p>
            <a:pPr marL="800100" lvl="1" indent="-342900">
              <a:spcBef>
                <a:spcPct val="20000"/>
              </a:spcBef>
              <a:buClr>
                <a:srgbClr val="00AAF6"/>
              </a:buClr>
              <a:buFontTx/>
              <a:buChar char="•"/>
              <a:defRPr/>
            </a:pPr>
            <a:r>
              <a:rPr lang="en-US" sz="2000" dirty="0" smtClean="0"/>
              <a:t>Strongly typed attribute values</a:t>
            </a:r>
          </a:p>
          <a:p>
            <a:pPr marL="1257300" lvl="2" indent="-342900">
              <a:spcBef>
                <a:spcPct val="20000"/>
              </a:spcBef>
              <a:buClr>
                <a:srgbClr val="00AAF6"/>
              </a:buClr>
              <a:buFontTx/>
              <a:buChar char="•"/>
              <a:defRPr/>
            </a:pPr>
            <a:r>
              <a:rPr lang="en-US" dirty="0" smtClean="0"/>
              <a:t>Avoid ambiguities passing around string representations</a:t>
            </a:r>
          </a:p>
          <a:p>
            <a:pPr marL="800100" lvl="1" indent="-342900">
              <a:spcBef>
                <a:spcPct val="20000"/>
              </a:spcBef>
              <a:buClr>
                <a:srgbClr val="00AAF6"/>
              </a:buClr>
              <a:buFontTx/>
              <a:buChar char="•"/>
              <a:defRPr/>
            </a:pPr>
            <a:r>
              <a:rPr lang="en-US" sz="2000" dirty="0" smtClean="0"/>
              <a:t>Differentiation of Unary and Binary </a:t>
            </a:r>
            <a:r>
              <a:rPr lang="en-US" sz="2000" dirty="0" smtClean="0"/>
              <a:t>attribute restrictions </a:t>
            </a:r>
            <a:endParaRPr lang="en-US" sz="2000" dirty="0" smtClean="0"/>
          </a:p>
          <a:p>
            <a:pPr marL="1257300" lvl="2" indent="-342900">
              <a:spcBef>
                <a:spcPct val="20000"/>
              </a:spcBef>
              <a:buClr>
                <a:srgbClr val="00AAF6"/>
              </a:buClr>
              <a:buFontTx/>
              <a:buChar char="•"/>
              <a:defRPr/>
            </a:pPr>
            <a:r>
              <a:rPr lang="en-US" dirty="0" smtClean="0"/>
              <a:t>Reduces </a:t>
            </a:r>
            <a:r>
              <a:rPr lang="en-US" dirty="0" smtClean="0"/>
              <a:t>processing to determine the nature of an </a:t>
            </a:r>
            <a:r>
              <a:rPr lang="en-US" dirty="0" smtClean="0"/>
              <a:t>attribute</a:t>
            </a:r>
          </a:p>
          <a:p>
            <a:pPr marL="1257300" lvl="2" indent="-342900">
              <a:spcBef>
                <a:spcPct val="20000"/>
              </a:spcBef>
              <a:buClr>
                <a:srgbClr val="00AAF6"/>
              </a:buClr>
              <a:buFontTx/>
              <a:buChar char="•"/>
              <a:defRPr/>
            </a:pPr>
            <a:r>
              <a:rPr lang="en-US" dirty="0" smtClean="0"/>
              <a:t>Improves </a:t>
            </a:r>
            <a:r>
              <a:rPr lang="en-US" dirty="0" smtClean="0"/>
              <a:t>clarity of query language </a:t>
            </a:r>
            <a:r>
              <a:rPr lang="en-US" dirty="0" smtClean="0"/>
              <a:t>schema</a:t>
            </a:r>
          </a:p>
          <a:p>
            <a:pPr marL="800100" lvl="1" indent="-342900">
              <a:spcBef>
                <a:spcPct val="20000"/>
              </a:spcBef>
              <a:buClr>
                <a:srgbClr val="00AAF6"/>
              </a:buClr>
              <a:buFontTx/>
              <a:buChar char="•"/>
              <a:defRPr/>
            </a:pPr>
            <a:r>
              <a:rPr lang="en-US" sz="2000" dirty="0" smtClean="0"/>
              <a:t>Associated object retrieval</a:t>
            </a:r>
          </a:p>
          <a:p>
            <a:pPr marL="1257300" lvl="2" indent="-342900">
              <a:spcBef>
                <a:spcPct val="20000"/>
              </a:spcBef>
              <a:buClr>
                <a:srgbClr val="00AAF6"/>
              </a:buClr>
              <a:buFontTx/>
              <a:buChar char="•"/>
              <a:defRPr/>
            </a:pPr>
            <a:r>
              <a:rPr lang="en-US" dirty="0" smtClean="0"/>
              <a:t>Associations </a:t>
            </a:r>
            <a:r>
              <a:rPr lang="en-US" dirty="0" smtClean="0"/>
              <a:t>can be populated by the data service before returning object </a:t>
            </a:r>
            <a:r>
              <a:rPr lang="en-US" dirty="0" smtClean="0"/>
              <a:t>instances</a:t>
            </a:r>
          </a:p>
          <a:p>
            <a:pPr marL="1257300" lvl="2" indent="-342900">
              <a:spcBef>
                <a:spcPct val="20000"/>
              </a:spcBef>
              <a:buClr>
                <a:srgbClr val="00AAF6"/>
              </a:buClr>
              <a:buFontTx/>
              <a:buChar char="•"/>
              <a:defRPr/>
            </a:pPr>
            <a:r>
              <a:rPr lang="en-US" dirty="0" smtClean="0"/>
              <a:t>Retrieval </a:t>
            </a:r>
            <a:r>
              <a:rPr lang="en-US" dirty="0" smtClean="0"/>
              <a:t>based on role names or depth of </a:t>
            </a:r>
            <a:r>
              <a:rPr lang="en-US" dirty="0" smtClean="0"/>
              <a:t>association</a:t>
            </a:r>
          </a:p>
          <a:p>
            <a:pPr marL="1257300" lvl="2" indent="-342900">
              <a:spcBef>
                <a:spcPct val="20000"/>
              </a:spcBef>
              <a:buClr>
                <a:srgbClr val="00AAF6"/>
              </a:buClr>
              <a:buFontTx/>
              <a:buChar char="•"/>
              <a:defRPr/>
            </a:pPr>
            <a:r>
              <a:rPr lang="en-US" dirty="0" smtClean="0"/>
              <a:t>Name-based </a:t>
            </a:r>
            <a:r>
              <a:rPr lang="en-US" dirty="0" smtClean="0"/>
              <a:t>retrieval is recursively defined, allowing population of specific associations of </a:t>
            </a:r>
            <a:r>
              <a:rPr lang="en-US" dirty="0" smtClean="0"/>
              <a:t>associations through the model</a:t>
            </a:r>
          </a:p>
          <a:p>
            <a:pPr marL="342900" indent="-342900">
              <a:spcBef>
                <a:spcPct val="20000"/>
              </a:spcBef>
              <a:buClr>
                <a:srgbClr val="00AAF6"/>
              </a:buClr>
              <a:buFontTx/>
              <a:buChar char="•"/>
              <a:defRPr/>
            </a:pPr>
            <a:r>
              <a:rPr lang="en-US" sz="2000" b="1" dirty="0" smtClean="0"/>
              <a:t>Feature requests and use cases gathered from the user community and other stakeholders in future caGrid development</a:t>
            </a:r>
            <a:endParaRPr lang="en-US" sz="2000" b="1" dirty="0" smtClean="0"/>
          </a:p>
          <a:p>
            <a:pPr marL="1257300" lvl="2" indent="-342900">
              <a:spcBef>
                <a:spcPct val="20000"/>
              </a:spcBef>
              <a:buClr>
                <a:srgbClr val="00AAF6"/>
              </a:buClr>
              <a:buFontTx/>
              <a:buChar char="•"/>
              <a:defRPr/>
            </a:pPr>
            <a:endParaRPr lang="en-US" sz="2000" dirty="0" smtClean="0"/>
          </a:p>
          <a:p>
            <a:pPr marL="800100" lvl="1" indent="-342900">
              <a:spcBef>
                <a:spcPct val="20000"/>
              </a:spcBef>
              <a:buClr>
                <a:srgbClr val="00AAF6"/>
              </a:buClr>
              <a:buFontTx/>
              <a:buChar char="•"/>
              <a:defRPr/>
            </a:pPr>
            <a:endParaRPr lang="en-US"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Future Developments</a:t>
            </a:r>
            <a:endParaRPr lang="en-US" dirty="0" smtClean="0"/>
          </a:p>
        </p:txBody>
      </p:sp>
      <p:sp>
        <p:nvSpPr>
          <p:cNvPr id="4" name="Content Placeholder 2"/>
          <p:cNvSpPr txBox="1">
            <a:spLocks/>
          </p:cNvSpPr>
          <p:nvPr/>
        </p:nvSpPr>
        <p:spPr bwMode="auto">
          <a:xfrm>
            <a:off x="228600" y="1219200"/>
            <a:ext cx="84582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dirty="0" smtClean="0"/>
              <a:t>DCQL 2 inherits from CQL 2</a:t>
            </a:r>
          </a:p>
          <a:p>
            <a:pPr marL="800100" lvl="1" indent="-342900">
              <a:spcBef>
                <a:spcPct val="20000"/>
              </a:spcBef>
              <a:buClr>
                <a:srgbClr val="00AAF6"/>
              </a:buClr>
              <a:buFontTx/>
              <a:buChar char="•"/>
              <a:defRPr/>
            </a:pPr>
            <a:r>
              <a:rPr lang="en-US" sz="2000" dirty="0" smtClean="0"/>
              <a:t>Most</a:t>
            </a:r>
            <a:r>
              <a:rPr lang="en-US" sz="2000" dirty="0" smtClean="0"/>
              <a:t> </a:t>
            </a:r>
            <a:r>
              <a:rPr lang="en-US" sz="2000" dirty="0" smtClean="0"/>
              <a:t>- if not all - new features of CQL 2 will be ported to DCQL 2</a:t>
            </a:r>
          </a:p>
          <a:p>
            <a:pPr marL="800100" lvl="1" indent="-342900">
              <a:spcBef>
                <a:spcPct val="20000"/>
              </a:spcBef>
              <a:buClr>
                <a:srgbClr val="00AAF6"/>
              </a:buClr>
              <a:buFontTx/>
              <a:buChar char="•"/>
              <a:defRPr/>
            </a:pPr>
            <a:r>
              <a:rPr lang="en-US" sz="2000" dirty="0" smtClean="0"/>
              <a:t>Simple data transformations on joins</a:t>
            </a:r>
          </a:p>
          <a:p>
            <a:pPr marL="1257300" lvl="2" indent="-342900">
              <a:spcBef>
                <a:spcPct val="20000"/>
              </a:spcBef>
              <a:buClr>
                <a:srgbClr val="00AAF6"/>
              </a:buClr>
              <a:buFontTx/>
              <a:buChar char="•"/>
              <a:defRPr/>
            </a:pPr>
            <a:r>
              <a:rPr lang="en-US" dirty="0" smtClean="0"/>
              <a:t>“Give me all samples where freezing time is 30 minutes or less after collection time”</a:t>
            </a:r>
          </a:p>
          <a:p>
            <a:pPr marL="1257300" lvl="2" indent="-342900">
              <a:spcBef>
                <a:spcPct val="20000"/>
              </a:spcBef>
              <a:buClr>
                <a:srgbClr val="00AAF6"/>
              </a:buClr>
              <a:buFontTx/>
              <a:buChar char="•"/>
              <a:defRPr/>
            </a:pPr>
            <a:r>
              <a:rPr lang="en-US" dirty="0" smtClean="0"/>
              <a:t>Apply a fixed value transformation to either side of the join (foreign or local) before computing the join</a:t>
            </a:r>
          </a:p>
          <a:p>
            <a:pPr marL="800100" lvl="1" indent="-342900">
              <a:spcBef>
                <a:spcPct val="20000"/>
              </a:spcBef>
              <a:buClr>
                <a:srgbClr val="00AAF6"/>
              </a:buClr>
              <a:buFontTx/>
              <a:buChar char="•"/>
              <a:defRPr/>
            </a:pPr>
            <a:r>
              <a:rPr lang="en-US" sz="2000" dirty="0" smtClean="0"/>
              <a:t>Simplification of Foreign Association syntax to look more like Associations</a:t>
            </a:r>
          </a:p>
          <a:p>
            <a:pPr marL="1257300" lvl="2" indent="-342900">
              <a:spcBef>
                <a:spcPct val="20000"/>
              </a:spcBef>
              <a:buClr>
                <a:srgbClr val="00AAF6"/>
              </a:buClr>
              <a:buFontTx/>
              <a:buChar char="•"/>
              <a:defRPr/>
            </a:pPr>
            <a:r>
              <a:rPr lang="en-US" dirty="0" smtClean="0"/>
              <a:t>Less verbose query language without sacrificing functionality</a:t>
            </a:r>
            <a:endParaRPr lang="en-US" dirty="0" smtClean="0"/>
          </a:p>
          <a:p>
            <a:pPr marL="800100" lvl="1" indent="-342900">
              <a:spcBef>
                <a:spcPct val="20000"/>
              </a:spcBef>
              <a:buClr>
                <a:srgbClr val="00AAF6"/>
              </a:buClr>
              <a:buFontTx/>
              <a:buChar char="•"/>
              <a:defRPr/>
            </a:pPr>
            <a:endParaRPr lang="en-US"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DataServiceAuditor</a:t>
            </a:r>
            <a:endParaRPr lang="en-US" sz="2000" dirty="0" smtClean="0"/>
          </a:p>
          <a:p>
            <a:pPr lvl="1"/>
            <a:r>
              <a:rPr lang="en-US" sz="2000" dirty="0" smtClean="0"/>
              <a:t>Abstract base class for all auditors</a:t>
            </a:r>
          </a:p>
          <a:p>
            <a:pPr lvl="1"/>
            <a:r>
              <a:rPr lang="en-US" sz="2000" dirty="0" smtClean="0"/>
              <a:t>Receives notification of various events in query processing</a:t>
            </a:r>
          </a:p>
          <a:p>
            <a:pPr lvl="2"/>
            <a:r>
              <a:rPr lang="en-US" sz="1800" dirty="0" smtClean="0"/>
              <a:t>Query received, exception thrown, etc.</a:t>
            </a:r>
          </a:p>
          <a:p>
            <a:pPr lvl="1"/>
            <a:r>
              <a:rPr lang="en-US" sz="2000" dirty="0" smtClean="0"/>
              <a:t>Specified in separate configuration file</a:t>
            </a:r>
          </a:p>
          <a:p>
            <a:pPr lvl="1"/>
            <a:r>
              <a:rPr lang="en-US" sz="2000" dirty="0" smtClean="0"/>
              <a:t>Loaded at service startup</a:t>
            </a:r>
          </a:p>
          <a:p>
            <a:pPr lvl="1"/>
            <a:r>
              <a:rPr lang="en-US" sz="2000" dirty="0" smtClean="0"/>
              <a:t>Multiple auditors may listen for and handle the same event</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CQLQueryProcessor</a:t>
            </a:r>
            <a:endParaRPr lang="en-US" sz="2000" dirty="0" smtClean="0"/>
          </a:p>
          <a:p>
            <a:pPr lvl="1"/>
            <a:r>
              <a:rPr lang="en-US" sz="2000" dirty="0" smtClean="0"/>
              <a:t>Abstract base class from which all query processor implementations extend</a:t>
            </a:r>
          </a:p>
          <a:p>
            <a:pPr lvl="1"/>
            <a:r>
              <a:rPr lang="en-US" sz="2000" dirty="0" smtClean="0"/>
              <a:t>Abstraction over an arbitrary data source to provide a simple and consistent query interface</a:t>
            </a:r>
          </a:p>
          <a:p>
            <a:pPr lvl="1"/>
            <a:r>
              <a:rPr lang="en-US" sz="2000" dirty="0" smtClean="0"/>
              <a:t>Responsible for handling CQL queries against a specific data source</a:t>
            </a:r>
          </a:p>
          <a:p>
            <a:pPr lvl="2"/>
            <a:r>
              <a:rPr lang="en-US" dirty="0" err="1" smtClean="0"/>
              <a:t>Eg</a:t>
            </a:r>
            <a:r>
              <a:rPr lang="en-US" dirty="0" smtClean="0"/>
              <a:t>, caCORE SDK, custom </a:t>
            </a:r>
            <a:r>
              <a:rPr lang="en-US" dirty="0" err="1" smtClean="0"/>
              <a:t>MySQL</a:t>
            </a:r>
            <a:r>
              <a:rPr lang="en-US" dirty="0" smtClean="0"/>
              <a:t> database, Berkley XMLDB, etc.</a:t>
            </a:r>
          </a:p>
          <a:p>
            <a:pPr lvl="1"/>
            <a:r>
              <a:rPr lang="en-US" sz="2000" dirty="0" smtClean="0"/>
              <a:t>Loaded via reflection by </a:t>
            </a:r>
            <a:r>
              <a:rPr lang="en-US" sz="2000" dirty="0" err="1" smtClean="0"/>
              <a:t>BaseServiceImpl</a:t>
            </a:r>
            <a:endParaRPr lang="en-US" sz="2000" dirty="0"/>
          </a:p>
          <a:p>
            <a:pPr lvl="2"/>
            <a:r>
              <a:rPr lang="en-US" dirty="0" smtClean="0"/>
              <a:t>Class identified by service property and discovered by </a:t>
            </a:r>
            <a:r>
              <a:rPr lang="en-US" dirty="0" err="1" smtClean="0"/>
              <a:t>ServiceConfigUtil</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Processors</a:t>
            </a:r>
            <a:endParaRPr lang="en-US" dirty="0"/>
          </a:p>
        </p:txBody>
      </p:sp>
      <p:sp>
        <p:nvSpPr>
          <p:cNvPr id="4" name="Content Placeholder 2"/>
          <p:cNvSpPr>
            <a:spLocks noGrp="1"/>
          </p:cNvSpPr>
          <p:nvPr>
            <p:ph idx="1"/>
          </p:nvPr>
        </p:nvSpPr>
        <p:spPr>
          <a:xfrm>
            <a:off x="304800" y="1371600"/>
            <a:ext cx="8458200" cy="4953000"/>
          </a:xfrm>
        </p:spPr>
        <p:txBody>
          <a:bodyPr/>
          <a:lstStyle/>
          <a:p>
            <a:r>
              <a:rPr lang="en-US" sz="2000" dirty="0" smtClean="0"/>
              <a:t>Configuration related methods</a:t>
            </a:r>
          </a:p>
          <a:p>
            <a:pPr lvl="1"/>
            <a:r>
              <a:rPr lang="en-US" sz="2000" i="1" dirty="0" err="1" smtClean="0"/>
              <a:t>getRequiredParameters</a:t>
            </a:r>
            <a:r>
              <a:rPr lang="en-US" sz="2000" i="1" dirty="0" smtClean="0"/>
              <a:t>()</a:t>
            </a:r>
            <a:endParaRPr lang="en-US" sz="2000" dirty="0" smtClean="0"/>
          </a:p>
          <a:p>
            <a:pPr lvl="2"/>
            <a:r>
              <a:rPr lang="en-US" sz="1800" dirty="0" smtClean="0"/>
              <a:t>Returns a Properties instance populated with keys and default values for configuration of the query processor</a:t>
            </a:r>
          </a:p>
          <a:p>
            <a:pPr lvl="1"/>
            <a:r>
              <a:rPr lang="en-US" sz="2000" i="1" dirty="0" err="1" smtClean="0"/>
              <a:t>getPropertiesFromEtc</a:t>
            </a:r>
            <a:r>
              <a:rPr lang="en-US" sz="2000" i="1" dirty="0" smtClean="0"/>
              <a:t>()</a:t>
            </a:r>
          </a:p>
          <a:p>
            <a:pPr lvl="2"/>
            <a:r>
              <a:rPr lang="en-US" sz="1800" dirty="0" smtClean="0"/>
              <a:t>Returns a Set of property keys whose value should be a file in the service’s etc directory once deployed to a service container</a:t>
            </a:r>
          </a:p>
          <a:p>
            <a:pPr lvl="2"/>
            <a:r>
              <a:rPr lang="en-US" sz="1800" dirty="0" smtClean="0"/>
              <a:t>Useful for locating additional configuration documents</a:t>
            </a:r>
          </a:p>
          <a:p>
            <a:pPr lvl="1"/>
            <a:r>
              <a:rPr lang="en-US" sz="2000" i="1" dirty="0" smtClean="0"/>
              <a:t>initialize()</a:t>
            </a:r>
          </a:p>
          <a:p>
            <a:pPr lvl="2"/>
            <a:r>
              <a:rPr lang="en-US" sz="1800" dirty="0" smtClean="0"/>
              <a:t>Invoked by the data service infrastructure when constructing a CQL Query Processor instance for use in a live service.</a:t>
            </a:r>
          </a:p>
          <a:p>
            <a:pPr lvl="2"/>
            <a:r>
              <a:rPr lang="en-US" sz="1800" dirty="0" smtClean="0"/>
              <a:t>Sets the configuration properties from values in service’s JNDI</a:t>
            </a:r>
          </a:p>
          <a:p>
            <a:pPr lvl="1"/>
            <a:endParaRPr lang="en-US" sz="1800" dirty="0" smtClean="0"/>
          </a:p>
          <a:p>
            <a:pPr lvl="1"/>
            <a:endParaRPr lang="en-US" dirty="0" smtClean="0"/>
          </a:p>
        </p:txBody>
      </p:sp>
    </p:spTree>
  </p:cSld>
  <p:clrMapOvr>
    <a:masterClrMapping/>
  </p:clrMapOvr>
</p:sld>
</file>

<file path=ppt/theme/theme1.xml><?xml version="1.0" encoding="utf-8"?>
<a:theme xmlns:a="http://schemas.openxmlformats.org/drawingml/2006/main" name="caBIG(r) PPT Template for non-NCI presenters_090408">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caBIG(r) PPT Template for non-NCI presenters_090408</Template>
  <TotalTime>2895</TotalTime>
  <Words>5421</Words>
  <Application>Microsoft Office PowerPoint</Application>
  <PresentationFormat>On-screen Show (4:3)</PresentationFormat>
  <Paragraphs>705</Paragraphs>
  <Slides>68</Slides>
  <Notes>27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0" baseType="lpstr">
      <vt:lpstr>caBIG(r) PPT Template for non-NCI presenters_090408</vt:lpstr>
      <vt:lpstr>Visio</vt:lpstr>
      <vt:lpstr>caGrid Data Services</vt:lpstr>
      <vt:lpstr>caGrid Data Services</vt:lpstr>
      <vt:lpstr>Data Services Architecture</vt:lpstr>
      <vt:lpstr>Data Services Architecture</vt:lpstr>
      <vt:lpstr>Data Services Architecture</vt:lpstr>
      <vt:lpstr>Data Services Architecture</vt:lpstr>
      <vt:lpstr>Data Services Architecture</vt:lpstr>
      <vt:lpstr>Data Services Architecture</vt:lpstr>
      <vt:lpstr>CQL Query Processors</vt:lpstr>
      <vt:lpstr>CQL Query Processors</vt:lpstr>
      <vt:lpstr>Simplified service development process</vt:lpstr>
      <vt:lpstr>Simplified service development process</vt:lpstr>
      <vt:lpstr>Data Service Styles</vt:lpstr>
      <vt:lpstr>Data Service Clients</vt:lpstr>
      <vt:lpstr>Data Service Clients</vt:lpstr>
      <vt:lpstr>caGrid Query Language (CQL)</vt:lpstr>
      <vt:lpstr>caGrid Query Language (CQL)</vt:lpstr>
      <vt:lpstr>Parts of a CQL Query</vt:lpstr>
      <vt:lpstr>Parts of a CQL Query</vt:lpstr>
      <vt:lpstr>Example CQL Query</vt:lpstr>
      <vt:lpstr>Example CQL Query</vt:lpstr>
      <vt:lpstr>Example CQL Query</vt:lpstr>
      <vt:lpstr>Example CQL Query</vt:lpstr>
      <vt:lpstr>CQL Query Results</vt:lpstr>
      <vt:lpstr>Handling CQL Results</vt:lpstr>
      <vt:lpstr>Handling CQL Results</vt:lpstr>
      <vt:lpstr>Handling CQL Results</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Federated Queries</vt:lpstr>
      <vt:lpstr>Federated Query Workflow Example</vt:lpstr>
      <vt:lpstr>Federated Query Workflow Example</vt:lpstr>
      <vt:lpstr>Federated Query Workflow Example</vt:lpstr>
      <vt:lpstr>Federated Query Service</vt:lpstr>
      <vt:lpstr>Federated Query Service Security</vt:lpstr>
      <vt:lpstr>Federated Query Service Security</vt:lpstr>
      <vt:lpstr>DCQL Components</vt:lpstr>
      <vt:lpstr>DCQL Components</vt:lpstr>
      <vt:lpstr>DCQL Components</vt:lpstr>
      <vt:lpstr>DCQL Components</vt:lpstr>
      <vt:lpstr>DCQL Components</vt:lpstr>
      <vt:lpstr>Federated Query Execution</vt:lpstr>
      <vt:lpstr>Federated Query Execution</vt:lpstr>
      <vt:lpstr>Federated Query Execution</vt:lpstr>
      <vt:lpstr>Federated Query Example</vt:lpstr>
      <vt:lpstr>Federated Query Example</vt:lpstr>
      <vt:lpstr>Federated Query Resource Properties</vt:lpstr>
      <vt:lpstr>Federated Query Resource Properties</vt:lpstr>
      <vt:lpstr>DCQL Aggregation Example</vt:lpstr>
      <vt:lpstr>DCQL Distributed Join Example</vt:lpstr>
      <vt:lpstr>DCQL Distributed Join Example</vt:lpstr>
      <vt:lpstr>Future Developments</vt:lpstr>
      <vt:lpstr>Future Developments</vt:lpstr>
    </vt:vector>
  </TitlesOfParts>
  <Company>The Ohio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caGrid Data Services</dc:title>
  <dc:creator>David Ervin</dc:creator>
  <cp:lastModifiedBy>David Ervin</cp:lastModifiedBy>
  <cp:revision>241</cp:revision>
  <dcterms:created xsi:type="dcterms:W3CDTF">2009-06-15T16:18:33Z</dcterms:created>
  <dcterms:modified xsi:type="dcterms:W3CDTF">2009-06-22T21:45:52Z</dcterms:modified>
</cp:coreProperties>
</file>