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5" r:id="rId6"/>
    <p:sldId id="266" r:id="rId7"/>
    <p:sldId id="267" r:id="rId8"/>
    <p:sldId id="268" r:id="rId9"/>
    <p:sldId id="269" r:id="rId10"/>
    <p:sldId id="282" r:id="rId11"/>
    <p:sldId id="283" r:id="rId12"/>
    <p:sldId id="273" r:id="rId13"/>
    <p:sldId id="274" r:id="rId14"/>
    <p:sldId id="260" r:id="rId15"/>
    <p:sldId id="280" r:id="rId16"/>
    <p:sldId id="271" r:id="rId17"/>
    <p:sldId id="272" r:id="rId18"/>
    <p:sldId id="261" r:id="rId19"/>
    <p:sldId id="262" r:id="rId20"/>
    <p:sldId id="263" r:id="rId21"/>
    <p:sldId id="264" r:id="rId22"/>
    <p:sldId id="275" r:id="rId23"/>
    <p:sldId id="276" r:id="rId24"/>
    <p:sldId id="281" r:id="rId25"/>
    <p:sldId id="277" r:id="rId26"/>
    <p:sldId id="278" r:id="rId27"/>
    <p:sldId id="279" r:id="rId28"/>
    <p:sldId id="284" r:id="rId29"/>
    <p:sldId id="285"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DDDDD"/>
    <a:srgbClr val="990000"/>
    <a:srgbClr val="00AAF6"/>
    <a:srgbClr val="21BAFF"/>
    <a:srgbClr val="9FE1FF"/>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54" autoAdjust="0"/>
    <p:restoredTop sz="94660"/>
  </p:normalViewPr>
  <p:slideViewPr>
    <p:cSldViewPr>
      <p:cViewPr>
        <p:scale>
          <a:sx n="100" d="100"/>
          <a:sy n="100" d="100"/>
        </p:scale>
        <p:origin x="-1944"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14</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18</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19</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20</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21</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cagrid.cabig/1.0/gov.nih.nci.cagrid.dcq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307777"/>
          </a:xfrm>
          <a:prstGeom prst="rect">
            <a:avLst/>
          </a:prstGeom>
          <a:noFill/>
          <a:ln w="9525">
            <a:noFill/>
            <a:miter lim="800000"/>
            <a:headEnd/>
            <a:tailEnd/>
          </a:ln>
          <a:effectLst/>
        </p:spPr>
        <p:txBody>
          <a:bodyPr>
            <a:spAutoFit/>
          </a:bodyPr>
          <a:lstStyle/>
          <a:p>
            <a:pPr algn="r">
              <a:spcBef>
                <a:spcPct val="50000"/>
              </a:spcBef>
            </a:pPr>
            <a:r>
              <a:rPr lang="en-US" sz="1400" b="1" dirty="0" smtClean="0">
                <a:solidFill>
                  <a:schemeClr val="bg2"/>
                </a:solidFill>
              </a:rPr>
              <a:t>July 22-26, 2009</a:t>
            </a:r>
            <a:endParaRPr lang="en-US" sz="1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Configuration related methods</a:t>
            </a:r>
          </a:p>
          <a:p>
            <a:pPr lvl="1"/>
            <a:r>
              <a:rPr lang="en-US" sz="2000" i="1" dirty="0" err="1" smtClean="0"/>
              <a:t>getRequiredParameters</a:t>
            </a:r>
            <a:r>
              <a:rPr lang="en-US" sz="2000" i="1" dirty="0" smtClean="0"/>
              <a:t>()</a:t>
            </a:r>
            <a:endParaRPr lang="en-US" sz="2000" dirty="0" smtClean="0"/>
          </a:p>
          <a:p>
            <a:pPr lvl="2"/>
            <a:r>
              <a:rPr lang="en-US" sz="1800" dirty="0" smtClean="0"/>
              <a:t>Returns a Properties instance populated with keys and default values for configuration of the query processor</a:t>
            </a:r>
          </a:p>
          <a:p>
            <a:pPr lvl="1"/>
            <a:r>
              <a:rPr lang="en-US" sz="2000" i="1" dirty="0" err="1" smtClean="0"/>
              <a:t>getPropertiesFromEtc</a:t>
            </a:r>
            <a:r>
              <a:rPr lang="en-US" sz="2000" i="1" dirty="0" smtClean="0"/>
              <a:t>()</a:t>
            </a:r>
          </a:p>
          <a:p>
            <a:pPr lvl="2"/>
            <a:r>
              <a:rPr lang="en-US" sz="1800" dirty="0" smtClean="0"/>
              <a:t>Returns a Set of property keys whose value should be a file in the service’s etc directory once deployed to a service container</a:t>
            </a:r>
          </a:p>
          <a:p>
            <a:pPr lvl="2"/>
            <a:r>
              <a:rPr lang="en-US" sz="1800" dirty="0" smtClean="0"/>
              <a:t>Useful for locating additional configuration documents</a:t>
            </a:r>
          </a:p>
          <a:p>
            <a:pPr lvl="1"/>
            <a:r>
              <a:rPr lang="en-US" sz="2000" i="1" dirty="0" smtClean="0"/>
              <a:t>initialize()</a:t>
            </a:r>
          </a:p>
          <a:p>
            <a:pPr lvl="2"/>
            <a:r>
              <a:rPr lang="en-US" sz="1800" dirty="0" smtClean="0"/>
              <a:t>Invoked by the data service infrastructure when constructing a CQL Query Processor instance for use in a live service.</a:t>
            </a:r>
          </a:p>
          <a:p>
            <a:pPr lvl="2"/>
            <a:r>
              <a:rPr lang="en-US" sz="1800" dirty="0" smtClean="0"/>
              <a:t>Sets the configuration properties from values in service’s JNDI</a:t>
            </a:r>
          </a:p>
          <a:p>
            <a:pPr lvl="1"/>
            <a:endParaRPr lang="en-US" sz="1800" dirty="0" smtClean="0"/>
          </a:p>
          <a:p>
            <a:pPr lvl="1"/>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Query Processing related methods</a:t>
            </a:r>
          </a:p>
          <a:p>
            <a:pPr lvl="1"/>
            <a:r>
              <a:rPr lang="en-US" sz="2000" i="1" dirty="0" err="1" smtClean="0"/>
              <a:t>getConfiguredParameters</a:t>
            </a:r>
            <a:r>
              <a:rPr lang="en-US" sz="2000" i="1" dirty="0" smtClean="0"/>
              <a:t>()</a:t>
            </a:r>
          </a:p>
          <a:p>
            <a:pPr lvl="2"/>
            <a:r>
              <a:rPr lang="en-US" sz="1800" dirty="0" smtClean="0"/>
              <a:t>Gets the configuration properties as configured by the data service</a:t>
            </a:r>
          </a:p>
          <a:p>
            <a:pPr lvl="2"/>
            <a:r>
              <a:rPr lang="en-US" sz="1800" dirty="0" smtClean="0"/>
              <a:t>For use configuring the query processor when a CQL query is to be executed</a:t>
            </a:r>
          </a:p>
          <a:p>
            <a:pPr lvl="2"/>
            <a:r>
              <a:rPr lang="en-US" sz="1800" dirty="0" smtClean="0"/>
              <a:t>Will return </a:t>
            </a:r>
            <a:r>
              <a:rPr lang="en-US" sz="1800" i="1" dirty="0" smtClean="0"/>
              <a:t>null</a:t>
            </a:r>
            <a:r>
              <a:rPr lang="en-US" sz="1800" dirty="0" smtClean="0"/>
              <a:t> until the data service infrastructure populates it via the initialize method at service start time</a:t>
            </a:r>
          </a:p>
          <a:p>
            <a:pPr lvl="1"/>
            <a:r>
              <a:rPr lang="en-US" sz="2000" i="1" dirty="0" err="1" smtClean="0"/>
              <a:t>processQuery</a:t>
            </a:r>
            <a:r>
              <a:rPr lang="en-US" sz="2000" i="1" dirty="0" smtClean="0"/>
              <a:t>()</a:t>
            </a:r>
          </a:p>
          <a:p>
            <a:pPr lvl="2"/>
            <a:r>
              <a:rPr lang="en-US" sz="1800" dirty="0" smtClean="0"/>
              <a:t>Backend data source specific implementation of CQL</a:t>
            </a:r>
          </a:p>
          <a:p>
            <a:pPr lvl="2"/>
            <a:r>
              <a:rPr lang="en-US" sz="1800" dirty="0" smtClean="0"/>
              <a:t>May throw a </a:t>
            </a:r>
            <a:r>
              <a:rPr lang="en-US" sz="1800" i="1" dirty="0" smtClean="0"/>
              <a:t>Query Processing Exception</a:t>
            </a:r>
            <a:r>
              <a:rPr lang="en-US" sz="1800" dirty="0" smtClean="0"/>
              <a:t> if a problem is encountered handling the CQL query</a:t>
            </a:r>
          </a:p>
          <a:p>
            <a:pPr lvl="3"/>
            <a:r>
              <a:rPr lang="en-US" sz="1600" dirty="0" smtClean="0"/>
              <a:t>Underlying database has a problem, etc</a:t>
            </a:r>
          </a:p>
          <a:p>
            <a:pPr lvl="2"/>
            <a:r>
              <a:rPr lang="en-US" sz="1800" dirty="0" smtClean="0"/>
              <a:t>May also throw a </a:t>
            </a:r>
            <a:r>
              <a:rPr lang="en-US" sz="1800" i="1" dirty="0" smtClean="0"/>
              <a:t>Malformed Query Exception</a:t>
            </a:r>
            <a:r>
              <a:rPr lang="en-US" sz="1800" dirty="0" smtClean="0"/>
              <a:t> if the CQL query itself is non-conformant</a:t>
            </a:r>
          </a:p>
          <a:p>
            <a:pPr lvl="3"/>
            <a:r>
              <a:rPr lang="en-US" sz="1600" dirty="0" smtClean="0"/>
              <a:t>Typically handled by query </a:t>
            </a:r>
            <a:r>
              <a:rPr lang="en-US" sz="1600" dirty="0" err="1" smtClean="0"/>
              <a:t>validators</a:t>
            </a:r>
            <a:r>
              <a:rPr lang="en-US" sz="1600" dirty="0" smtClean="0"/>
              <a:t>, but may be used for non-supported query operations</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000" dirty="0" smtClean="0"/>
              <a:t>Simple, “minimum entry” for data providers</a:t>
            </a:r>
          </a:p>
          <a:p>
            <a:pPr eaLnBrk="1" hangingPunct="1"/>
            <a:r>
              <a:rPr lang="en-US" sz="2000" dirty="0" smtClean="0"/>
              <a:t>Specifies a target object (result) type and selects the instances which satisfy the specified properties and nested object properties</a:t>
            </a:r>
          </a:p>
          <a:p>
            <a:pPr lvl="1" eaLnBrk="1" hangingPunct="1"/>
            <a:r>
              <a:rPr lang="en-US" sz="2000" dirty="0" smtClean="0"/>
              <a:t>Allows path navigation</a:t>
            </a:r>
          </a:p>
          <a:p>
            <a:pPr lvl="1" eaLnBrk="1" hangingPunct="1"/>
            <a:r>
              <a:rPr lang="en-US" sz="2000" dirty="0" smtClean="0"/>
              <a:t>Provides logical grouping</a:t>
            </a:r>
          </a:p>
          <a:p>
            <a:pPr lvl="1" eaLnBrk="1" hangingPunct="1"/>
            <a:r>
              <a:rPr lang="en-US" sz="2000" dirty="0" smtClean="0"/>
              <a:t>Provides name/predicate/value filtering on properties of objects</a:t>
            </a:r>
          </a:p>
          <a:p>
            <a:pPr eaLnBrk="1" hangingPunct="1"/>
            <a:r>
              <a:rPr lang="en-US" sz="2000" dirty="0" smtClean="0"/>
              <a:t>Recursively defined</a:t>
            </a:r>
          </a:p>
          <a:p>
            <a:pPr eaLnBrk="1" hangingPunct="1"/>
            <a:r>
              <a:rPr lang="en-US" sz="20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Return all Genes with a symbol beginning with BRCA and have an associated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Taxon</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with a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scientificName</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xmlns</a:t>
                      </a:r>
                      <a:r>
                        <a:rPr kumimoji="0" lang="en-US" sz="1400" b="0" i="0" u="none" strike="noStrike" cap="none" normalizeH="0" baseline="0" dirty="0" smtClean="0">
                          <a:ln>
                            <a:noFill/>
                          </a:ln>
                          <a:solidFill>
                            <a:schemeClr val="tx1"/>
                          </a:solidFill>
                          <a:effectLst/>
                          <a:latin typeface="Arial Narrow" charset="0"/>
                          <a:ea typeface="ヒラギノ角ゴ Pro W3" charset="-128"/>
                        </a:rPr>
                        <a:t>="http://CQL.caBIG/1/gov.nih.nci.cagrid.CQLQuery"&gt;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 name="</a:t>
                      </a:r>
                      <a:r>
                        <a:rPr kumimoji="0" lang="en-US" sz="1400" b="0" i="0" u="none" strike="noStrike" cap="none" normalizeH="0" baseline="0" dirty="0" err="1" smtClean="0">
                          <a:ln>
                            <a:noFill/>
                          </a:ln>
                          <a:solidFill>
                            <a:srgbClr val="FF0000"/>
                          </a:solidFill>
                          <a:effectLst/>
                          <a:latin typeface="Arial Narrow" charset="0"/>
                          <a:ea typeface="ヒラギノ角ゴ Pro W3" charset="-128"/>
                        </a:rPr>
                        <a:t>gov.nih.nci.cabio.domain.Gene</a:t>
                      </a:r>
                      <a:r>
                        <a:rPr kumimoji="0" lang="en-US" sz="1400" b="0" i="0" u="none" strike="noStrike" cap="none" normalizeH="0" baseline="0" dirty="0" smtClean="0">
                          <a:ln>
                            <a:noFill/>
                          </a:ln>
                          <a:solidFill>
                            <a:srgbClr val="FF0000"/>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logicRelation</a:t>
                      </a:r>
                      <a:r>
                        <a:rPr kumimoji="0" lang="en-US" sz="1400" b="0" i="0" u="none" strike="noStrike" cap="none" normalizeH="0" baseline="0" dirty="0" smtClean="0">
                          <a:ln>
                            <a:noFill/>
                          </a:ln>
                          <a:solidFill>
                            <a:schemeClr val="tx1"/>
                          </a:solidFill>
                          <a:effectLst/>
                          <a:latin typeface="Arial Narrow" charset="0"/>
                          <a:ea typeface="ヒラギノ角ゴ Pro W3" charset="-128"/>
                        </a:rPr>
                        <a:t>="AND"&gt;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chemeClr val="hlink"/>
                          </a:solidFill>
                          <a:effectLst/>
                          <a:latin typeface="Arial Narrow" charset="0"/>
                          <a:ea typeface="ヒラギノ角ゴ Pro W3" charset="-128"/>
                        </a:rPr>
                        <a:t>&lt;Association </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roleName</a:t>
                      </a:r>
                      <a:r>
                        <a:rPr kumimoji="0" lang="en-US" sz="1400" b="0" i="0" u="none" strike="noStrike" cap="none" normalizeH="0" baseline="0" dirty="0" smtClean="0">
                          <a:ln>
                            <a:noFill/>
                          </a:ln>
                          <a:solidFill>
                            <a:schemeClr val="hlink"/>
                          </a:solidFill>
                          <a:effectLst/>
                          <a:latin typeface="Arial Narrow" charset="0"/>
                          <a:ea typeface="ヒラギノ角ゴ Pro W3" charset="-128"/>
                        </a:rPr>
                        <a:t>="</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  name="</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gov.nih.nci.cabio.domain.Taxon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Narrow" charset="0"/>
                          <a:ea typeface="ヒラギノ角ゴ Pro W3" charset="-128"/>
                        </a:rPr>
                        <a:t>          </a:t>
                      </a:r>
                      <a:r>
                        <a:rPr kumimoji="0" lang="en-US" sz="1400" b="0" i="0" u="none" strike="noStrike" cap="none" normalizeH="0" baseline="0" dirty="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dirty="0" err="1"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dirty="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custom object deserialization</a:t>
            </a: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Example CQL Query Results </a:t>
            </a:r>
            <a:r>
              <a:rPr lang="en-US" sz="2000" b="1" kern="0" dirty="0" err="1" smtClean="0">
                <a:latin typeface="+mn-lt"/>
              </a:rPr>
              <a:t>Iterator</a:t>
            </a:r>
            <a:r>
              <a:rPr lang="en-US" sz="2000" b="1" kern="0" dirty="0" smtClean="0">
                <a:latin typeface="+mn-lt"/>
              </a:rPr>
              <a:t> usage</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CQL Query Results have been returned from the data service</a:t>
            </a:r>
          </a:p>
          <a:p>
            <a:pPr marL="800100" lvl="1" indent="-342900">
              <a:spcBef>
                <a:spcPct val="20000"/>
              </a:spcBef>
              <a:buClr>
                <a:srgbClr val="00AAF6"/>
              </a:buClr>
              <a:buFontTx/>
              <a:buChar char="•"/>
              <a:defRPr/>
            </a:pPr>
            <a:r>
              <a:rPr lang="en-US" sz="2000" kern="0" dirty="0" smtClean="0">
                <a:latin typeface="+mn-lt"/>
              </a:rPr>
              <a:t>The WSDD file for this data service is opened as an Input Stream</a:t>
            </a:r>
          </a:p>
          <a:p>
            <a:pPr marL="800100" lvl="1" indent="-342900">
              <a:spcBef>
                <a:spcPct val="20000"/>
              </a:spcBef>
              <a:buClr>
                <a:srgbClr val="00AAF6"/>
              </a:buClr>
              <a:buFontTx/>
              <a:buChar char="•"/>
              <a:defRPr/>
            </a:pPr>
            <a:r>
              <a:rPr lang="en-US" sz="2000" kern="0" dirty="0" smtClean="0">
                <a:latin typeface="+mn-lt"/>
              </a:rPr>
              <a:t>A new CQL Query Results </a:t>
            </a:r>
            <a:r>
              <a:rPr lang="en-US" sz="2000" kern="0" dirty="0" err="1" smtClean="0">
                <a:latin typeface="+mn-lt"/>
              </a:rPr>
              <a:t>Iterator</a:t>
            </a:r>
            <a:r>
              <a:rPr lang="en-US" sz="2000" kern="0" dirty="0" smtClean="0">
                <a:latin typeface="+mn-lt"/>
              </a:rPr>
              <a:t> is created using the query results and the WSDD for configuration of the </a:t>
            </a:r>
            <a:r>
              <a:rPr lang="en-US" sz="2000" kern="0" dirty="0" err="1" smtClean="0">
                <a:latin typeface="+mn-lt"/>
              </a:rPr>
              <a:t>deserializer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Results are iterated one at a time until none remain</a:t>
            </a:r>
          </a:p>
          <a:p>
            <a:pPr marL="800100" lvl="1" indent="-342900">
              <a:spcBef>
                <a:spcPct val="20000"/>
              </a:spcBef>
              <a:buClr>
                <a:srgbClr val="00AAF6"/>
              </a:buClr>
              <a:buFontTx/>
              <a:buChar char="•"/>
              <a:defRPr/>
            </a:pPr>
            <a:r>
              <a:rPr lang="en-US" sz="2000" kern="0" dirty="0" smtClean="0">
                <a:latin typeface="+mn-lt"/>
              </a:rPr>
              <a:t>Each result is cast as the query target’s data type (</a:t>
            </a:r>
            <a:r>
              <a:rPr lang="en-US" sz="2000" i="1" kern="0" dirty="0" smtClean="0">
                <a:latin typeface="+mn-lt"/>
              </a:rPr>
              <a:t>gene</a:t>
            </a:r>
            <a:r>
              <a:rPr lang="en-US" sz="2000" kern="0" dirty="0" smtClean="0">
                <a:latin typeface="+mn-lt"/>
              </a:rPr>
              <a:t>)</a:t>
            </a:r>
          </a:p>
          <a:p>
            <a:pPr marL="800100" lvl="1" indent="-342900">
              <a:spcBef>
                <a:spcPct val="20000"/>
              </a:spcBef>
              <a:buClr>
                <a:srgbClr val="00AAF6"/>
              </a:buClr>
              <a:buFontTx/>
              <a:buChar char="•"/>
              <a:defRPr/>
            </a:pPr>
            <a:r>
              <a:rPr lang="en-US" sz="2000" kern="0" dirty="0" smtClean="0">
                <a:latin typeface="+mn-lt"/>
              </a:rPr>
              <a:t>The name of each gene is printed</a:t>
            </a:r>
          </a:p>
          <a:p>
            <a:pPr marL="800100" lvl="1" indent="-342900">
              <a:spcBef>
                <a:spcPct val="20000"/>
              </a:spcBef>
              <a:buClr>
                <a:srgbClr val="00AAF6"/>
              </a:buClr>
              <a:buFontTx/>
              <a:buChar char="•"/>
              <a:defRPr/>
            </a:pPr>
            <a:r>
              <a:rPr lang="en-US" sz="2000" kern="0" dirty="0" smtClean="0">
                <a:latin typeface="+mn-lt"/>
              </a:rPr>
              <a:t>The WSDD file stream is closed</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Iterator Example 1.png"/>
          <p:cNvPicPr>
            <a:picLocks noChangeAspect="1"/>
          </p:cNvPicPr>
          <p:nvPr/>
        </p:nvPicPr>
        <p:blipFill>
          <a:blip r:embed="rId2" cstate="print"/>
          <a:stretch>
            <a:fillRect/>
          </a:stretch>
        </p:blipFill>
        <p:spPr>
          <a:xfrm>
            <a:off x="762000" y="1752600"/>
            <a:ext cx="5191125" cy="12858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Aggregation Example</a:t>
            </a:r>
            <a:endParaRPr lang="en-US" dirty="0" smtClean="0"/>
          </a:p>
        </p:txBody>
      </p:sp>
      <p:sp>
        <p:nvSpPr>
          <p:cNvPr id="4" name="Content Placeholder 2"/>
          <p:cNvSpPr txBox="1">
            <a:spLocks/>
          </p:cNvSpPr>
          <p:nvPr/>
        </p:nvSpPr>
        <p:spPr bwMode="auto">
          <a:xfrm>
            <a:off x="228600" y="1219200"/>
            <a:ext cx="84582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Aggregate data from multiple sources</a:t>
            </a:r>
          </a:p>
          <a:p>
            <a:pPr marL="800100" lvl="1" indent="-342900">
              <a:spcBef>
                <a:spcPct val="20000"/>
              </a:spcBef>
              <a:buClr>
                <a:srgbClr val="00AAF6"/>
              </a:buClr>
              <a:buFontTx/>
              <a:buChar char="•"/>
              <a:defRPr/>
            </a:pPr>
            <a:r>
              <a:rPr lang="en-US" sz="2000" kern="0" dirty="0" smtClean="0"/>
              <a:t>Simultaneous query execution up to thread pool size</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t>Return </a:t>
            </a:r>
            <a:r>
              <a:rPr lang="en-US" sz="2000" dirty="0" smtClean="0">
                <a:solidFill>
                  <a:srgbClr val="C00000"/>
                </a:solidFill>
              </a:rPr>
              <a:t>instances</a:t>
            </a:r>
            <a:r>
              <a:rPr lang="en-US" sz="2000" dirty="0" smtClean="0"/>
              <a:t> </a:t>
            </a:r>
            <a:r>
              <a:rPr lang="en-US" sz="2000" dirty="0" smtClean="0"/>
              <a:t>of the </a:t>
            </a:r>
            <a:r>
              <a:rPr lang="en-US" sz="2000" i="1" dirty="0" smtClean="0"/>
              <a:t>gene </a:t>
            </a:r>
            <a:r>
              <a:rPr lang="en-US" sz="2000" dirty="0" smtClean="0"/>
              <a:t>data type</a:t>
            </a:r>
          </a:p>
          <a:p>
            <a:pPr marL="800100" lvl="1" indent="-342900">
              <a:spcBef>
                <a:spcPct val="20000"/>
              </a:spcBef>
              <a:buClr>
                <a:srgbClr val="00AAF6"/>
              </a:buClr>
              <a:buFontTx/>
              <a:buChar char="•"/>
              <a:defRPr/>
            </a:pPr>
            <a:r>
              <a:rPr lang="en-US" sz="2000" dirty="0" smtClean="0"/>
              <a:t>Each </a:t>
            </a:r>
            <a:r>
              <a:rPr lang="en-US" sz="2000" dirty="0" smtClean="0"/>
              <a:t>gene must have an </a:t>
            </a:r>
            <a:r>
              <a:rPr lang="en-US" sz="2000" dirty="0" smtClean="0">
                <a:solidFill>
                  <a:srgbClr val="00B050"/>
                </a:solidFill>
              </a:rPr>
              <a:t>association</a:t>
            </a:r>
            <a:r>
              <a:rPr lang="en-US" sz="2000" dirty="0" smtClean="0"/>
              <a:t> to an instance of the </a:t>
            </a:r>
            <a:r>
              <a:rPr lang="en-US" sz="2000" i="1" dirty="0" smtClean="0"/>
              <a:t>term </a:t>
            </a:r>
            <a:r>
              <a:rPr lang="en-US" sz="2000" dirty="0" smtClean="0"/>
              <a:t>data </a:t>
            </a:r>
            <a:r>
              <a:rPr lang="en-US" sz="2000" dirty="0" smtClean="0"/>
              <a:t>type via the role name </a:t>
            </a:r>
            <a:r>
              <a:rPr lang="en-US" sz="2000" i="1" dirty="0" smtClean="0"/>
              <a:t>terms</a:t>
            </a:r>
          </a:p>
          <a:p>
            <a:pPr marL="800100" lvl="1" indent="-342900">
              <a:spcBef>
                <a:spcPct val="20000"/>
              </a:spcBef>
              <a:buClr>
                <a:srgbClr val="00AAF6"/>
              </a:buClr>
              <a:buFontTx/>
              <a:buChar char="•"/>
              <a:defRPr/>
            </a:pPr>
            <a:r>
              <a:rPr lang="en-US" sz="2000" dirty="0" smtClean="0"/>
              <a:t>Each </a:t>
            </a:r>
            <a:r>
              <a:rPr lang="en-US" sz="2000" dirty="0" smtClean="0"/>
              <a:t>term must have it's </a:t>
            </a:r>
            <a:r>
              <a:rPr lang="en-US" sz="2000" i="1" dirty="0" smtClean="0"/>
              <a:t>value</a:t>
            </a:r>
            <a:r>
              <a:rPr lang="en-US" sz="2000" dirty="0" smtClean="0"/>
              <a:t> </a:t>
            </a:r>
            <a:r>
              <a:rPr lang="en-US" sz="2000" dirty="0" smtClean="0">
                <a:solidFill>
                  <a:srgbClr val="0070C0"/>
                </a:solidFill>
              </a:rPr>
              <a:t>attribute</a:t>
            </a:r>
            <a:r>
              <a:rPr lang="en-US" sz="2000" dirty="0" smtClean="0"/>
              <a:t> equal to </a:t>
            </a:r>
            <a:r>
              <a:rPr lang="en-US" sz="2000" dirty="0" smtClean="0"/>
              <a:t>“root”</a:t>
            </a:r>
          </a:p>
          <a:p>
            <a:pPr marL="800100" lvl="1" indent="-342900">
              <a:spcBef>
                <a:spcPct val="20000"/>
              </a:spcBef>
              <a:buClr>
                <a:srgbClr val="00AAF6"/>
              </a:buClr>
              <a:buFontTx/>
              <a:buChar char="•"/>
              <a:defRPr/>
            </a:pPr>
            <a:r>
              <a:rPr lang="en-US" sz="2000" dirty="0" smtClean="0"/>
              <a:t>The </a:t>
            </a:r>
            <a:r>
              <a:rPr lang="en-US" sz="2000" dirty="0" smtClean="0"/>
              <a:t>query is executed on </a:t>
            </a:r>
            <a:r>
              <a:rPr lang="en-US" sz="2000" dirty="0" smtClean="0">
                <a:solidFill>
                  <a:srgbClr val="7030A0"/>
                </a:solidFill>
              </a:rPr>
              <a:t>two data services</a:t>
            </a:r>
            <a:r>
              <a:rPr lang="en-US" sz="2000" dirty="0" smtClean="0"/>
              <a:t>, each indicated by the </a:t>
            </a:r>
            <a:r>
              <a:rPr lang="en-US" sz="2000" i="1" dirty="0" err="1" smtClean="0"/>
              <a:t>targetServiceUrl</a:t>
            </a:r>
            <a:r>
              <a:rPr lang="en-US" sz="2000" dirty="0" smtClean="0"/>
              <a:t> </a:t>
            </a:r>
            <a:r>
              <a:rPr lang="en-US" sz="2000" dirty="0" smtClean="0"/>
              <a:t>elements at the end of the </a:t>
            </a:r>
            <a:r>
              <a:rPr lang="en-US" sz="2000" dirty="0" smtClean="0"/>
              <a:t>query</a:t>
            </a:r>
          </a:p>
          <a:p>
            <a:pPr marL="342900" indent="-342900">
              <a:spcBef>
                <a:spcPct val="20000"/>
              </a:spcBef>
              <a:buClr>
                <a:srgbClr val="00AAF6"/>
              </a:buClr>
              <a:buFontTx/>
              <a:buChar char="•"/>
              <a:defRPr/>
            </a:pP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
        <p:nvSpPr>
          <p:cNvPr id="7" name="TextBox 6"/>
          <p:cNvSpPr txBox="1"/>
          <p:nvPr/>
        </p:nvSpPr>
        <p:spPr>
          <a:xfrm>
            <a:off x="228600" y="4495800"/>
            <a:ext cx="8610600" cy="1892826"/>
          </a:xfrm>
          <a:prstGeom prst="rect">
            <a:avLst/>
          </a:prstGeom>
          <a:noFill/>
        </p:spPr>
        <p:txBody>
          <a:bodyPr wrap="square" rtlCol="0">
            <a:spAutoFit/>
          </a:bodyPr>
          <a:lstStyle/>
          <a:p>
            <a:r>
              <a:rPr lang="en-US" sz="1300" dirty="0" smtClean="0">
                <a:latin typeface="Arial Narrow" pitchFamily="34" charset="0"/>
              </a:rPr>
              <a:t>&lt;ns1:DCQLQuery </a:t>
            </a:r>
            <a:r>
              <a:rPr lang="en-US" sz="1300" dirty="0" smtClean="0">
                <a:latin typeface="Arial Narrow" pitchFamily="34" charset="0"/>
              </a:rPr>
              <a:t>xmlns:ns1=</a:t>
            </a:r>
            <a:r>
              <a:rPr lang="en-US" sz="1300" dirty="0" smtClean="0">
                <a:latin typeface="Arial Narrow" pitchFamily="34" charset="0"/>
                <a:hlinkClick r:id="rId3"/>
              </a:rPr>
              <a:t>http</a:t>
            </a:r>
            <a:r>
              <a:rPr lang="en-US" sz="1300" dirty="0" smtClean="0">
                <a:latin typeface="Arial Narrow" pitchFamily="34" charset="0"/>
                <a:hlinkClick r:id="rId3"/>
              </a:rPr>
              <a:t>://</a:t>
            </a:r>
            <a:r>
              <a:rPr lang="en-US" sz="1300" dirty="0" smtClean="0">
                <a:latin typeface="Arial Narrow" pitchFamily="34" charset="0"/>
                <a:hlinkClick r:id="rId3"/>
              </a:rPr>
              <a:t>caGrid.caBIG/1.0/gov.nih.nci.cagrid.dcql</a:t>
            </a:r>
            <a:r>
              <a:rPr lang="en-US" sz="1300" dirty="0" smtClean="0">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a:t>
            </a:r>
            <a:r>
              <a:rPr lang="en-US" sz="1300" dirty="0" smtClean="0">
                <a:solidFill>
                  <a:srgbClr val="C00000"/>
                </a:solidFill>
                <a:latin typeface="Arial Narrow" pitchFamily="34" charset="0"/>
              </a:rPr>
              <a:t>ns1:TargetObject name="model1.domain.Gene</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 name="model1.domain.Term" </a:t>
            </a:r>
            <a:r>
              <a:rPr lang="en-US" sz="1300" dirty="0" err="1" smtClean="0">
                <a:solidFill>
                  <a:srgbClr val="00B050"/>
                </a:solidFill>
                <a:latin typeface="Arial Narrow" pitchFamily="34" charset="0"/>
              </a:rPr>
              <a:t>roleName</a:t>
            </a:r>
            <a:r>
              <a:rPr lang="en-US" sz="1300" dirty="0" smtClean="0">
                <a:solidFill>
                  <a:srgbClr val="00B050"/>
                </a:solidFill>
                <a:latin typeface="Arial Narrow" pitchFamily="34" charset="0"/>
              </a:rPr>
              <a:t>="terms</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0070C0"/>
                </a:solidFill>
                <a:latin typeface="Arial Narrow" pitchFamily="34" charset="0"/>
              </a:rPr>
              <a:t>&lt;</a:t>
            </a:r>
            <a:r>
              <a:rPr lang="en-US" sz="1300" dirty="0" smtClean="0">
                <a:solidFill>
                  <a:srgbClr val="0070C0"/>
                </a:solidFill>
                <a:latin typeface="Arial Narrow" pitchFamily="34" charset="0"/>
              </a:rPr>
              <a:t>ns1:Attribute name="value" predicate="EQUAL_TO" value="root</a:t>
            </a:r>
            <a:r>
              <a:rPr lang="en-US" sz="1300" dirty="0" smtClean="0">
                <a:solidFill>
                  <a:srgbClr val="0070C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&lt;/ns1:TargetObject</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7030A0"/>
                </a:solidFill>
                <a:latin typeface="Arial Narrow" pitchFamily="34" charset="0"/>
              </a:rPr>
              <a:t>&lt;</a:t>
            </a:r>
            <a:r>
              <a:rPr lang="en-US" sz="1300" dirty="0" smtClean="0">
                <a:solidFill>
                  <a:srgbClr val="7030A0"/>
                </a:solidFill>
                <a:latin typeface="Arial Narrow" pitchFamily="34" charset="0"/>
              </a:rPr>
              <a:t>ns1:targetServiceURL&gt;http://</a:t>
            </a:r>
            <a:r>
              <a:rPr lang="en-US" sz="1300" dirty="0" smtClean="0">
                <a:solidFill>
                  <a:srgbClr val="7030A0"/>
                </a:solidFill>
                <a:latin typeface="Arial Narrow" pitchFamily="34" charset="0"/>
              </a:rPr>
              <a:t>sbdev1000.semanticbits.com:13080/wsrf-model1/services/cagrid/Model1Svc&lt;/</a:t>
            </a:r>
            <a:r>
              <a:rPr lang="en-US" sz="1300" dirty="0" smtClean="0">
                <a:solidFill>
                  <a:srgbClr val="7030A0"/>
                </a:solidFill>
                <a:latin typeface="Arial Narrow" pitchFamily="34" charset="0"/>
              </a:rPr>
              <a:t>ns1:targetServiceURL</a:t>
            </a:r>
            <a:r>
              <a:rPr lang="en-US" sz="1300" dirty="0" smtClean="0">
                <a:solidFill>
                  <a:srgbClr val="7030A0"/>
                </a:solidFill>
                <a:latin typeface="Arial Narrow" pitchFamily="34" charset="0"/>
              </a:rPr>
              <a:t>&gt;</a:t>
            </a:r>
          </a:p>
          <a:p>
            <a:r>
              <a:rPr lang="en-US" sz="1300" dirty="0" smtClean="0">
                <a:solidFill>
                  <a:srgbClr val="7030A0"/>
                </a:solidFill>
                <a:latin typeface="Arial Narrow" pitchFamily="34" charset="0"/>
              </a:rPr>
              <a:t>   &lt;</a:t>
            </a:r>
            <a:r>
              <a:rPr lang="en-US" sz="1300" dirty="0" smtClean="0">
                <a:solidFill>
                  <a:srgbClr val="7030A0"/>
                </a:solidFill>
                <a:latin typeface="Arial Narrow" pitchFamily="34" charset="0"/>
              </a:rPr>
              <a:t>ns1:targetServiceURL&gt;http://sbdev1000.semanticbits.com:13080/wsrf-model1-a/services/cagrid/Model1Svc&lt;/ns1:targetServiceURL</a:t>
            </a:r>
            <a:r>
              <a:rPr lang="en-US" sz="1300" dirty="0" smtClean="0">
                <a:solidFill>
                  <a:srgbClr val="7030A0"/>
                </a:solidFill>
                <a:latin typeface="Arial Narrow" pitchFamily="34" charset="0"/>
              </a:rPr>
              <a:t>&gt;</a:t>
            </a:r>
          </a:p>
          <a:p>
            <a:r>
              <a:rPr lang="en-US" sz="1300" dirty="0" smtClean="0">
                <a:latin typeface="Arial Narrow" pitchFamily="34" charset="0"/>
              </a:rPr>
              <a:t>&lt;/</a:t>
            </a:r>
            <a:r>
              <a:rPr lang="en-US" sz="1300" dirty="0" smtClean="0">
                <a:latin typeface="Arial Narrow" pitchFamily="34" charset="0"/>
              </a:rPr>
              <a:t>ns1:DCQLQuery&gt;</a:t>
            </a:r>
            <a:endParaRPr lang="en-US" sz="1300" dirty="0">
              <a:latin typeface="Arial Narrow"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Joins between disparate data models and services</a:t>
            </a:r>
          </a:p>
          <a:p>
            <a:pPr marL="800100" lvl="1" indent="-342900">
              <a:spcBef>
                <a:spcPct val="20000"/>
              </a:spcBef>
              <a:buClr>
                <a:srgbClr val="00AAF6"/>
              </a:buClr>
              <a:buFontTx/>
              <a:buChar char="•"/>
              <a:defRPr/>
            </a:pPr>
            <a:r>
              <a:rPr lang="en-US" sz="2000" kern="0" dirty="0" smtClean="0"/>
              <a:t>Simple join criteria on attribute values</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solidFill>
                  <a:srgbClr val="C00000"/>
                </a:solidFill>
              </a:rPr>
              <a:t>Return instances of </a:t>
            </a:r>
            <a:r>
              <a:rPr lang="en-US" sz="2000" kern="0" dirty="0" err="1" smtClean="0">
                <a:solidFill>
                  <a:srgbClr val="C00000"/>
                </a:solidFill>
              </a:rPr>
              <a:t>caBIO</a:t>
            </a:r>
            <a:r>
              <a:rPr lang="en-US" sz="2000" kern="0" dirty="0" smtClean="0">
                <a:solidFill>
                  <a:srgbClr val="C00000"/>
                </a:solidFill>
              </a:rPr>
              <a:t> model’s </a:t>
            </a:r>
            <a:r>
              <a:rPr lang="en-US" sz="2000" i="1" kern="0" dirty="0" err="1" smtClean="0">
                <a:solidFill>
                  <a:srgbClr val="C00000"/>
                </a:solidFill>
              </a:rPr>
              <a:t>NucleicAcidSequence</a:t>
            </a:r>
            <a:endParaRPr lang="en-US" sz="2000" i="1" kern="0" dirty="0" smtClean="0">
              <a:solidFill>
                <a:srgbClr val="C00000"/>
              </a:solidFill>
            </a:endParaRPr>
          </a:p>
          <a:p>
            <a:pPr marL="800100" lvl="1" indent="-342900">
              <a:spcBef>
                <a:spcPct val="20000"/>
              </a:spcBef>
              <a:buClr>
                <a:srgbClr val="00AAF6"/>
              </a:buClr>
              <a:buFontTx/>
              <a:buChar char="•"/>
              <a:defRPr/>
            </a:pPr>
            <a:r>
              <a:rPr lang="en-US" sz="2000" dirty="0" smtClean="0"/>
              <a:t>Each </a:t>
            </a:r>
            <a:r>
              <a:rPr lang="en-US" sz="2000" i="1" dirty="0" smtClean="0"/>
              <a:t>sequence </a:t>
            </a:r>
            <a:r>
              <a:rPr lang="en-US" sz="2000" dirty="0" smtClean="0"/>
              <a:t>must have an </a:t>
            </a:r>
            <a:r>
              <a:rPr lang="en-US" sz="2000" dirty="0" smtClean="0">
                <a:solidFill>
                  <a:srgbClr val="00B050"/>
                </a:solidFill>
              </a:rPr>
              <a:t>association to a </a:t>
            </a:r>
            <a:r>
              <a:rPr lang="en-US" sz="2000" i="1" dirty="0" smtClean="0">
                <a:solidFill>
                  <a:srgbClr val="00B050"/>
                </a:solidFill>
              </a:rPr>
              <a:t>Gene </a:t>
            </a:r>
            <a:r>
              <a:rPr lang="en-US" sz="2000" dirty="0" smtClean="0"/>
              <a:t>through the role name </a:t>
            </a:r>
            <a:r>
              <a:rPr lang="en-US" sz="2000" i="1" dirty="0" err="1" smtClean="0"/>
              <a:t>geneCollection</a:t>
            </a:r>
            <a:endParaRPr lang="en-US" sz="2000" i="1" dirty="0" smtClean="0"/>
          </a:p>
          <a:p>
            <a:pPr marL="800100" lvl="1" indent="-342900">
              <a:spcBef>
                <a:spcPct val="20000"/>
              </a:spcBef>
              <a:buClr>
                <a:srgbClr val="00AAF6"/>
              </a:buClr>
              <a:buFontTx/>
              <a:buChar char="•"/>
              <a:defRPr/>
            </a:pPr>
            <a:r>
              <a:rPr lang="en-US" sz="2000" dirty="0" smtClean="0"/>
              <a:t>Each </a:t>
            </a:r>
            <a:r>
              <a:rPr lang="en-US" sz="2000" i="1" dirty="0" smtClean="0"/>
              <a:t>gene</a:t>
            </a:r>
            <a:r>
              <a:rPr lang="en-US" sz="2000" dirty="0" smtClean="0"/>
              <a:t> has an </a:t>
            </a:r>
            <a:r>
              <a:rPr lang="en-US" sz="2000" dirty="0" smtClean="0">
                <a:solidFill>
                  <a:srgbClr val="00B0F0"/>
                </a:solidFill>
              </a:rPr>
              <a:t>association to Protein</a:t>
            </a:r>
            <a:r>
              <a:rPr lang="en-US" sz="2000" dirty="0" smtClean="0"/>
              <a:t> through </a:t>
            </a:r>
            <a:r>
              <a:rPr lang="en-US" sz="2000" i="1" dirty="0" err="1" smtClean="0"/>
              <a:t>proteinCollection</a:t>
            </a:r>
            <a:endParaRPr lang="en-US" sz="2000" i="1" dirty="0" smtClean="0"/>
          </a:p>
          <a:p>
            <a:pPr marL="800100" lvl="1" indent="-342900">
              <a:spcBef>
                <a:spcPct val="20000"/>
              </a:spcBef>
              <a:buClr>
                <a:srgbClr val="00AAF6"/>
              </a:buClr>
              <a:buFontTx/>
              <a:buChar char="•"/>
              <a:defRPr/>
            </a:pPr>
            <a:r>
              <a:rPr lang="en-US" sz="2000" dirty="0" smtClean="0"/>
              <a:t>A </a:t>
            </a:r>
            <a:r>
              <a:rPr lang="en-US" sz="2000" i="1" dirty="0" err="1" smtClean="0">
                <a:solidFill>
                  <a:srgbClr val="FF9900"/>
                </a:solidFill>
              </a:rPr>
              <a:t>ForeignAssociation</a:t>
            </a:r>
            <a:r>
              <a:rPr lang="en-US" sz="2000" dirty="0" smtClean="0">
                <a:solidFill>
                  <a:srgbClr val="FF9900"/>
                </a:solidFill>
              </a:rPr>
              <a:t> </a:t>
            </a:r>
            <a:r>
              <a:rPr lang="en-US" sz="2000" dirty="0" smtClean="0"/>
              <a:t>indicates a new query is started against a different caGrid data service (</a:t>
            </a:r>
            <a:r>
              <a:rPr lang="en-US" sz="2000" i="1" dirty="0" err="1" smtClean="0"/>
              <a:t>gridPIR</a:t>
            </a:r>
            <a:r>
              <a:rPr lang="en-US" sz="2000" i="1" dirty="0" smtClean="0"/>
              <a:t>)</a:t>
            </a:r>
            <a:endParaRPr lang="en-US" sz="2000" dirty="0" smtClean="0"/>
          </a:p>
          <a:p>
            <a:pPr marL="800100" lvl="1" indent="-342900">
              <a:spcBef>
                <a:spcPct val="20000"/>
              </a:spcBef>
              <a:buClr>
                <a:srgbClr val="00AAF6"/>
              </a:buClr>
              <a:buFontTx/>
              <a:buChar char="•"/>
              <a:defRPr/>
            </a:pPr>
            <a:r>
              <a:rPr lang="en-US" sz="2000" dirty="0" smtClean="0"/>
              <a:t>The </a:t>
            </a:r>
            <a:r>
              <a:rPr lang="en-US" sz="2000" i="1" dirty="0" err="1" smtClean="0">
                <a:solidFill>
                  <a:srgbClr val="FF9900"/>
                </a:solidFill>
              </a:rPr>
              <a:t>JoinCondition</a:t>
            </a:r>
            <a:r>
              <a:rPr lang="en-US" sz="2000" dirty="0" smtClean="0">
                <a:solidFill>
                  <a:srgbClr val="FF9900"/>
                </a:solidFill>
              </a:rPr>
              <a:t> </a:t>
            </a:r>
            <a:r>
              <a:rPr lang="en-US" sz="2000" dirty="0" smtClean="0"/>
              <a:t>element indicates how a field from the “foreign” data type relates to a field of the “origin” data type</a:t>
            </a:r>
          </a:p>
          <a:p>
            <a:pPr marL="800100" lvl="1" indent="-342900">
              <a:spcBef>
                <a:spcPct val="20000"/>
              </a:spcBef>
              <a:buClr>
                <a:srgbClr val="00AAF6"/>
              </a:buClr>
              <a:buFontTx/>
              <a:buChar char="•"/>
              <a:defRPr/>
            </a:pPr>
            <a:r>
              <a:rPr lang="en-US" sz="2000" dirty="0" smtClean="0">
                <a:solidFill>
                  <a:srgbClr val="7030A0"/>
                </a:solidFill>
              </a:rPr>
              <a:t>The foreign data type is </a:t>
            </a:r>
            <a:r>
              <a:rPr lang="en-US" sz="2000" i="1" dirty="0" smtClean="0">
                <a:solidFill>
                  <a:srgbClr val="7030A0"/>
                </a:solidFill>
              </a:rPr>
              <a:t>Protein</a:t>
            </a:r>
          </a:p>
          <a:p>
            <a:pPr marL="800100" lvl="1" indent="-342900">
              <a:spcBef>
                <a:spcPct val="20000"/>
              </a:spcBef>
              <a:buClr>
                <a:srgbClr val="00AAF6"/>
              </a:buClr>
              <a:buFontTx/>
              <a:buChar char="•"/>
              <a:defRPr/>
            </a:pPr>
            <a:r>
              <a:rPr lang="en-US" sz="2000" dirty="0" smtClean="0"/>
              <a:t>Each protein instance must have</a:t>
            </a:r>
            <a:r>
              <a:rPr lang="en-US" sz="2000" dirty="0" smtClean="0">
                <a:solidFill>
                  <a:srgbClr val="0070C0"/>
                </a:solidFill>
              </a:rPr>
              <a:t> two associations;</a:t>
            </a:r>
            <a:r>
              <a:rPr lang="en-US" sz="2000" dirty="0" smtClean="0"/>
              <a:t> one to </a:t>
            </a:r>
            <a:r>
              <a:rPr lang="en-US" sz="2000" i="1" dirty="0" smtClean="0"/>
              <a:t>Gene</a:t>
            </a:r>
            <a:r>
              <a:rPr lang="en-US" sz="2000" dirty="0" smtClean="0"/>
              <a:t> and one to </a:t>
            </a:r>
            <a:r>
              <a:rPr lang="en-US" sz="2000" i="1" dirty="0" smtClean="0"/>
              <a:t>Organism </a:t>
            </a:r>
            <a:r>
              <a:rPr lang="en-US" sz="2000" dirty="0" smtClean="0"/>
              <a:t>(both within </a:t>
            </a:r>
            <a:r>
              <a:rPr lang="en-US" sz="2000" dirty="0" err="1" smtClean="0"/>
              <a:t>gridPIR</a:t>
            </a:r>
            <a:r>
              <a:rPr lang="en-US" sz="2000" dirty="0" smtClean="0"/>
              <a:t>)</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5" name="TextBox 4"/>
          <p:cNvSpPr txBox="1"/>
          <p:nvPr/>
        </p:nvSpPr>
        <p:spPr>
          <a:xfrm>
            <a:off x="304800" y="1295400"/>
            <a:ext cx="8453596" cy="5047536"/>
          </a:xfrm>
          <a:prstGeom prst="rect">
            <a:avLst/>
          </a:prstGeom>
          <a:noFill/>
        </p:spPr>
        <p:txBody>
          <a:bodyPr wrap="square" rtlCol="0">
            <a:spAutoFit/>
          </a:bodyPr>
          <a:lstStyle/>
          <a:p>
            <a:r>
              <a:rPr lang="en-US" sz="1400" dirty="0" smtClean="0">
                <a:latin typeface="Arial Narrow" pitchFamily="34" charset="0"/>
              </a:rPr>
              <a:t>&lt;ns1:DCQLQuery xmlns:ns1="http://caGrid.caBIG/1.0/gov.nih.nci.cagrid.dcql</a:t>
            </a:r>
            <a:r>
              <a:rPr lang="en-US" sz="1400" dirty="0" smtClean="0">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 name="</a:t>
            </a:r>
            <a:r>
              <a:rPr lang="en-US" sz="1400" dirty="0" err="1" smtClean="0">
                <a:solidFill>
                  <a:srgbClr val="C00000"/>
                </a:solidFill>
                <a:latin typeface="Arial Narrow" pitchFamily="34" charset="0"/>
              </a:rPr>
              <a:t>gov.nih.nci.cabio.domain.NucleicAcidSequence</a:t>
            </a:r>
            <a:r>
              <a:rPr lang="en-US" sz="1400" dirty="0" smtClean="0">
                <a:solidFill>
                  <a:srgbClr val="C00000"/>
                </a:solidFill>
                <a:latin typeface="Arial Narrow" pitchFamily="34" charset="0"/>
              </a:rPr>
              <a:t>"&gt;</a:t>
            </a:r>
          </a:p>
          <a:p>
            <a:r>
              <a:rPr lang="en-US" sz="1400" dirty="0" smtClean="0">
                <a:latin typeface="Arial Narrow" pitchFamily="34" charset="0"/>
              </a:rPr>
              <a:t>    </a:t>
            </a:r>
            <a:r>
              <a:rPr lang="en-US" sz="1400" dirty="0" smtClean="0">
                <a:solidFill>
                  <a:srgbClr val="00B050"/>
                </a:solidFill>
                <a:latin typeface="Arial Narrow" pitchFamily="34" charset="0"/>
              </a:rPr>
              <a:t>&lt;</a:t>
            </a:r>
            <a:r>
              <a:rPr lang="en-US" sz="1400" dirty="0" smtClean="0">
                <a:solidFill>
                  <a:srgbClr val="00B050"/>
                </a:solidFill>
                <a:latin typeface="Arial Narrow" pitchFamily="34" charset="0"/>
              </a:rPr>
              <a:t>ns1:Association name="</a:t>
            </a:r>
            <a:r>
              <a:rPr lang="en-US" sz="1400" dirty="0" err="1" smtClean="0">
                <a:solidFill>
                  <a:srgbClr val="00B050"/>
                </a:solidFill>
                <a:latin typeface="Arial Narrow" pitchFamily="34" charset="0"/>
              </a:rPr>
              <a:t>gov.nih.nci.cabio.domain.Gene</a:t>
            </a:r>
            <a:r>
              <a:rPr lang="en-US" sz="1400" dirty="0" smtClean="0">
                <a:solidFill>
                  <a:srgbClr val="00B050"/>
                </a:solidFill>
                <a:latin typeface="Arial Narrow" pitchFamily="34" charset="0"/>
              </a:rPr>
              <a:t>" </a:t>
            </a:r>
            <a:r>
              <a:rPr lang="en-US" sz="1400" dirty="0" err="1" smtClean="0">
                <a:solidFill>
                  <a:srgbClr val="00B050"/>
                </a:solidFill>
                <a:latin typeface="Arial Narrow" pitchFamily="34" charset="0"/>
              </a:rPr>
              <a:t>roleName</a:t>
            </a:r>
            <a:r>
              <a:rPr lang="en-US" sz="1400" dirty="0" smtClean="0">
                <a:solidFill>
                  <a:srgbClr val="00B050"/>
                </a:solidFill>
                <a:latin typeface="Arial Narrow" pitchFamily="34" charset="0"/>
              </a:rPr>
              <a:t>="</a:t>
            </a:r>
            <a:r>
              <a:rPr lang="en-US" sz="1400" dirty="0" err="1" smtClean="0">
                <a:solidFill>
                  <a:srgbClr val="00B050"/>
                </a:solidFill>
                <a:latin typeface="Arial Narrow" pitchFamily="34" charset="0"/>
              </a:rPr>
              <a:t>geneCollection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00B0F0"/>
                </a:solidFill>
                <a:latin typeface="Arial Narrow" pitchFamily="34" charset="0"/>
              </a:rPr>
              <a:t>&lt;</a:t>
            </a:r>
            <a:r>
              <a:rPr lang="en-US" sz="1400" dirty="0" smtClean="0">
                <a:solidFill>
                  <a:srgbClr val="00B0F0"/>
                </a:solidFill>
                <a:latin typeface="Arial Narrow" pitchFamily="34" charset="0"/>
              </a:rPr>
              <a:t>ns1:Association name="</a:t>
            </a:r>
            <a:r>
              <a:rPr lang="en-US" sz="1400" dirty="0" err="1" smtClean="0">
                <a:solidFill>
                  <a:srgbClr val="00B0F0"/>
                </a:solidFill>
                <a:latin typeface="Arial Narrow" pitchFamily="34" charset="0"/>
              </a:rPr>
              <a:t>gov.nih.nci.cabio.domain.Protein</a:t>
            </a:r>
            <a:r>
              <a:rPr lang="en-US" sz="1400" dirty="0" smtClean="0">
                <a:solidFill>
                  <a:srgbClr val="00B0F0"/>
                </a:solidFill>
                <a:latin typeface="Arial Narrow" pitchFamily="34" charset="0"/>
              </a:rPr>
              <a:t>" </a:t>
            </a:r>
            <a:r>
              <a:rPr lang="en-US" sz="1400" dirty="0" err="1" smtClean="0">
                <a:solidFill>
                  <a:srgbClr val="00B0F0"/>
                </a:solidFill>
                <a:latin typeface="Arial Narrow" pitchFamily="34" charset="0"/>
              </a:rPr>
              <a:t>roleName</a:t>
            </a:r>
            <a:r>
              <a:rPr lang="en-US" sz="1400" dirty="0" smtClean="0">
                <a:solidFill>
                  <a:srgbClr val="00B0F0"/>
                </a:solidFill>
                <a:latin typeface="Arial Narrow" pitchFamily="34" charset="0"/>
              </a:rPr>
              <a:t>="</a:t>
            </a:r>
            <a:r>
              <a:rPr lang="en-US" sz="1400" dirty="0" err="1" smtClean="0">
                <a:solidFill>
                  <a:srgbClr val="00B0F0"/>
                </a:solidFill>
                <a:latin typeface="Arial Narrow" pitchFamily="34" charset="0"/>
              </a:rPr>
              <a:t>proteinCollection</a:t>
            </a:r>
            <a:r>
              <a:rPr lang="en-US" sz="1400" dirty="0" smtClean="0">
                <a:solidFill>
                  <a:srgbClr val="00B0F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&lt;</a:t>
            </a:r>
            <a:r>
              <a:rPr lang="en-US" sz="1400" dirty="0" smtClean="0">
                <a:solidFill>
                  <a:srgbClr val="FF9900"/>
                </a:solidFill>
                <a:latin typeface="Arial Narrow" pitchFamily="34" charset="0"/>
              </a:rPr>
              <a:t>ns1:ForeignAssociation </a:t>
            </a:r>
            <a:r>
              <a:rPr lang="en-US" sz="1400" dirty="0" err="1" smtClean="0">
                <a:solidFill>
                  <a:srgbClr val="FF9900"/>
                </a:solidFill>
                <a:latin typeface="Arial Narrow" pitchFamily="34" charset="0"/>
              </a:rPr>
              <a:t>targetServiceURL</a:t>
            </a:r>
            <a:r>
              <a:rPr lang="en-US" sz="1400" dirty="0" smtClean="0">
                <a:solidFill>
                  <a:srgbClr val="FF9900"/>
                </a:solidFill>
                <a:latin typeface="Arial Narrow" pitchFamily="34" charset="0"/>
              </a:rPr>
              <a:t>="http://141.161.25.20:8080/wsrf/services/cagrid/GridPIR</a:t>
            </a:r>
            <a:r>
              <a:rPr lang="en-US" sz="1400" dirty="0" smtClean="0">
                <a:solidFill>
                  <a:srgbClr val="FF9900"/>
                </a:solidFill>
                <a:latin typeface="Arial Narrow" pitchFamily="34" charset="0"/>
              </a:rPr>
              <a:t>"&gt;</a:t>
            </a:r>
          </a:p>
          <a:p>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ns1:JoinCondition </a:t>
            </a:r>
            <a:r>
              <a:rPr lang="en-US" sz="1400" dirty="0" err="1" smtClean="0">
                <a:solidFill>
                  <a:srgbClr val="FF9900"/>
                </a:solidFill>
                <a:latin typeface="Arial Narrow" pitchFamily="34" charset="0"/>
              </a:rPr>
              <a:t>foreignAttributeName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uniprotkbEntryName</a:t>
            </a:r>
            <a:r>
              <a:rPr lang="en-US" sz="1400" dirty="0" smtClean="0">
                <a:solidFill>
                  <a:srgbClr val="FF9900"/>
                </a:solidFill>
                <a:latin typeface="Arial Narrow" pitchFamily="34" charset="0"/>
              </a:rPr>
              <a:t>" </a:t>
            </a:r>
            <a:r>
              <a:rPr lang="en-US" sz="1400" dirty="0" err="1" smtClean="0">
                <a:solidFill>
                  <a:srgbClr val="FF9900"/>
                </a:solidFill>
                <a:latin typeface="Arial Narrow" pitchFamily="34" charset="0"/>
              </a:rPr>
              <a:t>localAttributeName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uniProtCode</a:t>
            </a:r>
            <a:r>
              <a:rPr lang="en-US" sz="1400" dirty="0" smtClean="0">
                <a:solidFill>
                  <a:srgbClr val="FF9900"/>
                </a:solidFill>
                <a:latin typeface="Arial Narrow" pitchFamily="34" charset="0"/>
              </a:rPr>
              <a:t>" predicate="EQUAL_TO</a:t>
            </a:r>
            <a:r>
              <a:rPr lang="en-US" sz="1400" dirty="0" smtClean="0">
                <a:solidFill>
                  <a:srgbClr val="FF9900"/>
                </a:solidFill>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&lt;ns1:ForeignObject </a:t>
            </a:r>
            <a:r>
              <a:rPr lang="en-US" sz="1400" dirty="0" smtClean="0">
                <a:solidFill>
                  <a:srgbClr val="7030A0"/>
                </a:solidFill>
                <a:latin typeface="Arial Narrow" pitchFamily="34" charset="0"/>
              </a:rPr>
              <a:t>name="</a:t>
            </a:r>
            <a:r>
              <a:rPr lang="en-US" sz="1400" dirty="0" err="1" smtClean="0">
                <a:solidFill>
                  <a:srgbClr val="7030A0"/>
                </a:solidFill>
                <a:latin typeface="Arial Narrow" pitchFamily="34" charset="0"/>
              </a:rPr>
              <a:t>edu.georgetown.pir.domain.Protein</a:t>
            </a:r>
            <a:r>
              <a:rPr lang="en-US" sz="1400" dirty="0" smtClean="0">
                <a:solidFill>
                  <a:srgbClr val="7030A0"/>
                </a:solidFill>
                <a:latin typeface="Arial Narrow" pitchFamily="34" charset="0"/>
              </a:rPr>
              <a:t>"&gt;</a:t>
            </a:r>
          </a:p>
          <a:p>
            <a:r>
              <a:rPr lang="en-US" sz="1400" dirty="0" smtClean="0">
                <a:latin typeface="Arial Narrow" pitchFamily="34" charset="0"/>
              </a:rPr>
              <a:t>            &lt;</a:t>
            </a:r>
            <a:r>
              <a:rPr lang="en-US" sz="1400" dirty="0" smtClean="0">
                <a:latin typeface="Arial Narrow" pitchFamily="34" charset="0"/>
              </a:rPr>
              <a:t>ns1:Group </a:t>
            </a:r>
            <a:r>
              <a:rPr lang="en-US" sz="1400" dirty="0" err="1" smtClean="0">
                <a:latin typeface="Arial Narrow" pitchFamily="34" charset="0"/>
              </a:rPr>
              <a:t>logicRelation</a:t>
            </a:r>
            <a:r>
              <a:rPr lang="en-US" sz="1400" dirty="0" smtClean="0">
                <a:latin typeface="Arial Narrow" pitchFamily="34" charset="0"/>
              </a:rPr>
              <a:t>="</a:t>
            </a:r>
            <a:r>
              <a:rPr lang="en-US" sz="1400" dirty="0" smtClean="0">
                <a:latin typeface="Arial Narrow" pitchFamily="34" charset="0"/>
              </a:rPr>
              <a:t>AND“&gt;</a:t>
            </a:r>
          </a:p>
          <a:p>
            <a:r>
              <a:rPr lang="en-US" sz="1400" dirty="0" smtClean="0">
                <a:latin typeface="Arial Narrow" pitchFamily="34" charset="0"/>
              </a:rPr>
              <a:t>              </a:t>
            </a:r>
            <a:r>
              <a:rPr lang="en-US" sz="1400" dirty="0" smtClean="0">
                <a:solidFill>
                  <a:srgbClr val="0070C0"/>
                </a:solidFill>
                <a:latin typeface="Arial Narrow" pitchFamily="34" charset="0"/>
              </a:rPr>
              <a:t>&lt;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edu.georgetown.pir.domain.Gene</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geneCollection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name="name" predicate="EQUAL_TO" value="brca1</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edu.georgetown.pir.domain.Organism</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organismCollection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a:t>
            </a:r>
            <a:r>
              <a:rPr lang="en-US" sz="1400" dirty="0" err="1" smtClean="0">
                <a:solidFill>
                  <a:srgbClr val="0070C0"/>
                </a:solidFill>
                <a:latin typeface="Arial Narrow" pitchFamily="34" charset="0"/>
              </a:rPr>
              <a:t>scientificName</a:t>
            </a:r>
            <a:r>
              <a:rPr lang="en-US" sz="1400" dirty="0" smtClean="0">
                <a:solidFill>
                  <a:srgbClr val="0070C0"/>
                </a:solidFill>
                <a:latin typeface="Arial Narrow" pitchFamily="34" charset="0"/>
              </a:rPr>
              <a:t>" predicate="EQUAL_TO" value="homo sapiens</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r>
              <a:rPr lang="en-US" sz="1400" dirty="0" smtClean="0">
                <a:latin typeface="Arial Narrow" pitchFamily="34" charset="0"/>
              </a:rPr>
              <a:t/>
            </a:r>
            <a:br>
              <a:rPr lang="en-US" sz="1400" dirty="0" smtClean="0">
                <a:latin typeface="Arial Narrow" pitchFamily="34" charset="0"/>
              </a:rPr>
            </a:br>
            <a:r>
              <a:rPr lang="en-US" sz="1400" dirty="0" smtClean="0">
                <a:latin typeface="Arial Narrow" pitchFamily="34" charset="0"/>
              </a:rPr>
              <a:t>           &lt;/</a:t>
            </a:r>
            <a:r>
              <a:rPr lang="en-US" sz="1400" dirty="0" smtClean="0">
                <a:latin typeface="Arial Narrow" pitchFamily="34" charset="0"/>
              </a:rPr>
              <a:t>ns1:Group</a:t>
            </a:r>
            <a:r>
              <a:rPr lang="en-US" sz="1400" dirty="0" smtClean="0">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a:t>
            </a:r>
            <a:r>
              <a:rPr lang="en-US" sz="1400" dirty="0" smtClean="0">
                <a:solidFill>
                  <a:srgbClr val="7030A0"/>
                </a:solidFill>
                <a:latin typeface="Arial Narrow" pitchFamily="34" charset="0"/>
              </a:rPr>
              <a:t>ns1:ForeignObject</a:t>
            </a:r>
            <a:r>
              <a:rPr lang="en-US" sz="1400" dirty="0" smtClean="0">
                <a:solidFill>
                  <a:srgbClr val="7030A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ns1:ForeignAssociation</a:t>
            </a:r>
            <a:r>
              <a:rPr lang="en-US" sz="1400" dirty="0" smtClean="0">
                <a:solidFill>
                  <a:srgbClr val="FF9900"/>
                </a:solidFill>
                <a:latin typeface="Arial Narrow" pitchFamily="34" charset="0"/>
              </a:rPr>
              <a:t>&gt;</a:t>
            </a:r>
          </a:p>
          <a:p>
            <a:r>
              <a:rPr lang="en-US" sz="1400" dirty="0" smtClean="0">
                <a:solidFill>
                  <a:srgbClr val="00B0F0"/>
                </a:solidFill>
                <a:latin typeface="Arial Narrow" pitchFamily="34" charset="0"/>
              </a:rPr>
              <a:t>      &lt;/</a:t>
            </a:r>
            <a:r>
              <a:rPr lang="en-US" sz="1400" dirty="0" smtClean="0">
                <a:solidFill>
                  <a:srgbClr val="00B0F0"/>
                </a:solidFill>
                <a:latin typeface="Arial Narrow" pitchFamily="34" charset="0"/>
              </a:rPr>
              <a:t>ns1:Association</a:t>
            </a:r>
            <a:r>
              <a:rPr lang="en-US" sz="1400" dirty="0" smtClean="0">
                <a:solidFill>
                  <a:srgbClr val="00B0F0"/>
                </a:solidFill>
                <a:latin typeface="Arial Narrow" pitchFamily="34" charset="0"/>
              </a:rPr>
              <a:t>&gt;</a:t>
            </a:r>
          </a:p>
          <a:p>
            <a:r>
              <a:rPr lang="en-US" sz="1400" dirty="0" smtClean="0">
                <a:solidFill>
                  <a:srgbClr val="00B050"/>
                </a:solidFill>
                <a:latin typeface="Arial Narrow" pitchFamily="34" charset="0"/>
              </a:rPr>
              <a:t>    &lt;/</a:t>
            </a:r>
            <a:r>
              <a:rPr lang="en-US" sz="1400" dirty="0" smtClean="0">
                <a:solidFill>
                  <a:srgbClr val="00B050"/>
                </a:solidFill>
                <a:latin typeface="Arial Narrow" pitchFamily="34" charset="0"/>
              </a:rPr>
              <a:t>ns1:Association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a:t>
            </a:r>
            <a:r>
              <a:rPr lang="en-US" sz="1400" dirty="0" smtClean="0">
                <a:solidFill>
                  <a:srgbClr val="C00000"/>
                </a:solidFill>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ns1:targetServiceURL&gt;http://cabiogrid32.nci.nih.gov:80/wsrf/services/cagrid/CaBIO32GridSvc&lt;/ns1:targetServiceURL</a:t>
            </a:r>
            <a:r>
              <a:rPr lang="en-US" sz="1400" dirty="0" smtClean="0">
                <a:solidFill>
                  <a:srgbClr val="C00000"/>
                </a:solidFill>
                <a:latin typeface="Arial Narrow" pitchFamily="34" charset="0"/>
              </a:rPr>
              <a:t>&gt;</a:t>
            </a:r>
          </a:p>
          <a:p>
            <a:r>
              <a:rPr lang="en-US" sz="1400" dirty="0" smtClean="0">
                <a:latin typeface="Arial Narrow" pitchFamily="34" charset="0"/>
              </a:rPr>
              <a:t>&lt;/</a:t>
            </a:r>
            <a:r>
              <a:rPr lang="en-US" sz="1400" dirty="0" smtClean="0">
                <a:latin typeface="Arial Narrow" pitchFamily="34" charset="0"/>
              </a:rPr>
              <a:t>ns1:DCQLQuery&gt; </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a:cs typeface="Arial" charset="0"/>
              </a:rPr>
              <a:t>E</a:t>
            </a:r>
            <a:r>
              <a:rPr lang="en-US" dirty="0" smtClean="0">
                <a:cs typeface="Arial" charset="0"/>
              </a:rPr>
              <a:t>xample </a:t>
            </a:r>
            <a:r>
              <a:rPr lang="en-US" dirty="0">
                <a:cs typeface="Arial" charset="0"/>
              </a:rPr>
              <a:t>service 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048000"/>
          <a:ext cx="8513762" cy="3052763"/>
        </p:xfrm>
        <a:graphic>
          <a:graphicData uri="http://schemas.openxmlformats.org/presentationml/2006/ole">
            <p:oleObj spid="_x0000_s11266" name="Visio" r:id="rId3" imgW="9594116" imgH="4603492" progId="">
              <p:embed/>
            </p:oleObj>
          </a:graphicData>
        </a:graphic>
      </p:graphicFrame>
      <p:sp>
        <p:nvSpPr>
          <p:cNvPr id="6" name="Rectangle 5"/>
          <p:cNvSpPr/>
          <p:nvPr/>
        </p:nvSpPr>
        <p:spPr>
          <a:xfrm>
            <a:off x="249237" y="29972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29972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1308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207000"/>
            <a:ext cx="381000" cy="388938"/>
          </a:xfrm>
          <a:prstGeom prst="rect">
            <a:avLst/>
          </a:prstGeom>
          <a:noFill/>
          <a:ln w="9525">
            <a:noFill/>
            <a:miter lim="800000"/>
            <a:headEnd/>
            <a:tailEnd/>
          </a:ln>
        </p:spPr>
      </p:pic>
      <p:sp>
        <p:nvSpPr>
          <p:cNvPr id="10" name="Rectangle 9"/>
          <p:cNvSpPr/>
          <p:nvPr/>
        </p:nvSpPr>
        <p:spPr>
          <a:xfrm>
            <a:off x="5354637" y="29972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2070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2070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code.</a:t>
            </a:r>
          </a:p>
          <a:p>
            <a:pPr marL="800100" lvl="1" indent="-342900">
              <a:spcBef>
                <a:spcPct val="20000"/>
              </a:spcBef>
              <a:buClr>
                <a:srgbClr val="00AAF6"/>
              </a:buClr>
              <a:buFontTx/>
              <a:buChar char="•"/>
            </a:pPr>
            <a:r>
              <a:rPr lang="en-US" sz="2000" kern="0" noProof="0" dirty="0" smtClean="0">
                <a:latin typeface="+mn-lt"/>
              </a:rPr>
              <a:t>Templates, wizards, and simple configuration files.</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sz="1800" dirty="0" smtClean="0"/>
              <a:t>Standard, WS-Enumeration, and caGrid Transfer</a:t>
            </a:r>
            <a:endParaRPr lang="en-US" sz="2400" dirty="0" smtClean="0"/>
          </a:p>
          <a:p>
            <a:pPr lvl="1"/>
            <a:r>
              <a:rPr lang="en-US" sz="2000" dirty="0" smtClean="0"/>
              <a:t>Common functionality and query processing workflow</a:t>
            </a:r>
          </a:p>
          <a:p>
            <a:pPr lvl="2"/>
            <a:r>
              <a:rPr lang="en-US" sz="1800" dirty="0" smtClean="0"/>
              <a:t>Creates and configures the CQL query processor instance</a:t>
            </a:r>
          </a:p>
          <a:p>
            <a:pPr lvl="2"/>
            <a:r>
              <a:rPr lang="en-US" sz="1800" dirty="0" smtClean="0"/>
              <a:t>Handles query auditing</a:t>
            </a:r>
          </a:p>
          <a:p>
            <a:pPr lvl="2"/>
            <a:r>
              <a:rPr lang="en-US" sz="1800"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sz="1800"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sz="1800"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2521</TotalTime>
  <Words>2555</Words>
  <Application>Microsoft Office PowerPoint</Application>
  <PresentationFormat>On-screen Show (4:3)</PresentationFormat>
  <Paragraphs>338</Paragraphs>
  <Slides>29</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caBIG(r) PPT Template for non-NCI presenters_090408</vt:lpstr>
      <vt:lpstr>Visio</vt:lpstr>
      <vt:lpstr>caGrid Data Services</vt:lpstr>
      <vt:lpstr>caGrid Data Services</vt:lpstr>
      <vt:lpstr>Example service development process</vt:lpstr>
      <vt:lpstr>Data Services Architecture</vt:lpstr>
      <vt:lpstr>Data Services Architecture</vt:lpstr>
      <vt:lpstr>Data Services Architecture</vt:lpstr>
      <vt:lpstr>Data Services Architecture</vt:lpstr>
      <vt:lpstr>Data Services Architecture</vt:lpstr>
      <vt:lpstr>Data Services Architecture</vt:lpstr>
      <vt:lpstr>CQL Query Processors</vt:lpstr>
      <vt:lpstr>CQL Query Processors</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Handling CQL Results</vt:lpstr>
      <vt:lpstr>Federated Queries</vt:lpstr>
      <vt:lpstr>Federated Query Service</vt:lpstr>
      <vt:lpstr>DCQL Aggregation Example</vt:lpstr>
      <vt:lpstr>DCQL Distributed Join Example</vt:lpstr>
      <vt:lpstr>DCQL Distributed Join Example</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141</cp:revision>
  <dcterms:created xsi:type="dcterms:W3CDTF">2009-06-15T16:18:33Z</dcterms:created>
  <dcterms:modified xsi:type="dcterms:W3CDTF">2009-06-22T15:31:52Z</dcterms:modified>
</cp:coreProperties>
</file>