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7" r:id="rId3"/>
    <p:sldId id="573" r:id="rId4"/>
    <p:sldId id="574" r:id="rId5"/>
    <p:sldId id="575" r:id="rId6"/>
    <p:sldId id="576" r:id="rId7"/>
    <p:sldId id="305" r:id="rId8"/>
    <p:sldId id="577" r:id="rId9"/>
    <p:sldId id="307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0" r:id="rId18"/>
    <p:sldId id="465" r:id="rId19"/>
    <p:sldId id="471" r:id="rId20"/>
    <p:sldId id="581" r:id="rId21"/>
    <p:sldId id="578" r:id="rId22"/>
    <p:sldId id="580" r:id="rId23"/>
    <p:sldId id="54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77A"/>
    <a:srgbClr val="E17B7C"/>
    <a:srgbClr val="21BAFF"/>
    <a:srgbClr val="1C2674"/>
    <a:srgbClr val="DDDDDD"/>
    <a:srgbClr val="990000"/>
    <a:srgbClr val="00AAF6"/>
    <a:srgbClr val="9FE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7" autoAdjust="0"/>
    <p:restoredTop sz="94660"/>
  </p:normalViewPr>
  <p:slideViewPr>
    <p:cSldViewPr>
      <p:cViewPr>
        <p:scale>
          <a:sx n="100" d="100"/>
          <a:sy n="100" d="100"/>
        </p:scale>
        <p:origin x="-54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1FE7798-E093-064D-9287-672852B304B3}" type="slidenum">
              <a:rPr lang="en-US"/>
              <a:pPr defTabSz="911225"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E73FD6-98A1-2D47-84C4-011810C62ABE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400"/>
            <a:ext cx="5485778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138FA-41CD-4147-9096-6C3637B3F630}" type="slidenum">
              <a:rPr lang="en-US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24D9D-F52E-F84D-88E0-85E2803B8EA2}" type="slidenum">
              <a:rPr lang="en-US"/>
              <a:pPr/>
              <a:t>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2" descr="SRI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41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9" descr="4color_horz_medcenter_lrgfrmt-zm.gif"/>
          <p:cNvPicPr>
            <a:picLocks noChangeAspect="1"/>
          </p:cNvPicPr>
          <p:nvPr userDrawn="1"/>
        </p:nvPicPr>
        <p:blipFill>
          <a:blip r:embed="rId4" cstate="print"/>
          <a:srcRect t="7217" b="-1053"/>
          <a:stretch>
            <a:fillRect/>
          </a:stretch>
        </p:blipFill>
        <p:spPr bwMode="auto">
          <a:xfrm>
            <a:off x="55435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0" name="Group 141"/>
          <p:cNvGrpSpPr>
            <a:grpSpLocks/>
          </p:cNvGrpSpPr>
          <p:nvPr userDrawn="1"/>
        </p:nvGrpSpPr>
        <p:grpSpPr bwMode="auto">
          <a:xfrm>
            <a:off x="7772400" y="6400800"/>
            <a:ext cx="990600" cy="311666"/>
            <a:chOff x="171450" y="3659519"/>
            <a:chExt cx="5312961" cy="2212070"/>
          </a:xfrm>
        </p:grpSpPr>
        <p:pic>
          <p:nvPicPr>
            <p:cNvPr id="11" name="Picture 39" descr="logosmall-3.JPG"/>
            <p:cNvPicPr>
              <a:picLocks noChangeAspect="1"/>
            </p:cNvPicPr>
            <p:nvPr/>
          </p:nvPicPr>
          <p:blipFill>
            <a:blip r:embed="rId5" cstate="print"/>
            <a:srcRect r="52364"/>
            <a:stretch>
              <a:fillRect/>
            </a:stretch>
          </p:blipFill>
          <p:spPr bwMode="auto">
            <a:xfrm>
              <a:off x="171450" y="4023738"/>
              <a:ext cx="2495552" cy="1847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40"/>
            <p:cNvSpPr txBox="1">
              <a:spLocks noChangeArrowheads="1"/>
            </p:cNvSpPr>
            <p:nvPr/>
          </p:nvSpPr>
          <p:spPr bwMode="auto">
            <a:xfrm>
              <a:off x="2554786" y="3659519"/>
              <a:ext cx="2929625" cy="1277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 err="1">
                  <a:solidFill>
                    <a:srgbClr val="1F2289"/>
                  </a:solidFill>
                  <a:ea typeface="Arial" pitchFamily="-111" charset="0"/>
                  <a:cs typeface="Arial" pitchFamily="-111" charset="0"/>
                </a:rPr>
                <a:t>Ekagra</a:t>
              </a:r>
              <a:endParaRPr lang="en-US" sz="9600" b="1" dirty="0">
                <a:solidFill>
                  <a:srgbClr val="1F2289"/>
                </a:solidFill>
                <a:ea typeface="Arial" pitchFamily="-111" charset="0"/>
                <a:cs typeface="Arial" pitchFamily="-111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2" descr="SRI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14400" y="6456362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29" descr="4color_horz_medcenter_lrgfrmt-zm.gif"/>
          <p:cNvPicPr>
            <a:picLocks noChangeAspect="1"/>
          </p:cNvPicPr>
          <p:nvPr userDrawn="1"/>
        </p:nvPicPr>
        <p:blipFill>
          <a:blip r:embed="rId16" cstate="print"/>
          <a:srcRect t="7217" b="-1053"/>
          <a:stretch>
            <a:fillRect/>
          </a:stretch>
        </p:blipFill>
        <p:spPr bwMode="auto">
          <a:xfrm>
            <a:off x="0" y="63595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41"/>
          <p:cNvGrpSpPr>
            <a:grpSpLocks/>
          </p:cNvGrpSpPr>
          <p:nvPr userDrawn="1"/>
        </p:nvGrpSpPr>
        <p:grpSpPr bwMode="auto">
          <a:xfrm>
            <a:off x="2133600" y="6393934"/>
            <a:ext cx="990600" cy="311666"/>
            <a:chOff x="171450" y="3659519"/>
            <a:chExt cx="5312961" cy="2212070"/>
          </a:xfrm>
        </p:grpSpPr>
        <p:pic>
          <p:nvPicPr>
            <p:cNvPr id="8" name="Picture 39" descr="logosmall-3.JPG"/>
            <p:cNvPicPr>
              <a:picLocks noChangeAspect="1"/>
            </p:cNvPicPr>
            <p:nvPr/>
          </p:nvPicPr>
          <p:blipFill>
            <a:blip r:embed="rId17" cstate="print"/>
            <a:srcRect r="52364"/>
            <a:stretch>
              <a:fillRect/>
            </a:stretch>
          </p:blipFill>
          <p:spPr bwMode="auto">
            <a:xfrm>
              <a:off x="171450" y="4023738"/>
              <a:ext cx="2495552" cy="1847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40"/>
            <p:cNvSpPr txBox="1">
              <a:spLocks noChangeArrowheads="1"/>
            </p:cNvSpPr>
            <p:nvPr/>
          </p:nvSpPr>
          <p:spPr bwMode="auto">
            <a:xfrm>
              <a:off x="2554786" y="3659519"/>
              <a:ext cx="2929625" cy="1277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 err="1">
                  <a:solidFill>
                    <a:srgbClr val="1F2289"/>
                  </a:solidFill>
                  <a:ea typeface="Arial" pitchFamily="-111" charset="0"/>
                  <a:cs typeface="Arial" pitchFamily="-111" charset="0"/>
                </a:rPr>
                <a:t>Ekagra</a:t>
              </a:r>
              <a:endParaRPr lang="en-US" sz="9600" b="1" dirty="0">
                <a:solidFill>
                  <a:srgbClr val="1F2289"/>
                </a:solidFill>
                <a:ea typeface="Arial" pitchFamily="-111" charset="0"/>
                <a:cs typeface="Arial" pitchFamily="-111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o.gov/fbca/" TargetMode="External"/><Relationship Id="rId2" Type="http://schemas.openxmlformats.org/officeDocument/2006/relationships/hyperlink" Target="http://www.cio.gov/eauthentication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charset="0"/>
                <a:ea typeface="ＭＳ Ｐゴシック" charset="-128"/>
                <a:cs typeface="ＭＳ Ｐゴシック" charset="-128"/>
              </a:rPr>
              <a:t>GAARDS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4191000"/>
            <a:ext cx="449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Stephen Langella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</a:rPr>
              <a:t>Stephen.Langella@osumc.edu</a:t>
            </a: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err="1" smtClean="0">
                <a:ea typeface="ＭＳ Ｐゴシック" charset="-128"/>
                <a:cs typeface="ＭＳ Ｐゴシック" charset="-128"/>
              </a:rPr>
              <a:t>Globus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 World 2010</a:t>
            </a:r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http://</a:t>
            </a:r>
            <a:r>
              <a:rPr lang="en-US" sz="1800" b="0" dirty="0" err="1" smtClean="0">
                <a:ea typeface="ＭＳ Ｐゴシック" charset="-128"/>
                <a:cs typeface="ＭＳ Ｐゴシック" charset="-128"/>
              </a:rPr>
              <a:t>www.cagrid.org</a:t>
            </a:r>
            <a:endParaRPr lang="en-US" sz="18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03910"/>
              <a:gd name="adj2" fmla="val 11805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access secure Grid resources, a user needs to obtain a Grid credential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p:blipFill>
          <a:blip r:embed="rId3" cstate="print">
            <a:alphaModFix amt="44000"/>
          </a:blip>
          <a:stretch>
            <a:fillRect/>
          </a:stretch>
        </p:blipFill>
        <p:spPr>
          <a:xfrm>
            <a:off x="-21330" y="1295400"/>
            <a:ext cx="6384702" cy="5486400"/>
          </a:xfrm>
          <a:prstGeom prst="rect">
            <a:avLst/>
          </a:prstGeom>
        </p:spPr>
      </p:pic>
      <p:pic>
        <p:nvPicPr>
          <p:cNvPr id="8" name="Picture 7" descr="login.tif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663700"/>
            <a:ext cx="675640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6031"/>
              <a:gd name="adj2" fmla="val 126389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Authenticate with local institution and obtain proof of  authentication (SAML Assertion)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19400" y="5852160"/>
            <a:ext cx="10515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5526"/>
              <a:gd name="adj2" fmla="val 115025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Obtain Grid Credential from Dorian using SAML Assertion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5105400"/>
            <a:ext cx="1051560" cy="7467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1991"/>
              <a:gd name="adj2" fmla="val 7411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Invoke Secure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Grid Service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Using Credential Provided by Dorian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610100" y="4899660"/>
            <a:ext cx="5181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76132"/>
              <a:gd name="adj2" fmla="val 8207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Validate that the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Credential provided by the user is issued by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 trusted 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3505200"/>
            <a:ext cx="914400" cy="6705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0980"/>
              <a:gd name="adj2" fmla="val -18308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Determine if user is authorized to access requested resources.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503420" y="3345180"/>
            <a:ext cx="746760" cy="1588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6324600" cy="639763"/>
          </a:xfrm>
        </p:spPr>
        <p:txBody>
          <a:bodyPr/>
          <a:lstStyle/>
          <a:p>
            <a:pPr eaLnBrk="1" hangingPunct="1"/>
            <a:r>
              <a:rPr lang="en-US"/>
              <a:t>GAARDS Security Infrastructure</a:t>
            </a:r>
          </a:p>
        </p:txBody>
      </p:sp>
      <p:pic>
        <p:nvPicPr>
          <p:cNvPr id="5" name="Picture 4" descr="gaards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295399"/>
            <a:ext cx="5867400" cy="5041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Deployment Scenario</a:t>
            </a:r>
            <a:endParaRPr 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066800" y="1447800"/>
            <a:ext cx="662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990000"/>
                </a:solidFill>
              </a:rPr>
              <a:t>Federal E-Authentication Initiative</a:t>
            </a:r>
            <a:r>
              <a:rPr lang="en-US" sz="2400" b="1">
                <a:solidFill>
                  <a:schemeClr val="tx2"/>
                </a:solidFill>
              </a:rPr>
              <a:t/>
            </a:r>
            <a:br>
              <a:rPr lang="en-US" sz="2400" b="1">
                <a:solidFill>
                  <a:schemeClr val="tx2"/>
                </a:solidFill>
              </a:rPr>
            </a:br>
            <a:r>
              <a:rPr lang="en-US" sz="2400" b="1">
                <a:hlinkClick r:id="rId2"/>
              </a:rPr>
              <a:t>http://www.cio.gov/eauthentication/</a:t>
            </a:r>
            <a:endParaRPr lang="en-US" sz="2400" b="1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3400" y="2438400"/>
            <a:ext cx="807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>
            <a:prstTxWarp prst="textNoShape">
              <a:avLst/>
            </a:prstTxWarp>
          </a:bodyPr>
          <a:lstStyle/>
          <a:p>
            <a:pPr marL="342900" indent="-342900"/>
            <a:r>
              <a:rPr lang="en-US" b="1"/>
              <a:t>Levels of assurance (Different Requirements)</a:t>
            </a:r>
          </a:p>
          <a:p>
            <a:pPr marL="742950" lvl="1" indent="-285750"/>
            <a:r>
              <a:rPr lang="en-US" b="1">
                <a:ea typeface="ＭＳ Ｐゴシック" charset="-128"/>
                <a:cs typeface="ＭＳ Ｐゴシック" charset="-128"/>
              </a:rPr>
              <a:t>Level 1 –  e.g., no identity vetting (LOA1)</a:t>
            </a:r>
          </a:p>
          <a:p>
            <a:pPr marL="742950" lvl="1" indent="-285750"/>
            <a:r>
              <a:rPr lang="en-US" b="1">
                <a:ea typeface="ＭＳ Ｐゴシック" charset="-128"/>
                <a:cs typeface="ＭＳ Ｐゴシック" charset="-128"/>
              </a:rPr>
              <a:t>Level 2 –  e.g., specific identity vetting requirements (LOA2)</a:t>
            </a:r>
          </a:p>
          <a:p>
            <a:pPr marL="742950" lvl="1" indent="-285750"/>
            <a:r>
              <a:rPr lang="en-US" b="1">
                <a:ea typeface="ＭＳ Ｐゴシック" charset="-128"/>
                <a:cs typeface="ＭＳ Ｐゴシック" charset="-128"/>
              </a:rPr>
              <a:t>Level 3 –  e.g., cryptographic tokens required (LOA3)</a:t>
            </a:r>
          </a:p>
          <a:p>
            <a:pPr marL="742950" lvl="1" indent="-285750"/>
            <a:r>
              <a:rPr lang="en-US" b="1">
                <a:ea typeface="ＭＳ Ｐゴシック" charset="-128"/>
                <a:cs typeface="ＭＳ Ｐゴシック" charset="-128"/>
              </a:rPr>
              <a:t>Level 4 –  e.g., cryptographic hard tokens required (LOA4)</a:t>
            </a:r>
          </a:p>
          <a:p>
            <a:pPr marL="342900" indent="-342900"/>
            <a:r>
              <a:rPr lang="en-US" b="1"/>
              <a:t>Credential Assessment Framework Suite (CAF)</a:t>
            </a:r>
          </a:p>
          <a:p>
            <a:pPr marL="342900" indent="-342900"/>
            <a:r>
              <a:rPr lang="en-US" b="1"/>
              <a:t>Federal Bridge Certification Authority (FBCA)</a:t>
            </a:r>
          </a:p>
          <a:p>
            <a:pPr marL="742950" lvl="1" indent="-285750"/>
            <a:r>
              <a:rPr lang="en-US" b="1">
                <a:ea typeface="ＭＳ Ｐゴシック" charset="-128"/>
                <a:cs typeface="ＭＳ Ｐゴシック" charset="-128"/>
                <a:hlinkClick r:id="rId3"/>
              </a:rPr>
              <a:t>http://www.cio.gov/fbca/</a:t>
            </a:r>
            <a:endParaRPr lang="en-US" b="1">
              <a:ea typeface="ＭＳ Ｐゴシック" charset="-128"/>
              <a:cs typeface="ＭＳ Ｐゴシック" charset="-128"/>
            </a:endParaRPr>
          </a:p>
          <a:p>
            <a:pPr marL="742950" lvl="1" indent="-285750"/>
            <a:r>
              <a:rPr lang="en-US" b="1">
                <a:ea typeface="ＭＳ Ｐゴシック" charset="-128"/>
                <a:cs typeface="ＭＳ Ｐゴシック" charset="-128"/>
              </a:rPr>
              <a:t>The FBCA is an information system that facilitates an entity accepting certificates issued by another entity for a transaction.</a:t>
            </a:r>
            <a:r>
              <a:rPr lang="en-US" sz="160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Deployment Scenario</a:t>
            </a:r>
            <a:endParaRPr lang="en-US" dirty="0" smtClean="0"/>
          </a:p>
        </p:txBody>
      </p:sp>
      <p:pic>
        <p:nvPicPr>
          <p:cNvPr id="54275" name="Picture 6" descr="gaards-deployment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62531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Outline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GAARDS Overview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Deployment Overview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Ongoing and Future Work</a:t>
            </a: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Community Cloud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295400"/>
            <a:ext cx="8458200" cy="3733800"/>
          </a:xfrm>
        </p:spPr>
        <p:txBody>
          <a:bodyPr/>
          <a:lstStyle/>
          <a:p>
            <a:r>
              <a:rPr lang="en-US" sz="2000" b="0" dirty="0" smtClean="0"/>
              <a:t>Makes </a:t>
            </a:r>
            <a:r>
              <a:rPr lang="en-US" sz="2000" b="0" dirty="0" err="1" smtClean="0"/>
              <a:t>caGrid</a:t>
            </a:r>
            <a:r>
              <a:rPr lang="en-US" sz="2000" b="0" dirty="0" smtClean="0"/>
              <a:t>/GAARDS services available under a </a:t>
            </a:r>
            <a:r>
              <a:rPr lang="en-US" sz="2000" i="1" dirty="0" smtClean="0"/>
              <a:t>Software as a Service (</a:t>
            </a:r>
            <a:r>
              <a:rPr lang="en-US" sz="2000" i="1" dirty="0" err="1" smtClean="0"/>
              <a:t>SaaS</a:t>
            </a:r>
            <a:r>
              <a:rPr lang="en-US" sz="2000" i="1" dirty="0" smtClean="0"/>
              <a:t>) </a:t>
            </a:r>
            <a:r>
              <a:rPr lang="en-US" sz="2000" b="0" dirty="0" smtClean="0"/>
              <a:t>model. </a:t>
            </a:r>
          </a:p>
          <a:p>
            <a:r>
              <a:rPr lang="en-US" sz="2000" b="0" dirty="0" smtClean="0"/>
              <a:t>R</a:t>
            </a:r>
            <a:r>
              <a:rPr lang="en-US" sz="2000" b="0" dirty="0" smtClean="0"/>
              <a:t>emove </a:t>
            </a:r>
            <a:r>
              <a:rPr lang="en-US" sz="2000" b="0" dirty="0" smtClean="0"/>
              <a:t>the overhead of developing and deploying applications, allowing applications developers to focus on application development.</a:t>
            </a:r>
          </a:p>
          <a:p>
            <a:r>
              <a:rPr lang="en-US" sz="2000" b="0" dirty="0" smtClean="0"/>
              <a:t>Provides developers a playground to test and develop services/applications without having to setup their own Grid.</a:t>
            </a:r>
          </a:p>
          <a:p>
            <a:r>
              <a:rPr lang="en-US" sz="2000" b="0" dirty="0" smtClean="0"/>
              <a:t>Replication of production environment, providing all core services.</a:t>
            </a:r>
          </a:p>
          <a:p>
            <a:r>
              <a:rPr lang="en-US" sz="2000" b="0" dirty="0" smtClean="0"/>
              <a:t>VM Environment for deploying and testing applications.</a:t>
            </a:r>
          </a:p>
          <a:p>
            <a:r>
              <a:rPr lang="en-US" sz="2000" dirty="0" smtClean="0"/>
              <a:t>Training Cloud </a:t>
            </a:r>
            <a:r>
              <a:rPr lang="en-US" sz="2000" dirty="0" smtClean="0"/>
              <a:t>Statistics</a:t>
            </a:r>
          </a:p>
          <a:p>
            <a:pPr lvl="1"/>
            <a:r>
              <a:rPr lang="en-US" dirty="0" smtClean="0"/>
              <a:t>450+ </a:t>
            </a:r>
            <a:r>
              <a:rPr lang="en-US" dirty="0" smtClean="0"/>
              <a:t>Users (Mostly Developers)</a:t>
            </a:r>
          </a:p>
          <a:p>
            <a:pPr lvl="1"/>
            <a:r>
              <a:rPr lang="en-US" dirty="0" smtClean="0"/>
              <a:t>500+ Hosts</a:t>
            </a: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Ongoing and Future Work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charset="-128"/>
                <a:cs typeface="ＭＳ Ｐゴシック" charset="-128"/>
              </a:rPr>
              <a:t>GAARDS 1.4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Additional functionality to support </a:t>
            </a:r>
            <a:r>
              <a:rPr lang="en-US" sz="2400" dirty="0" err="1" smtClean="0">
                <a:cs typeface="ＭＳ Ｐゴシック" charset="-128"/>
              </a:rPr>
              <a:t>caBIG</a:t>
            </a:r>
            <a:r>
              <a:rPr lang="en-US" sz="2400" dirty="0" smtClean="0">
                <a:cs typeface="ＭＳ Ｐゴシック" charset="-128"/>
              </a:rPr>
              <a:t>, CVRG, CTSA, and BIRN communities.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Public/Authenticated directory searching of participants, currently this is restricted to administrators.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Account modification features added for individual users, currently this is restricted to administrators.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Group Subscription Support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Support for auto discoverable and configurable target grids.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Bug Fixes</a:t>
            </a:r>
          </a:p>
          <a:p>
            <a:pPr lvl="1"/>
            <a:endParaRPr lang="en-US" sz="2400" dirty="0" smtClean="0">
              <a:cs typeface="ＭＳ Ｐゴシック" charset="-128"/>
            </a:endParaRPr>
          </a:p>
          <a:p>
            <a:pPr lvl="1"/>
            <a:endParaRPr lang="en-US" sz="2400" dirty="0" smtClean="0">
              <a:cs typeface="ＭＳ Ｐゴシック" charset="-128"/>
            </a:endParaRPr>
          </a:p>
          <a:p>
            <a:pPr lvl="1"/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Ongoing and Future Work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-304800" y="1143000"/>
            <a:ext cx="5105400" cy="4953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    GAARDS 2.0</a:t>
            </a:r>
          </a:p>
          <a:p>
            <a:pPr lvl="1"/>
            <a:r>
              <a:rPr lang="en-US" sz="1600" dirty="0" smtClean="0">
                <a:cs typeface="ＭＳ Ｐゴシック" charset="-128"/>
              </a:rPr>
              <a:t>Non backwards compatible release.</a:t>
            </a:r>
            <a:endParaRPr lang="en-US" sz="1600" dirty="0" smtClean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600" dirty="0" smtClean="0">
                <a:cs typeface="ＭＳ Ｐゴシック" charset="-128"/>
              </a:rPr>
              <a:t>Migration of all services to Apache CXF / </a:t>
            </a:r>
            <a:r>
              <a:rPr lang="en-US" sz="1600" dirty="0" err="1" smtClean="0">
                <a:cs typeface="ＭＳ Ｐゴシック" charset="-128"/>
              </a:rPr>
              <a:t>Globus</a:t>
            </a:r>
            <a:r>
              <a:rPr lang="en-US" sz="1600" dirty="0" smtClean="0">
                <a:cs typeface="ＭＳ Ｐゴシック" charset="-128"/>
              </a:rPr>
              <a:t> Crux.</a:t>
            </a:r>
          </a:p>
          <a:p>
            <a:pPr lvl="1"/>
            <a:r>
              <a:rPr lang="en-US" sz="1600" dirty="0" smtClean="0">
                <a:cs typeface="ＭＳ Ｐゴシック" charset="-128"/>
              </a:rPr>
              <a:t>Support for WS-Security SAML Token Profile (SAML 2.0)</a:t>
            </a:r>
          </a:p>
          <a:p>
            <a:pPr lvl="1"/>
            <a:r>
              <a:rPr lang="en-US" sz="1600" dirty="0" smtClean="0">
                <a:cs typeface="ＭＳ Ｐゴシック" charset="-128"/>
              </a:rPr>
              <a:t>Investigation of supporting additional standards (WS Trust for Dorian) to enable existing services to be leveraged by the broader web services community.</a:t>
            </a:r>
          </a:p>
          <a:p>
            <a:pPr lvl="1"/>
            <a:r>
              <a:rPr lang="en-US" sz="1600" dirty="0" smtClean="0">
                <a:cs typeface="ＭＳ Ｐゴシック" charset="-128"/>
              </a:rPr>
              <a:t>Design and implementation of a generic authorization model.</a:t>
            </a:r>
          </a:p>
          <a:p>
            <a:pPr lvl="1"/>
            <a:r>
              <a:rPr lang="en-US" sz="1600" dirty="0" smtClean="0">
                <a:cs typeface="ＭＳ Ｐゴシック" charset="-128"/>
              </a:rPr>
              <a:t>Replace existing </a:t>
            </a:r>
            <a:r>
              <a:rPr lang="en-US" sz="1600" dirty="0" err="1" smtClean="0">
                <a:cs typeface="ＭＳ Ｐゴシック" charset="-128"/>
              </a:rPr>
              <a:t>WebSSO</a:t>
            </a:r>
            <a:r>
              <a:rPr lang="en-US" sz="1600" dirty="0" smtClean="0">
                <a:cs typeface="ＭＳ Ｐゴシック" charset="-128"/>
              </a:rPr>
              <a:t> framework (CAS) with SAML 2.0 framework, with support for integration with grid / web services integration.</a:t>
            </a:r>
          </a:p>
          <a:p>
            <a:pPr lvl="1"/>
            <a:r>
              <a:rPr lang="en-US" sz="1600" dirty="0" smtClean="0">
                <a:cs typeface="ＭＳ Ｐゴシック" charset="-128"/>
              </a:rPr>
              <a:t>Implement community requested features that could not be implemented previously because of backward compatibility.</a:t>
            </a:r>
          </a:p>
          <a:p>
            <a:pPr lvl="1"/>
            <a:r>
              <a:rPr lang="en-US" sz="1600" dirty="0" smtClean="0">
                <a:cs typeface="ＭＳ Ｐゴシック" charset="-128"/>
              </a:rPr>
              <a:t>Bug Fixes</a:t>
            </a:r>
          </a:p>
          <a:p>
            <a:pPr lvl="1"/>
            <a:endParaRPr lang="en-US" sz="1600" dirty="0" smtClean="0">
              <a:cs typeface="ＭＳ Ｐゴシック" charset="-128"/>
            </a:endParaRPr>
          </a:p>
          <a:p>
            <a:pPr lvl="1"/>
            <a:endParaRPr lang="en-US" sz="1600" dirty="0" smtClean="0">
              <a:cs typeface="ＭＳ Ｐゴシック" charset="-128"/>
            </a:endParaRPr>
          </a:p>
          <a:p>
            <a:pPr lvl="1"/>
            <a:endParaRPr lang="en-US" sz="16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16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1600" b="0" dirty="0" smtClean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559" y="2667000"/>
            <a:ext cx="4627441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pic>
        <p:nvPicPr>
          <p:cNvPr id="64515" name="Picture 3" descr="Picture 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44481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3124200" y="5316538"/>
            <a:ext cx="2895600" cy="32226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 b="1">
                <a:solidFill>
                  <a:srgbClr val="000000"/>
                </a:solidFill>
              </a:rPr>
              <a:t>www.cagrid.org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GAARDS</a:t>
            </a:r>
            <a:endParaRPr 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4953000" cy="5046662"/>
          </a:xfrm>
        </p:spPr>
        <p:txBody>
          <a:bodyPr/>
          <a:lstStyle/>
          <a:p>
            <a:pPr>
              <a:defRPr/>
            </a:pPr>
            <a:r>
              <a:rPr lang="en-US" sz="2000" b="0" dirty="0" smtClean="0"/>
              <a:t>Provides an enterprise security solution for web and grid service environments.</a:t>
            </a:r>
          </a:p>
          <a:p>
            <a:pPr>
              <a:defRPr/>
            </a:pPr>
            <a:r>
              <a:rPr lang="en-US" sz="2000" b="0" dirty="0" smtClean="0"/>
              <a:t>Features</a:t>
            </a:r>
          </a:p>
          <a:p>
            <a:pPr lvl="1">
              <a:defRPr/>
            </a:pPr>
            <a:r>
              <a:rPr lang="en-US" sz="2000" dirty="0" smtClean="0"/>
              <a:t>Federated Identity Management</a:t>
            </a:r>
          </a:p>
          <a:p>
            <a:pPr lvl="1">
              <a:defRPr/>
            </a:pPr>
            <a:r>
              <a:rPr lang="en-US" sz="2000" dirty="0" smtClean="0"/>
              <a:t>Trust Provisioning and Management</a:t>
            </a:r>
          </a:p>
          <a:p>
            <a:pPr lvl="1">
              <a:defRPr/>
            </a:pPr>
            <a:r>
              <a:rPr lang="en-US" sz="2000" dirty="0" smtClean="0"/>
              <a:t>Group/VO </a:t>
            </a:r>
            <a:r>
              <a:rPr lang="en-US" sz="2000" dirty="0" smtClean="0"/>
              <a:t>Management</a:t>
            </a:r>
          </a:p>
          <a:p>
            <a:pPr lvl="1">
              <a:defRPr/>
            </a:pPr>
            <a:r>
              <a:rPr lang="en-US" sz="2000" b="0" dirty="0" smtClean="0"/>
              <a:t>Access Control Provisioning and Enforcement</a:t>
            </a:r>
          </a:p>
          <a:p>
            <a:pPr lvl="1">
              <a:defRPr/>
            </a:pPr>
            <a:r>
              <a:rPr lang="en-US" sz="2000" dirty="0" smtClean="0"/>
              <a:t>Delegation Services</a:t>
            </a:r>
          </a:p>
          <a:p>
            <a:pPr lvl="1">
              <a:defRPr/>
            </a:pPr>
            <a:r>
              <a:rPr lang="en-US" sz="2000" b="0" dirty="0" smtClean="0"/>
              <a:t>Web Single Sign On</a:t>
            </a:r>
            <a:endParaRPr lang="en-US" sz="2000" b="0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rgbClr val="222268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rgbClr val="222268"/>
              </a:solidFill>
            </a:endParaRPr>
          </a:p>
        </p:txBody>
      </p:sp>
      <p:pic>
        <p:nvPicPr>
          <p:cNvPr id="4" name="Picture 3" descr="gaards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0008" y="1600200"/>
            <a:ext cx="4167791" cy="3581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61722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Arial" charset="0"/>
                <a:cs typeface="Arial" charset="0"/>
              </a:rPr>
              <a:t>Federated Identity Management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953000" cy="4953000"/>
          </a:xfrm>
        </p:spPr>
        <p:txBody>
          <a:bodyPr/>
          <a:lstStyle/>
          <a:p>
            <a:pPr marL="0" indent="0" eaLnBrk="1" hangingPunct="1">
              <a:buClr>
                <a:srgbClr val="2D2D8A"/>
              </a:buClr>
            </a:pPr>
            <a:r>
              <a:rPr lang="en-US" sz="1800" dirty="0" smtClean="0">
                <a:ea typeface="Arial" charset="0"/>
                <a:cs typeface="Arial" charset="0"/>
              </a:rPr>
              <a:t> Authentication Service and Dorian provide the </a:t>
            </a:r>
            <a:r>
              <a:rPr lang="en-US" dirty="0" smtClean="0">
                <a:ea typeface="Arial" charset="0"/>
                <a:cs typeface="Arial" charset="0"/>
              </a:rPr>
              <a:t>foundations of federated identity management.</a:t>
            </a:r>
          </a:p>
          <a:p>
            <a:pPr marL="0" indent="0" eaLnBrk="1" hangingPunct="1">
              <a:buClr>
                <a:srgbClr val="2D2D8A"/>
              </a:buClr>
            </a:pP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Arial" charset="0"/>
                <a:cs typeface="Arial" charset="0"/>
              </a:rPr>
              <a:t>Dorian</a:t>
            </a:r>
          </a:p>
          <a:p>
            <a:pPr marL="400050" lvl="1" indent="0" eaLnBrk="1" hangingPunct="1">
              <a:buClr>
                <a:srgbClr val="2D2D8A"/>
              </a:buClr>
            </a:pP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ea typeface="Arial" charset="0"/>
                <a:cs typeface="Arial" charset="0"/>
              </a:rPr>
              <a:t>Users leverage their existing credentials to access federated environments</a:t>
            </a:r>
          </a:p>
          <a:p>
            <a:pPr marL="400050" lvl="1" indent="0" eaLnBrk="1" hangingPunct="1">
              <a:buClr>
                <a:srgbClr val="2D2D8A"/>
              </a:buClr>
            </a:pPr>
            <a:r>
              <a:rPr lang="en-US" sz="1600" dirty="0" smtClean="0"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ea typeface="Arial" charset="0"/>
                <a:cs typeface="Arial" charset="0"/>
              </a:rPr>
              <a:t> Dorian manages federation accounts for users based on existing credentials</a:t>
            </a:r>
          </a:p>
          <a:p>
            <a:pPr marL="400050" lvl="1" indent="0" eaLnBrk="1" hangingPunct="1">
              <a:buClr>
                <a:srgbClr val="2D2D8A"/>
              </a:buClr>
            </a:pPr>
            <a:r>
              <a:rPr lang="en-US" sz="1600" dirty="0" smtClean="0">
                <a:ea typeface="Arial" charset="0"/>
                <a:cs typeface="Arial" charset="0"/>
              </a:rPr>
              <a:t> Dorian </a:t>
            </a:r>
            <a:r>
              <a:rPr lang="en-US" sz="1600" dirty="0" smtClean="0">
                <a:ea typeface="Arial" charset="0"/>
                <a:cs typeface="Arial" charset="0"/>
              </a:rPr>
              <a:t>simplifies the complexity of using X.509 credentials, issuing </a:t>
            </a:r>
            <a:r>
              <a:rPr lang="en-US" sz="1600" dirty="0" smtClean="0">
                <a:ea typeface="Arial" charset="0"/>
                <a:cs typeface="Arial" charset="0"/>
              </a:rPr>
              <a:t>user and host X.509 credentials to users with accounts, which can be used for authenticating in the federation</a:t>
            </a:r>
            <a:r>
              <a:rPr lang="en-US" sz="1600" dirty="0" smtClean="0">
                <a:ea typeface="Arial" charset="0"/>
                <a:cs typeface="Arial" charset="0"/>
              </a:rPr>
              <a:t>.</a:t>
            </a:r>
          </a:p>
          <a:p>
            <a:pPr marL="400050" lvl="1" indent="0" eaLnBrk="1" hangingPunct="1">
              <a:buClr>
                <a:srgbClr val="2D2D8A"/>
              </a:buClr>
            </a:pPr>
            <a:r>
              <a:rPr lang="en-US" sz="1600" dirty="0" smtClean="0">
                <a:ea typeface="Arial" charset="0"/>
                <a:cs typeface="Arial" charset="0"/>
              </a:rPr>
              <a:t> Dorian provides complete administration facilities for provisioning and managing user accounts.</a:t>
            </a:r>
          </a:p>
          <a:p>
            <a:pPr marL="400050" lvl="1" indent="0" eaLnBrk="1" hangingPunct="1">
              <a:buClr>
                <a:srgbClr val="2D2D8A"/>
              </a:buClr>
            </a:pPr>
            <a:r>
              <a:rPr lang="en-US" sz="1600" dirty="0" smtClean="0">
                <a:ea typeface="Arial" charset="0"/>
                <a:cs typeface="Arial" charset="0"/>
              </a:rPr>
              <a:t>  Built in Identity Provider</a:t>
            </a:r>
          </a:p>
          <a:p>
            <a:pPr marL="0" indent="0" eaLnBrk="1" hangingPunct="1">
              <a:buClr>
                <a:srgbClr val="2D2D8A"/>
              </a:buClr>
            </a:pPr>
            <a:r>
              <a:rPr lang="en-US" sz="1400" dirty="0" smtClean="0"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Arial" charset="0"/>
                <a:cs typeface="Arial" charset="0"/>
              </a:rPr>
              <a:t>Authentication Service</a:t>
            </a:r>
          </a:p>
          <a:p>
            <a:pPr marL="400050" lvl="1" indent="0" eaLnBrk="1" hangingPunct="1">
              <a:buClr>
                <a:srgbClr val="2D2D8A"/>
              </a:buClr>
            </a:pPr>
            <a:r>
              <a:rPr lang="en-US" sz="1600" dirty="0" smtClean="0">
                <a:ea typeface="Arial" charset="0"/>
                <a:cs typeface="Arial" charset="0"/>
              </a:rPr>
              <a:t> Uniform interface/framework for integrating identity providers into a federation.</a:t>
            </a:r>
          </a:p>
          <a:p>
            <a:pPr marL="400050" lvl="1" indent="0" eaLnBrk="1" hangingPunct="1">
              <a:buClr>
                <a:srgbClr val="2D2D8A"/>
              </a:buClr>
            </a:pPr>
            <a:endParaRPr lang="en-US" dirty="0" smtClean="0">
              <a:ea typeface="Arial" charset="0"/>
              <a:cs typeface="Arial" charset="0"/>
            </a:endParaRPr>
          </a:p>
          <a:p>
            <a:pPr marL="400050" lvl="1" indent="0" eaLnBrk="1" hangingPunct="1">
              <a:buClr>
                <a:srgbClr val="2D2D8A"/>
              </a:buClr>
              <a:buNone/>
            </a:pPr>
            <a:endParaRPr lang="en-US" sz="1400" dirty="0">
              <a:latin typeface="Tahoma" charset="0"/>
            </a:endParaRPr>
          </a:p>
          <a:p>
            <a:pPr lvl="1" eaLnBrk="1" hangingPunct="1"/>
            <a:endParaRPr lang="en-US" sz="1400" b="1" dirty="0">
              <a:latin typeface="Tahoma" charset="0"/>
            </a:endParaRPr>
          </a:p>
        </p:txBody>
      </p:sp>
      <p:pic>
        <p:nvPicPr>
          <p:cNvPr id="6" name="Picture 5" descr="Image1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4280" y="2133600"/>
            <a:ext cx="395732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Trust Provisioning and Management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3038"/>
            <a:ext cx="4487863" cy="4243387"/>
          </a:xfrm>
          <a:noFill/>
        </p:spPr>
        <p:txBody>
          <a:bodyPr/>
          <a:lstStyle/>
          <a:p>
            <a:pPr marL="0" indent="0" eaLnBrk="1" hangingPunct="1">
              <a:buClr>
                <a:srgbClr val="003399"/>
              </a:buClr>
            </a:pPr>
            <a:endParaRPr lang="en-US" sz="1800" dirty="0"/>
          </a:p>
          <a:p>
            <a:pPr lvl="1" eaLnBrk="1" hangingPunct="1">
              <a:buClr>
                <a:srgbClr val="003399"/>
              </a:buClr>
            </a:pPr>
            <a:endParaRPr lang="en-US" sz="1800" dirty="0"/>
          </a:p>
        </p:txBody>
      </p:sp>
      <p:pic>
        <p:nvPicPr>
          <p:cNvPr id="43013" name="Picture 5" descr="gt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0300" y="1524000"/>
            <a:ext cx="4203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4495800" cy="5410200"/>
          </a:xfrm>
        </p:spPr>
        <p:txBody>
          <a:bodyPr/>
          <a:lstStyle/>
          <a:p>
            <a:pPr>
              <a:buNone/>
              <a:defRPr/>
            </a:pPr>
            <a:endParaRPr lang="en-US" sz="2000" b="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000" dirty="0" smtClean="0"/>
              <a:t> Grid Trust Service (GTS)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dirty="0" smtClean="0"/>
              <a:t> Creation and Management of a federated trust fabric.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dirty="0" smtClean="0"/>
              <a:t> Supports applications and services in deciding whether or not signers of digital credentials can be trusted.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dirty="0" smtClean="0"/>
              <a:t> Supports the provisioning of trusted certificate authorities and corresponding CRLS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dirty="0" smtClean="0">
                <a:latin typeface="Tahoma" charset="0"/>
              </a:rPr>
              <a:t> Define and manage levels of assurance.</a:t>
            </a: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en-US" dirty="0" smtClean="0">
                <a:latin typeface="Tahoma" charset="0"/>
              </a:rPr>
              <a:t> Distributed GTS, Enabling the creation of a scalable trust fabric.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018572"/>
          </a:xfrm>
        </p:spPr>
        <p:txBody>
          <a:bodyPr/>
          <a:lstStyle/>
          <a:p>
            <a:pPr eaLnBrk="1" hangingPunct="1"/>
            <a:r>
              <a:rPr lang="en-US" dirty="0" smtClean="0"/>
              <a:t>Access Control</a:t>
            </a:r>
            <a:endParaRPr lang="en-US" dirty="0" smtClean="0"/>
          </a:p>
        </p:txBody>
      </p:sp>
      <p:pic>
        <p:nvPicPr>
          <p:cNvPr id="6" name="Picture 5" descr="enterprise-authoriz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9983" y="1957510"/>
            <a:ext cx="5146142" cy="3224089"/>
          </a:xfrm>
          <a:prstGeom prst="rect">
            <a:avLst/>
          </a:prstGeom>
        </p:spPr>
      </p:pic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4267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GAARDS  gives service providers complete control of enforcing access control policy.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Service providers may integrate any authorization/access control </a:t>
            </a:r>
            <a:r>
              <a:rPr lang="en-US" dirty="0" err="1" smtClean="0"/>
              <a:t>system(s</a:t>
            </a:r>
            <a:r>
              <a:rPr lang="en-US" dirty="0" smtClean="0"/>
              <a:t>).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caGrid provides tools/services for enforcing access control.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</a:rPr>
              <a:t>Grid Grouper</a:t>
            </a:r>
          </a:p>
          <a:p>
            <a:pPr lvl="1" eaLnBrk="1" hangingPunct="1"/>
            <a:r>
              <a:rPr lang="en-US" sz="1800" dirty="0" smtClean="0">
                <a:solidFill>
                  <a:srgbClr val="000000"/>
                </a:solidFill>
              </a:rPr>
              <a:t>Group management web service.</a:t>
            </a:r>
          </a:p>
          <a:p>
            <a:pPr lvl="1" eaLnBrk="1" hangingPunct="1"/>
            <a:r>
              <a:rPr lang="en-US" sz="1800" dirty="0" smtClean="0">
                <a:solidFill>
                  <a:srgbClr val="000000"/>
                </a:solidFill>
              </a:rPr>
              <a:t>Hierarchal organization of groups</a:t>
            </a: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</a:rPr>
              <a:t>Common Security Module (CSM)</a:t>
            </a:r>
          </a:p>
          <a:p>
            <a:pPr lvl="1" eaLnBrk="1" hangingPunct="1"/>
            <a:r>
              <a:rPr lang="en-US" sz="1800" dirty="0" smtClean="0">
                <a:solidFill>
                  <a:srgbClr val="000000"/>
                </a:solidFill>
              </a:rPr>
              <a:t>Enforces local access control on resources</a:t>
            </a:r>
          </a:p>
          <a:p>
            <a:pPr lvl="1" eaLnBrk="1" hangingPunct="1"/>
            <a:r>
              <a:rPr lang="en-US" sz="1800" dirty="0" smtClean="0">
                <a:solidFill>
                  <a:srgbClr val="000000"/>
                </a:solidFill>
              </a:rPr>
              <a:t>Policy can be based on groups managed by Grid Grouper</a:t>
            </a:r>
          </a:p>
          <a:p>
            <a:pPr lvl="1" eaLnBrk="1" hangingPunct="1"/>
            <a:endParaRPr lang="en-US" sz="18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sz="1800" dirty="0" smtClean="0"/>
          </a:p>
          <a:p>
            <a:pPr lvl="1" eaLnBrk="1" hangingPunct="1">
              <a:buFont typeface="Wingdings" charset="2"/>
              <a:buNone/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066800"/>
          </a:xfrm>
        </p:spPr>
        <p:txBody>
          <a:bodyPr/>
          <a:lstStyle/>
          <a:p>
            <a:pPr eaLnBrk="1" hangingPunct="1"/>
            <a:r>
              <a:rPr lang="en-US"/>
              <a:t>Credential Delegation Service (CDS)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1371600"/>
          </a:xfrm>
        </p:spPr>
        <p:txBody>
          <a:bodyPr/>
          <a:lstStyle/>
          <a:p>
            <a:pPr eaLnBrk="1" hangingPunct="1"/>
            <a:r>
              <a:rPr lang="en-US" sz="2000" dirty="0"/>
              <a:t>Credential Delegation Service (CDS) -  </a:t>
            </a:r>
            <a:r>
              <a:rPr lang="en-US" sz="2000" b="0" dirty="0"/>
              <a:t>A</a:t>
            </a:r>
            <a:r>
              <a:rPr lang="en-US" sz="2000" b="0" dirty="0" smtClean="0"/>
              <a:t> Web/Grid </a:t>
            </a:r>
            <a:r>
              <a:rPr lang="en-US" sz="2000" b="0" dirty="0"/>
              <a:t>service that enables users/services (delegator) to delegate their Grid credentials to other users/services (</a:t>
            </a:r>
            <a:r>
              <a:rPr lang="en-US" sz="2000" b="0" dirty="0" err="1"/>
              <a:t>delegatee</a:t>
            </a:r>
            <a:r>
              <a:rPr lang="en-US" sz="2000" b="0" dirty="0"/>
              <a:t>) such that the </a:t>
            </a:r>
            <a:r>
              <a:rPr lang="en-US" sz="2000" b="0" dirty="0" err="1"/>
              <a:t>delegatee(s</a:t>
            </a:r>
            <a:r>
              <a:rPr lang="en-US" sz="2000" b="0" dirty="0"/>
              <a:t>) may act on the delegator's behalf.</a:t>
            </a:r>
          </a:p>
          <a:p>
            <a:pPr lvl="1" eaLnBrk="1" hangingPunct="1"/>
            <a:endParaRPr lang="en-US" sz="2000" dirty="0"/>
          </a:p>
          <a:p>
            <a:pPr eaLnBrk="1" hangingPunct="1">
              <a:buFontTx/>
              <a:buNone/>
            </a:pPr>
            <a:endParaRPr lang="en-US" dirty="0"/>
          </a:p>
          <a:p>
            <a:pPr lvl="1" eaLnBrk="1" hangingPunct="1">
              <a:buFontTx/>
              <a:buNone/>
            </a:pPr>
            <a:endParaRPr lang="en-US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416619"/>
            <a:ext cx="4800600" cy="390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2133600" y="2286000"/>
            <a:ext cx="7010400" cy="457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43" name="Content Placeholder 20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r>
              <a:rPr lang="en-US" sz="2000" dirty="0" smtClean="0"/>
              <a:t>GAARDS provides a web single sign on solution that enables single sign on across multiple </a:t>
            </a:r>
            <a:r>
              <a:rPr lang="en-US" sz="2000" dirty="0" smtClean="0"/>
              <a:t>web applications and integrates with backend Grid/Federation services.</a:t>
            </a:r>
            <a:endParaRPr lang="en-US" sz="2000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Single Sign On</a:t>
            </a:r>
            <a:endParaRPr lang="en-US" dirty="0"/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3200400" y="2819400"/>
            <a:ext cx="14478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Web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Application 1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5715000" y="2743200"/>
            <a:ext cx="14478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Grid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Resource 1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5715000" y="4191000"/>
            <a:ext cx="14478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Grid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Resource 2</a:t>
            </a: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3276600" y="4953000"/>
            <a:ext cx="14478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Web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Application 2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5715000" y="5638800"/>
            <a:ext cx="1447800" cy="914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Grid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Resource 3</a:t>
            </a:r>
          </a:p>
        </p:txBody>
      </p:sp>
      <p:cxnSp>
        <p:nvCxnSpPr>
          <p:cNvPr id="24" name="Straight Arrow Connector 23"/>
          <p:cNvCxnSpPr>
            <a:stCxn id="27" idx="2"/>
            <a:endCxn id="28" idx="0"/>
          </p:cNvCxnSpPr>
          <p:nvPr/>
        </p:nvCxnSpPr>
        <p:spPr>
          <a:xfrm rot="5400000">
            <a:off x="6172201" y="3924300"/>
            <a:ext cx="533400" cy="31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134894" y="5371306"/>
            <a:ext cx="533400" cy="15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1"/>
          </p:cNvCxnSpPr>
          <p:nvPr/>
        </p:nvCxnSpPr>
        <p:spPr>
          <a:xfrm>
            <a:off x="4660900" y="3187700"/>
            <a:ext cx="1054100" cy="127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8" idx="1"/>
          </p:cNvCxnSpPr>
          <p:nvPr/>
        </p:nvCxnSpPr>
        <p:spPr>
          <a:xfrm flipV="1">
            <a:off x="1676400" y="3276600"/>
            <a:ext cx="1524000" cy="9144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0" y="4724400"/>
            <a:ext cx="1447800" cy="4572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5" name="TextBox 44"/>
          <p:cNvSpPr txBox="1">
            <a:spLocks noChangeArrowheads="1"/>
          </p:cNvSpPr>
          <p:nvPr/>
        </p:nvSpPr>
        <p:spPr bwMode="auto">
          <a:xfrm>
            <a:off x="7467600" y="3429000"/>
            <a:ext cx="12112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WebSSO </a:t>
            </a:r>
          </a:p>
          <a:p>
            <a:pPr algn="ctr"/>
            <a:r>
              <a:rPr lang="en-US"/>
              <a:t>Managed </a:t>
            </a:r>
          </a:p>
          <a:p>
            <a:pPr algn="ctr"/>
            <a:r>
              <a:rPr lang="en-US"/>
              <a:t>domain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3962400"/>
            <a:ext cx="1401763" cy="1527175"/>
            <a:chOff x="533400" y="3962400"/>
            <a:chExt cx="1401763" cy="1527021"/>
          </a:xfrm>
        </p:grpSpPr>
        <p:pic>
          <p:nvPicPr>
            <p:cNvPr id="10257" name="Picture 16" descr="j01953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609600" y="3962400"/>
              <a:ext cx="1066800" cy="108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TextBox 28"/>
            <p:cNvSpPr txBox="1">
              <a:spLocks noChangeArrowheads="1"/>
            </p:cNvSpPr>
            <p:nvPr/>
          </p:nvSpPr>
          <p:spPr bwMode="auto">
            <a:xfrm>
              <a:off x="533400" y="5181600"/>
              <a:ext cx="1401763" cy="307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/>
                <a:t>User/ Browser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066800"/>
          </a:xfrm>
        </p:spPr>
        <p:txBody>
          <a:bodyPr/>
          <a:lstStyle/>
          <a:p>
            <a:pPr eaLnBrk="1" hangingPunct="1"/>
            <a:r>
              <a:rPr lang="en-US"/>
              <a:t>GAARDS Admin UI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95400"/>
            <a:ext cx="8763000" cy="914400"/>
          </a:xfrm>
        </p:spPr>
        <p:txBody>
          <a:bodyPr/>
          <a:lstStyle/>
          <a:p>
            <a:pPr eaLnBrk="1" hangingPunct="1"/>
            <a:r>
              <a:rPr lang="en-US" sz="2400" b="0">
                <a:solidFill>
                  <a:srgbClr val="000000"/>
                </a:solidFill>
              </a:rPr>
              <a:t>GAARDS provides a </a:t>
            </a:r>
            <a:r>
              <a:rPr lang="en-US" sz="2400" b="0"/>
              <a:t>comprehensive UI for using and administrating GAARDS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1400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buFont typeface="Wingdings" charset="2"/>
              <a:buNone/>
            </a:pPr>
            <a:endParaRPr lang="en-US" sz="1400"/>
          </a:p>
        </p:txBody>
      </p:sp>
      <p:pic>
        <p:nvPicPr>
          <p:cNvPr id="9220" name="Picture 4" descr="gaardsu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181226"/>
            <a:ext cx="5334000" cy="400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849</Words>
  <Application>Microsoft Office PowerPoint</Application>
  <PresentationFormat>On-screen Show (4:3)</PresentationFormat>
  <Paragraphs>145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GAARDS</vt:lpstr>
      <vt:lpstr>Outline</vt:lpstr>
      <vt:lpstr>Overview of GAARDS</vt:lpstr>
      <vt:lpstr> Federated Identity Management</vt:lpstr>
      <vt:lpstr>Trust Provisioning and Management</vt:lpstr>
      <vt:lpstr>Access Control</vt:lpstr>
      <vt:lpstr>Credential Delegation Service (CDS)</vt:lpstr>
      <vt:lpstr>Web Single Sign On</vt:lpstr>
      <vt:lpstr>GAARDS Admin UI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GAARDS Security Infrastructure</vt:lpstr>
      <vt:lpstr>Deployment Scenario</vt:lpstr>
      <vt:lpstr>Deployment Scenario</vt:lpstr>
      <vt:lpstr>Community Cloud</vt:lpstr>
      <vt:lpstr>Ongoing and Future Work</vt:lpstr>
      <vt:lpstr>Ongoing and Future Work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langella</dc:creator>
  <cp:lastModifiedBy>Stephen Langella</cp:lastModifiedBy>
  <cp:revision>355</cp:revision>
  <dcterms:created xsi:type="dcterms:W3CDTF">2009-06-24T17:45:10Z</dcterms:created>
  <dcterms:modified xsi:type="dcterms:W3CDTF">2010-03-02T17:59:23Z</dcterms:modified>
</cp:coreProperties>
</file>