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00" r:id="rId2"/>
    <p:sldId id="398" r:id="rId3"/>
    <p:sldId id="402" r:id="rId4"/>
    <p:sldId id="468" r:id="rId5"/>
    <p:sldId id="403" r:id="rId6"/>
    <p:sldId id="465" r:id="rId7"/>
    <p:sldId id="466" r:id="rId8"/>
    <p:sldId id="404" r:id="rId9"/>
    <p:sldId id="469" r:id="rId10"/>
    <p:sldId id="427" r:id="rId11"/>
    <p:sldId id="431" r:id="rId12"/>
    <p:sldId id="415" r:id="rId13"/>
    <p:sldId id="470" r:id="rId14"/>
    <p:sldId id="405" r:id="rId15"/>
    <p:sldId id="407" r:id="rId16"/>
    <p:sldId id="406" r:id="rId17"/>
    <p:sldId id="408" r:id="rId18"/>
    <p:sldId id="409" r:id="rId19"/>
    <p:sldId id="410" r:id="rId20"/>
    <p:sldId id="412" r:id="rId21"/>
    <p:sldId id="411" r:id="rId22"/>
    <p:sldId id="401" r:id="rId23"/>
    <p:sldId id="418" r:id="rId24"/>
    <p:sldId id="467" r:id="rId25"/>
    <p:sldId id="416" r:id="rId26"/>
    <p:sldId id="433" r:id="rId27"/>
    <p:sldId id="41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77A"/>
    <a:srgbClr val="E17B7C"/>
    <a:srgbClr val="21BAFF"/>
    <a:srgbClr val="1C2674"/>
    <a:srgbClr val="DDDDDD"/>
    <a:srgbClr val="990000"/>
    <a:srgbClr val="00AAF6"/>
    <a:srgbClr val="9FE1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1" autoAdjust="0"/>
    <p:restoredTop sz="91342" autoAdjust="0"/>
  </p:normalViewPr>
  <p:slideViewPr>
    <p:cSldViewPr>
      <p:cViewPr>
        <p:scale>
          <a:sx n="120" d="100"/>
          <a:sy n="120" d="100"/>
        </p:scale>
        <p:origin x="-2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880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38BF4-60FD-E84E-8630-958B0CA2AF1B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A56E-17C5-F248-90E1-64BD7E2B4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6222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977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that there is much to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</a:t>
            </a:r>
            <a:r>
              <a:rPr lang="en-US" baseline="0" dirty="0" smtClean="0"/>
              <a:t> at service information. </a:t>
            </a:r>
          </a:p>
          <a:p>
            <a:r>
              <a:rPr lang="en-US" baseline="0" dirty="0" smtClean="0"/>
              <a:t>Click OK to return to Home page.</a:t>
            </a:r>
          </a:p>
          <a:p>
            <a:r>
              <a:rPr lang="en-US" baseline="0" dirty="0" smtClean="0"/>
              <a:t>Click Query Service to query the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on Choose File</a:t>
            </a:r>
            <a:r>
              <a:rPr lang="en-US" baseline="0" dirty="0" smtClean="0"/>
              <a:t> to select and upload a CQL query file.</a:t>
            </a:r>
          </a:p>
          <a:p>
            <a:r>
              <a:rPr lang="en-US" baseline="0" dirty="0" smtClean="0"/>
              <a:t>Click on RUN Query to run the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query results are displayed like this.</a:t>
            </a:r>
          </a:p>
          <a:p>
            <a:r>
              <a:rPr lang="en-US" baseline="0" dirty="0" smtClean="0"/>
              <a:t>Status messages are displayed below the menu are and color coded.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Ivy needs to be told where to find artifacts</a:t>
            </a:r>
            <a:r>
              <a:rPr lang="en-US" baseline="0" dirty="0" smtClean="0"/>
              <a:t> implied by dependencies.  This is done by defining repositories.  The caGrid installation provides two local repositories.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</a:t>
            </a:r>
            <a:r>
              <a:rPr lang="en-US" baseline="0" dirty="0" smtClean="0"/>
              <a:t> paradigms include object oriented programming, functional programming, pattern matching, actors and continuations.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combination of named objects and first class methods means that there is no need for dependency injection tools such </a:t>
            </a:r>
            <a:r>
              <a:rPr lang="en-US" baseline="0" smtClean="0"/>
              <a:t>as Spring.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get</a:t>
            </a:r>
            <a:r>
              <a:rPr lang="en-US" baseline="0" dirty="0" smtClean="0"/>
              <a:t> the robustness of static typing without most of the verbosity.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Traits are similar to lisp’s mix-ins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definition of a private method named</a:t>
            </a:r>
            <a:r>
              <a:rPr lang="en-US" baseline="0" dirty="0" smtClean="0"/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serializeResultToHTMLTableRows</a:t>
            </a:r>
            <a:r>
              <a:rPr lang="en-US" baseline="0" dirty="0" smtClean="0"/>
              <a:t>. It takes one argument that is a </a:t>
            </a:r>
            <a:r>
              <a:rPr lang="en-US" baseline="0" dirty="0" err="1" smtClean="0"/>
              <a:t>CQLQueryResults</a:t>
            </a:r>
            <a:r>
              <a:rPr lang="en-US" baseline="0" dirty="0" smtClean="0"/>
              <a:t> object which encapsulates the results of a CQL query. It returns a sequence of XML nodes that will be HTML used to represent the contents of the </a:t>
            </a:r>
            <a:r>
              <a:rPr lang="en-US" baseline="0" dirty="0" err="1" smtClean="0"/>
              <a:t>CQLQueryResults</a:t>
            </a:r>
            <a:r>
              <a:rPr lang="en-US" baseline="0" dirty="0" smtClean="0"/>
              <a:t> object.</a:t>
            </a:r>
          </a:p>
          <a:p>
            <a:r>
              <a:rPr lang="en-US" baseline="0" dirty="0" smtClean="0"/>
              <a:t>The first two lines use the caGrid API to serialize the </a:t>
            </a:r>
            <a:r>
              <a:rPr lang="en-US" baseline="0" dirty="0" err="1" smtClean="0"/>
              <a:t>CQLQueryResults</a:t>
            </a:r>
            <a:r>
              <a:rPr lang="en-US" baseline="0" dirty="0" smtClean="0"/>
              <a:t> object to a string containing its XML representation. The rest of the method uses the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library and XML literals to create the HTML.  A single statement processes uses a functional programming paradigm to process all of the individual results into HTML table 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Clicking</a:t>
            </a:r>
            <a:r>
              <a:rPr lang="en-US" baseline="0" dirty="0" smtClean="0"/>
              <a:t> on the OK button brings us to the service selection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service and clicking OK brings us to the Service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agrid.org/display/knowledgebase14/caGrid+on+LIF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Scala</a:t>
            </a:r>
            <a:r>
              <a:rPr lang="en-US" dirty="0" smtClean="0"/>
              <a:t>/Lift Powered CaGrid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648200"/>
            <a:ext cx="3200400" cy="457200"/>
          </a:xfrm>
        </p:spPr>
        <p:txBody>
          <a:bodyPr/>
          <a:lstStyle/>
          <a:p>
            <a:r>
              <a:rPr lang="en-US" dirty="0" smtClean="0"/>
              <a:t>Mark Grand</a:t>
            </a:r>
          </a:p>
          <a:p>
            <a:r>
              <a:rPr lang="en-US" dirty="0" smtClean="0"/>
              <a:t>caGrid Knowledge Center</a:t>
            </a:r>
          </a:p>
          <a:p>
            <a:r>
              <a:rPr lang="en-US" dirty="0" smtClean="0"/>
              <a:t>mgrand@emory.edu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HTML Elements Can be Replaced with Dynamic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42672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3048000"/>
            <a:ext cx="39624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4495800"/>
            <a:ext cx="33528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5410200"/>
            <a:ext cx="40386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5300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Static placeholder elements are replaced with dynamically generated.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&lt;form class="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lift:Helloworld.login?form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=POST"&gt;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&lt;table 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tbody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&lt;td style="background-color: white;"&gt;Authenticate Using&lt;/td&gt;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&lt;td style="background-color: white;"&gt;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&lt;select name="authentication" value="all"&gt;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   &lt;option value="a"&gt;Service A&lt;/option&gt;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  &lt;option value="b"&gt;Service B&lt;/option&gt;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&lt;/select&gt;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&lt;td style="background-color: white;"&gt;User Name&lt;/td&gt;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&lt;td style="background-color: white;"&gt;&lt;input name="user"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="60" /&gt;&lt;/td&gt;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&lt;!-– Due to limited space, table rows for password and lifetime are omitted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&lt;td style="background-color: white;"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colspan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="2" align="center"&gt;</a:t>
            </a:r>
            <a:br>
              <a:rPr lang="en-US" sz="12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 &lt;input type="submit" value="Login"&gt;&lt;/input&gt;</a:t>
            </a:r>
            <a:br>
              <a:rPr lang="en-US" sz="12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tbody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&lt;/table&gt;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&lt;/form&gt;       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to Replace Static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b="0" dirty="0" smtClean="0">
                <a:solidFill>
                  <a:srgbClr val="000000"/>
                </a:solidFill>
                <a:cs typeface="Courier New" pitchFamily="49" charset="0"/>
              </a:rPr>
              <a:t>A pattern matching paradigm is used to replace static HTML with Dynamically generated HTML using </a:t>
            </a:r>
            <a:r>
              <a:rPr lang="en-US" b="0" dirty="0" err="1" smtClean="0">
                <a:solidFill>
                  <a:srgbClr val="000000"/>
                </a:solidFill>
                <a:cs typeface="Courier New" pitchFamily="49" charset="0"/>
              </a:rPr>
              <a:t>css</a:t>
            </a:r>
            <a:r>
              <a:rPr lang="en-US" b="0" dirty="0" smtClean="0">
                <a:solidFill>
                  <a:srgbClr val="000000"/>
                </a:solidFill>
                <a:cs typeface="Courier New" pitchFamily="49" charset="0"/>
              </a:rPr>
              <a:t> selector syntax.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"@user"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#&gt;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SHtml.text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userName.is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(_)) &amp;</a:t>
            </a:r>
            <a:b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"@password"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#&gt;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SHtml.password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pswd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pswd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_ ) &amp;</a:t>
            </a:r>
            <a:b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"@</a:t>
            </a:r>
            <a:r>
              <a:rPr lang="en-US" sz="16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lifehours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#&gt;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SHtml.text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lifetimeHours.is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lifetimeHours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(_)) &amp;</a:t>
            </a:r>
            <a:b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"@</a:t>
            </a:r>
            <a:r>
              <a:rPr lang="en-US" sz="16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lifeminutes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#&gt;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SHtml.text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lifetimeMinutes.is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lifetimeMinutes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(_)) &amp;</a:t>
            </a:r>
            <a:b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"type=submit"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#&gt;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SHtml.submit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"Login"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processLogin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886200"/>
            <a:ext cx="7391400" cy="1828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SBT supports multiples ways to specify external dependencies, including embedding them in the project class in a form similar to Ivy.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override def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libraryDependencies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Set(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net.liftweb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"lift-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webkit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liftVersion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"compile"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net.liftweb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"lift-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liftVersion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"compile"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org.mortbay.jetty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"jetty"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"6.1.22"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"test"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"4.5"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"test"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ch.qos.logback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logback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-classic"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"0.9.26"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org.scala-tools.testing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"specs"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"1.6.6"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"test"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"com.h2database"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"h2"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"1.2.138"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"apache"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"log4j"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"1.2.14"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joda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-time"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joda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-time"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"1.6.2"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caGrid dependencies </a:t>
            </a:r>
            <a:br>
              <a:rPr lang="en-US" sz="1200" b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"apache"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"commons-logging"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"1.1"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"apache"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"commons-discovery"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"0.4"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"caGrid"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"authentication-service"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CaGridInstallation.Version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"*-&gt;client"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"caGrid"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dorian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CaGridInstallation.Version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"*-&gt;client"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"caGrid"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opensaml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CaGridInstallation.Version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"*-&gt;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"caGrid"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syncgts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CaGridInstallation.Version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"*-&gt;client</a:t>
            </a:r>
            <a:r>
              <a:rPr lang="en-US" sz="120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++ </a:t>
            </a:r>
            <a:r>
              <a:rPr lang="en-US" sz="1200" dirty="0" err="1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.libraryDependencies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2895600"/>
            <a:ext cx="7543800" cy="1143000"/>
          </a:xfrm>
        </p:spPr>
        <p:txBody>
          <a:bodyPr/>
          <a:lstStyle/>
          <a:p>
            <a:r>
              <a:rPr lang="en-US" dirty="0" smtClean="0"/>
              <a:t>A quick walkthrough of demo client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29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Login Page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52650"/>
            <a:ext cx="6362700" cy="3390900"/>
          </a:xfrm>
          <a:prstGeom prst="rect">
            <a:avLst/>
          </a:prstGeom>
          <a:noFill/>
          <a:ln w="38100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miter lim="800000"/>
            <a:headEnd/>
            <a:tailEnd/>
          </a:ln>
        </p:spPr>
      </p:pic>
      <p:sp>
        <p:nvSpPr>
          <p:cNvPr id="4" name="Left Arrow 3"/>
          <p:cNvSpPr/>
          <p:nvPr/>
        </p:nvSpPr>
        <p:spPr>
          <a:xfrm>
            <a:off x="6781800" y="3886200"/>
            <a:ext cx="6096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Lift allows web pages to be embedded in a common template. The title on top and menu on the left are from Lift’s default template</a:t>
            </a:r>
            <a:endParaRPr lang="en-US" dirty="0"/>
          </a:p>
        </p:txBody>
      </p:sp>
      <p:sp>
        <p:nvSpPr>
          <p:cNvPr id="6" name="Curved Left Arrow 5"/>
          <p:cNvSpPr/>
          <p:nvPr/>
        </p:nvSpPr>
        <p:spPr>
          <a:xfrm>
            <a:off x="7086600" y="1524000"/>
            <a:ext cx="68580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0" y="1600200"/>
            <a:ext cx="609600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7600" y="2819400"/>
            <a:ext cx="144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Fields can be generated by replacing static HTML elements with dynamically generated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Request User ID Page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612431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477001" y="284547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Lift can generate fields without relying on HTML elements in a template by introspecting on the object whose fields are to be populated.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Home Page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995" y="2995719"/>
            <a:ext cx="6923810" cy="17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Page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7" y="2052637"/>
            <a:ext cx="74009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Selection Page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7" y="2162175"/>
            <a:ext cx="74771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Page</a:t>
            </a:r>
            <a:endParaRPr lang="en-U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7" y="2705100"/>
            <a:ext cx="7439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 created a simple CaGrid client as an example of coding CaGrid web apps in </a:t>
            </a:r>
            <a:r>
              <a:rPr lang="en-US" sz="2800" dirty="0" err="1" smtClean="0"/>
              <a:t>Scala</a:t>
            </a:r>
            <a:r>
              <a:rPr lang="en-US" sz="2800" dirty="0" smtClean="0"/>
              <a:t> using the Lift framework.</a:t>
            </a:r>
          </a:p>
          <a:p>
            <a:r>
              <a:rPr lang="en-US" sz="2800" dirty="0" smtClean="0"/>
              <a:t>This presentation shows highlights of my experience.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Page (Before Running Query)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6437" y="2919412"/>
            <a:ext cx="51149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Page (After Running Query)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3" y="1404938"/>
            <a:ext cx="84486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detailed tutorial and source code for the grid client is at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https://cagrid.org/display/knowledgebase14/caGrid+on+</a:t>
            </a:r>
            <a:r>
              <a:rPr lang="en-US" dirty="0" smtClean="0">
                <a:hlinkClick r:id="rId2"/>
              </a:rPr>
              <a:t>LIFT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Using Named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953000"/>
          </a:xfrm>
        </p:spPr>
        <p:txBody>
          <a:bodyPr/>
          <a:lstStyle/>
          <a:p>
            <a:r>
              <a:rPr lang="en-US" dirty="0" smtClean="0"/>
              <a:t>The Lift framework initializes an application by finding and instantiating a class named</a:t>
            </a:r>
            <a:r>
              <a:rPr lang="en-US" b="0" dirty="0" smtClean="0"/>
              <a:t> 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Boot</a:t>
            </a:r>
            <a:r>
              <a:rPr lang="en-US" b="0" dirty="0" smtClean="0"/>
              <a:t>.</a:t>
            </a:r>
          </a:p>
          <a:p>
            <a:pPr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Boot </a:t>
            </a:r>
            <a:r>
              <a:rPr lang="en-US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Bootable with Logger {</a:t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def boot {</a:t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info(</a:t>
            </a:r>
            <a:r>
              <a:rPr lang="en-US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"Booting up the web client service."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Much configuration is done by calling methods of the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LiftRules</a:t>
            </a:r>
            <a:r>
              <a:rPr lang="en-US" dirty="0" smtClean="0">
                <a:solidFill>
                  <a:srgbClr val="000000"/>
                </a:solidFill>
              </a:rPr>
              <a:t> object.</a:t>
            </a:r>
            <a:r>
              <a:rPr lang="en-US" b="0" dirty="0" smtClean="0">
                <a:solidFill>
                  <a:srgbClr val="000000"/>
                </a:solidFill>
              </a:rPr>
              <a:t/>
            </a:r>
            <a:br>
              <a:rPr lang="en-US" b="0" dirty="0" smtClean="0">
                <a:solidFill>
                  <a:srgbClr val="000000"/>
                </a:solidFill>
              </a:rPr>
            </a:b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 where to search for snippets </a:t>
            </a:r>
            <a:r>
              <a:rPr lang="en-US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LiftRules.addToPackages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edu.emory.cci.caGrid.liftClient</a:t>
            </a:r>
            <a:r>
              <a:rPr lang="en-US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 Use HTML5 for rendering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LiftRules.htmlProperties.default.set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(r:Req) =&gt; new Html5Properties(</a:t>
            </a:r>
            <a:r>
              <a:rPr lang="en-US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r.userAgent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b="0" dirty="0" smtClean="0">
                <a:solidFill>
                  <a:srgbClr val="000000"/>
                </a:solidFill>
              </a:rPr>
              <a:t/>
            </a:r>
            <a:br>
              <a:rPr lang="en-US" b="0" dirty="0" smtClean="0">
                <a:solidFill>
                  <a:srgbClr val="000000"/>
                </a:solidFill>
              </a:rPr>
            </a:br>
            <a:endParaRPr lang="en-US" b="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This combination of named objects and first class methods avoid the need for dependency injection tools such as Spring.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19200" y="4800600"/>
            <a:ext cx="73152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Scala</a:t>
            </a:r>
            <a:r>
              <a:rPr lang="en-US" b="0" dirty="0" smtClean="0"/>
              <a:t> collection have methods and can pass each collection member to another method.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private def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serializeResultToHTMLTableRows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cqlResult:CQLQueryResults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NodeSeq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ObjectSerializer.serialize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CqlSchemaConstants.CQL_RESULT_COLLECTION_QNAME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XML.loadString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xmlResult.label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xmlResult.attributes.toString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xmlResult.child.map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node:Node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)=&gt;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;/{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+: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:+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Avoids Explicitly Coding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362200"/>
            <a:ext cx="15240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953000"/>
          </a:xfrm>
        </p:spPr>
        <p:txBody>
          <a:bodyPr/>
          <a:lstStyle/>
          <a:p>
            <a:pPr marL="0" indent="0"/>
            <a:r>
              <a:rPr lang="en-US" sz="1050" b="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Because SBT is code centric, it can use the same object to find the caGrid installation directory for building the client as the client uses at run-time.</a:t>
            </a:r>
          </a:p>
          <a:p>
            <a:pPr marL="0" indent="0">
              <a:buNone/>
            </a:pPr>
            <a:endParaRPr lang="en-US" sz="105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50" b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The caGrid repository</a:t>
            </a:r>
            <a:br>
              <a:rPr lang="en-US" sz="1050" b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cagridDirectory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CaGridInstallation.homeDirectory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File(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cagridDirectory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"integration-repository"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getAbsolutePath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localRepo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Resolver.file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"caGrid-local"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05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File(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cagridDirectory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"integration-repository"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 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.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ivys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"/[</a:t>
            </a:r>
            <a:r>
              <a:rPr lang="en-US" sz="105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organisation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]/[module]/ivy-[revision].xml"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.artifacts(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"/[</a:t>
            </a:r>
            <a:r>
              <a:rPr lang="en-US" sz="105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organisation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]/[module]/[revision]/[artifact]-[revision].[ext]"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.artifacts(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"/[</a:t>
            </a:r>
            <a:r>
              <a:rPr lang="en-US" sz="105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organisation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]/[module]/[revision]/[artifact].[ext]"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File(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cagridDirectory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"repository"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getAbsolutePath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externalRepo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Resolver.file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"caGrid-external"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05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File(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cagridDirectory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"repository"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.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ivys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"/[</a:t>
            </a:r>
            <a:r>
              <a:rPr lang="en-US" sz="105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organisation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]/[module]/ivy-[revision].xml"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.artifacts(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"/[</a:t>
            </a:r>
            <a:r>
              <a:rPr lang="en-US" sz="105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organisation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]/[module]/[revision]/[artifact]-[revision].[ext]"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.artifacts(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"/[</a:t>
            </a:r>
            <a:r>
              <a:rPr lang="en-US" sz="105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organisation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]/[module]/[revision]/[artifact].[ext]"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 System and Pattern Matching Combine to Avoid Low-Level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200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Lift provides a container called box that can encapsulate a result.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 login(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username:</a:t>
            </a:r>
            <a:r>
              <a:rPr lang="en-US" sz="1200" b="0" dirty="0" err="1" smtClean="0">
                <a:solidFill>
                  <a:srgbClr val="91009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password:</a:t>
            </a:r>
            <a:r>
              <a:rPr lang="en-US" sz="1200" b="0" dirty="0" err="1" smtClean="0">
                <a:solidFill>
                  <a:srgbClr val="91009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… ):Box[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GlobusCredential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myCredential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Box(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dorian.requestUserCertificate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saml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lifetime))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 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e:Exception =&gt;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"Login failed“</a:t>
            </a:r>
            <a:b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error(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e)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Failure(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Full(e), Empty)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200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Using pattern matching to get the result allows the compiler to verify that cases are covered. 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credentials =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CaGrid.credentials.login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userName.is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pswd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lifetimePeriod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credentials match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Full(_)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S.notice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"Login succeeded 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 user: 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userName.is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S.redirectTo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"/home“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Failure(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excp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_) =&gt;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S.error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boot</a:t>
            </a:r>
            <a:r>
              <a:rPr lang="en-US" dirty="0" smtClean="0"/>
              <a:t> Method Creates the </a:t>
            </a:r>
            <a:r>
              <a:rPr lang="en-US" dirty="0" err="1" smtClean="0"/>
              <a:t>SiteMap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   Lift uses </a:t>
            </a:r>
            <a:r>
              <a:rPr lang="en-US" dirty="0" err="1" smtClean="0">
                <a:cs typeface="Courier New" pitchFamily="49" charset="0"/>
              </a:rPr>
              <a:t>SiteMap</a:t>
            </a:r>
            <a:r>
              <a:rPr lang="en-US" dirty="0" smtClean="0">
                <a:cs typeface="Courier New" pitchFamily="49" charset="0"/>
              </a:rPr>
              <a:t> objects to control navigation and access to pages.</a:t>
            </a:r>
            <a:r>
              <a:rPr lang="en-US" b="0" dirty="0" smtClean="0">
                <a:cs typeface="Courier New" pitchFamily="49" charset="0"/>
              </a:rPr>
              <a:t/>
            </a:r>
            <a:br>
              <a:rPr lang="en-US" b="0" dirty="0" smtClean="0">
                <a:cs typeface="Courier New" pitchFamily="49" charset="0"/>
              </a:rPr>
            </a:br>
            <a:endParaRPr lang="en-US" sz="13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// Build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SiteMap</a:t>
            </a:r>
            <a:endParaRPr lang="en-US" sz="13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def sitemap =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SiteMap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Menu("Login") / "index"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youAreAlreadyLoggedIn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Menu("Home") / "home"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requireUserToBeLoggedIn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Menu("Logout") / "logout"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requireUserToBeLoggedIn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Menu("Request a User ID") / "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request_uid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"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youAreAlreadyLoggedIn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Menu("Discover Services") / "discover"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requireUserToBeLoggedIn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Menu("Select Service") / "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service_selection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" &gt;&gt; Hidden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requireUserToBeLoggedIn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Menu("View Service Metadata") / "service" &gt;&gt; Hidden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requireUserToBeLoggedIn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Menu("Query Data Service") / "query" &gt;&gt; Hidden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requireUserToBeLoggedIn</a:t>
            </a:r>
            <a:endParaRPr lang="en-US" sz="13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)</a:t>
            </a:r>
            <a:endParaRPr lang="en-US" sz="1300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Interoperability – </a:t>
            </a:r>
            <a:r>
              <a:rPr lang="en-US" sz="2800" b="0" dirty="0" err="1" smtClean="0"/>
              <a:t>Scala</a:t>
            </a:r>
            <a:r>
              <a:rPr lang="en-US" sz="2800" b="0" dirty="0" smtClean="0"/>
              <a:t> runs on JVM and .NET CLR. </a:t>
            </a:r>
            <a:r>
              <a:rPr lang="en-US" sz="2800" b="0" dirty="0" err="1" smtClean="0"/>
              <a:t>Scala</a:t>
            </a:r>
            <a:r>
              <a:rPr lang="en-US" sz="2800" b="0" dirty="0" smtClean="0"/>
              <a:t> can call any Java Code. Java code can call </a:t>
            </a:r>
            <a:r>
              <a:rPr lang="en-US" sz="2800" b="0" dirty="0" err="1"/>
              <a:t>S</a:t>
            </a:r>
            <a:r>
              <a:rPr lang="en-US" sz="2800" b="0" dirty="0" err="1" smtClean="0"/>
              <a:t>cala</a:t>
            </a:r>
            <a:r>
              <a:rPr lang="en-US" sz="2800" b="0" dirty="0" smtClean="0"/>
              <a:t> code.</a:t>
            </a:r>
          </a:p>
          <a:p>
            <a:r>
              <a:rPr lang="en-US" sz="2800" b="0" dirty="0" smtClean="0"/>
              <a:t>Multi-paradigm – Allows combining multiple programming </a:t>
            </a:r>
            <a:r>
              <a:rPr lang="en-US" sz="2800" b="0" dirty="0" smtClean="0"/>
              <a:t>paradigms.</a:t>
            </a:r>
            <a:endParaRPr lang="en-US" sz="2800" b="0" dirty="0" smtClean="0"/>
          </a:p>
          <a:p>
            <a:r>
              <a:rPr lang="en-US" sz="2800" b="0" dirty="0" smtClean="0"/>
              <a:t>Stronger type safety – </a:t>
            </a:r>
            <a:r>
              <a:rPr lang="en-US" sz="2800" b="0" dirty="0"/>
              <a:t>A</a:t>
            </a:r>
            <a:r>
              <a:rPr lang="en-US" sz="2800" b="0" dirty="0" smtClean="0"/>
              <a:t> stronger and more abstract type system than Java. </a:t>
            </a:r>
            <a:r>
              <a:rPr lang="en-US" sz="2800" b="0" dirty="0"/>
              <a:t>C</a:t>
            </a:r>
            <a:r>
              <a:rPr lang="en-US" sz="2800" b="0" dirty="0" smtClean="0"/>
              <a:t>an be combined with pattern matching to reduce low-level bugs.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Scalable </a:t>
            </a:r>
            <a:r>
              <a:rPr lang="en-US" sz="2800" b="0" dirty="0" smtClean="0"/>
              <a:t>thread-safe </a:t>
            </a:r>
            <a:r>
              <a:rPr lang="en-US" sz="2800" b="0" dirty="0" smtClean="0"/>
              <a:t>programs – the combination of functional programming with immutable collections allows highly scalable thread-safe programs without the need for locks.</a:t>
            </a:r>
            <a:endParaRPr lang="en-US" sz="2800" dirty="0" smtClean="0"/>
          </a:p>
          <a:p>
            <a:r>
              <a:rPr lang="en-US" sz="2800" b="0" dirty="0"/>
              <a:t>S</a:t>
            </a:r>
            <a:r>
              <a:rPr lang="en-US" sz="2800" b="0" dirty="0" smtClean="0"/>
              <a:t>tatically typed -- type inference allows code to be written with few declarations.</a:t>
            </a:r>
          </a:p>
          <a:p>
            <a:r>
              <a:rPr lang="en-US" sz="2800" b="0" dirty="0" smtClean="0"/>
              <a:t>Traits, which are like java interfaces with executable code, allow behaviors to be mixed and matched for classes or individual objects.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24544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2209800"/>
            <a:ext cx="7848600" cy="762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Calling the caGrid API from </a:t>
            </a:r>
            <a:r>
              <a:rPr lang="en-US" b="0" dirty="0" err="1" smtClean="0"/>
              <a:t>Scala</a:t>
            </a:r>
            <a:r>
              <a:rPr lang="en-US" b="0" dirty="0" smtClean="0"/>
              <a:t> is similar to calling it from Java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private def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serializeResultToHTMLTableRows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cqlResult:CQLQueryResults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NodeSeq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ObjectSerializer.serialize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CqlSchemaConstants.CQL_RESULT_COLLECTION_QNAME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XML.loadString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xmlResult.label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xmlResult.attributes.toString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xmlResult.child.map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node:Node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)=&gt;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;/{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+: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:+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caGrid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705600" y="1981200"/>
            <a:ext cx="838200" cy="228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1981200"/>
            <a:ext cx="1676400" cy="228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19812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971800"/>
            <a:ext cx="16764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276600"/>
            <a:ext cx="2209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3505200"/>
            <a:ext cx="27432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3733800"/>
            <a:ext cx="21336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42672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4724400"/>
            <a:ext cx="19812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Type inference makes type most type declarations unnecessary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private def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serializeResultToHTMLTableRows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cqlResult:CQLQueryResults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NodeSeq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ObjectSerializer.serialize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CqlSchemaConstants.CQL_RESULT_COLLECTION_QNAME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XML.loadString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xmlResult.label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xmlResult.attributes.toString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xmlResult.child.map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node:Node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)=&gt;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;/{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+: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:+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is a Native Data 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3048000"/>
            <a:ext cx="15240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10891" y="3276600"/>
            <a:ext cx="637309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35052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3733800"/>
            <a:ext cx="2971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038600"/>
            <a:ext cx="38100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400" y="4800600"/>
            <a:ext cx="46482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XML is a native data type supported by XML literals and a library API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private def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serializeResultToHTMLTableRows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cqlResult:CQLQueryResults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NodeSeq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ObjectSerializer.serialize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CqlSchemaConstants.CQL_RESULT_COLLECTION_QNAME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XML.loadString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xmlResult.label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xmlResult.attributes.toString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xmlResult.child.map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node:Node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)=&gt;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;/{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+: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:+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The first well-know web application framework for </a:t>
            </a:r>
            <a:r>
              <a:rPr lang="en-US" sz="2800" b="0" dirty="0" err="1" smtClean="0"/>
              <a:t>Scala</a:t>
            </a:r>
            <a:r>
              <a:rPr lang="en-US" sz="2800" b="0" dirty="0" smtClean="0"/>
              <a:t>.</a:t>
            </a:r>
          </a:p>
          <a:p>
            <a:r>
              <a:rPr lang="en-US" sz="2800" b="0" dirty="0" smtClean="0"/>
              <a:t>Secure – avoids common vulnerabilities including many of the OWASP (Open Web Application Security Project) Top 10</a:t>
            </a:r>
          </a:p>
          <a:p>
            <a:r>
              <a:rPr lang="en-US" sz="2800" b="0" dirty="0" smtClean="0"/>
              <a:t>Developer centric – Lift apps are fast to build, concise and easy to maintain.</a:t>
            </a:r>
          </a:p>
          <a:p>
            <a:r>
              <a:rPr lang="en-US" sz="2800" b="0" dirty="0" smtClean="0"/>
              <a:t>Screens are designed using HTML-based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Scalable – Lift apps are high performance and scale in the real world to handle high traffic levels</a:t>
            </a:r>
          </a:p>
          <a:p>
            <a:r>
              <a:rPr lang="en-US" sz="2800" b="0" dirty="0" smtClean="0"/>
              <a:t>Interactive like a desktop app – Lift's Comet support is unparalleled and Lift's AJAX support is simple to use and very secure.</a:t>
            </a:r>
          </a:p>
          <a:p>
            <a:r>
              <a:rPr lang="en-US" sz="2800" b="0" dirty="0" smtClean="0"/>
              <a:t>Shipped with SBT (</a:t>
            </a:r>
            <a:r>
              <a:rPr lang="en-US" sz="2800" b="0" dirty="0" err="1" smtClean="0"/>
              <a:t>Scala</a:t>
            </a:r>
            <a:r>
              <a:rPr lang="en-US" sz="2800" b="0" dirty="0" smtClean="0"/>
              <a:t> Build Tool) – can obtain dependent jar files from Ivy repositories, like those used for caGrid and </a:t>
            </a:r>
            <a:r>
              <a:rPr lang="en-US" sz="2800" b="0" dirty="0" err="1" smtClean="0"/>
              <a:t>caBIG</a:t>
            </a:r>
            <a:r>
              <a:rPr lang="en-US" sz="2800" b="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309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16540</TotalTime>
  <Words>1443</Words>
  <Application>Microsoft Office PowerPoint</Application>
  <PresentationFormat>On-screen Show (4:3)</PresentationFormat>
  <Paragraphs>202</Paragraphs>
  <Slides>27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A Scala/Lift Powered CaGrid Client</vt:lpstr>
      <vt:lpstr>Overview</vt:lpstr>
      <vt:lpstr>Why Scala?</vt:lpstr>
      <vt:lpstr>Why Scala?</vt:lpstr>
      <vt:lpstr>Calling the caGrid API</vt:lpstr>
      <vt:lpstr>Type Inference</vt:lpstr>
      <vt:lpstr>XML is a Native Data Type</vt:lpstr>
      <vt:lpstr>Why Lift?</vt:lpstr>
      <vt:lpstr>Why Lift?</vt:lpstr>
      <vt:lpstr>Static HTML Elements Can be Replaced with Dynamic Elements</vt:lpstr>
      <vt:lpstr>Pattern Matching to Replace Static HTML</vt:lpstr>
      <vt:lpstr>External Dependencies</vt:lpstr>
      <vt:lpstr>A quick walkthrough of demo client web pages</vt:lpstr>
      <vt:lpstr>Client Login Page</vt:lpstr>
      <vt:lpstr>Client Request User ID Page</vt:lpstr>
      <vt:lpstr>Client Home Page</vt:lpstr>
      <vt:lpstr>Discovery Page</vt:lpstr>
      <vt:lpstr>Service Selection Page</vt:lpstr>
      <vt:lpstr>Service Page</vt:lpstr>
      <vt:lpstr>Query Page (Before Running Query)</vt:lpstr>
      <vt:lpstr>Query Page (After Running Query)</vt:lpstr>
      <vt:lpstr>More Information</vt:lpstr>
      <vt:lpstr>Configuration Using Named Objects</vt:lpstr>
      <vt:lpstr>Functional Programming Avoids Explicitly Coding Loops</vt:lpstr>
      <vt:lpstr>Artifact Repositories</vt:lpstr>
      <vt:lpstr>The Type System and Pattern Matching Combine to Avoid Low-Level Bugs</vt:lpstr>
      <vt:lpstr>The boot Method Creates the SiteMap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mgrand</dc:creator>
  <cp:lastModifiedBy>Mark Grand</cp:lastModifiedBy>
  <cp:revision>740</cp:revision>
  <dcterms:created xsi:type="dcterms:W3CDTF">2010-09-03T17:01:08Z</dcterms:created>
  <dcterms:modified xsi:type="dcterms:W3CDTF">2011-09-14T19:26:41Z</dcterms:modified>
</cp:coreProperties>
</file>