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332" r:id="rId2"/>
    <p:sldId id="334" r:id="rId3"/>
    <p:sldId id="335" r:id="rId4"/>
    <p:sldId id="336" r:id="rId5"/>
    <p:sldId id="337" r:id="rId6"/>
    <p:sldId id="338" r:id="rId7"/>
    <p:sldId id="339" r:id="rId8"/>
    <p:sldId id="340" r:id="rId9"/>
    <p:sldId id="341" r:id="rId10"/>
    <p:sldId id="342" r:id="rId11"/>
    <p:sldId id="343" r:id="rId12"/>
    <p:sldId id="344" r:id="rId13"/>
    <p:sldId id="345" r:id="rId14"/>
    <p:sldId id="346" r:id="rId15"/>
    <p:sldId id="347" r:id="rId16"/>
    <p:sldId id="348" r:id="rId17"/>
    <p:sldId id="349" r:id="rId18"/>
    <p:sldId id="352" r:id="rId19"/>
    <p:sldId id="353" r:id="rId20"/>
    <p:sldId id="354" r:id="rId21"/>
    <p:sldId id="355" r:id="rId22"/>
    <p:sldId id="356" r:id="rId23"/>
    <p:sldId id="357" r:id="rId24"/>
    <p:sldId id="358" r:id="rId25"/>
    <p:sldId id="359" r:id="rId26"/>
    <p:sldId id="406" r:id="rId27"/>
    <p:sldId id="407" r:id="rId28"/>
    <p:sldId id="362" r:id="rId29"/>
    <p:sldId id="363" r:id="rId30"/>
    <p:sldId id="365" r:id="rId31"/>
    <p:sldId id="366" r:id="rId32"/>
    <p:sldId id="367" r:id="rId33"/>
    <p:sldId id="368" r:id="rId34"/>
    <p:sldId id="371" r:id="rId35"/>
    <p:sldId id="372" r:id="rId36"/>
    <p:sldId id="375" r:id="rId37"/>
    <p:sldId id="383" r:id="rId38"/>
    <p:sldId id="451" r:id="rId39"/>
    <p:sldId id="456" r:id="rId40"/>
    <p:sldId id="455" r:id="rId41"/>
    <p:sldId id="384" r:id="rId42"/>
    <p:sldId id="313" r:id="rId4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D77A"/>
    <a:srgbClr val="E17B7C"/>
    <a:srgbClr val="21BAFF"/>
    <a:srgbClr val="1C2674"/>
    <a:srgbClr val="DDDDDD"/>
    <a:srgbClr val="990000"/>
    <a:srgbClr val="00AAF6"/>
    <a:srgbClr val="9FE1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571" autoAdjust="0"/>
  </p:normalViewPr>
  <p:slideViewPr>
    <p:cSldViewPr>
      <p:cViewPr varScale="1">
        <p:scale>
          <a:sx n="63" d="100"/>
          <a:sy n="63" d="100"/>
        </p:scale>
        <p:origin x="-177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1396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F890BC0B-3662-B040-B609-2C81DBFD765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pitchFamily="-109" charset="-128"/>
        <a:cs typeface="ＭＳ Ｐゴシック" pitchFamily="-109" charset="-128"/>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E7BB6284-6D66-E648-9B8E-71C82B555B14}" type="slidenum">
              <a:rPr lang="en-US">
                <a:latin typeface="Arial" pitchFamily="-65" charset="0"/>
              </a:rPr>
              <a:pPr/>
              <a:t>2</a:t>
            </a:fld>
            <a:endParaRPr lang="en-US">
              <a:latin typeface="Arial" pitchFamily="-65"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xfrm>
            <a:off x="914400" y="4343400"/>
            <a:ext cx="5029200" cy="4114800"/>
          </a:xfrm>
          <a:noFill/>
          <a:ln/>
        </p:spPr>
        <p:txBody>
          <a:bodyPr/>
          <a:lstStyle/>
          <a:p>
            <a:pPr eaLnBrk="1" hangingPunct="1"/>
            <a:r>
              <a:rPr lang="en-US" dirty="0" smtClean="0">
                <a:latin typeface="Arial" pitchFamily="-65" charset="0"/>
                <a:ea typeface="ＭＳ Ｐゴシック" pitchFamily="-65" charset="-128"/>
                <a:cs typeface="ＭＳ Ｐゴシック" pitchFamily="-65" charset="-128"/>
              </a:rPr>
              <a:t>Globus grid service development</a:t>
            </a:r>
            <a:r>
              <a:rPr lang="en-US" baseline="0" dirty="0" smtClean="0">
                <a:latin typeface="Arial" pitchFamily="-65" charset="0"/>
                <a:ea typeface="ＭＳ Ｐゴシック" pitchFamily="-65" charset="-128"/>
                <a:cs typeface="ＭＳ Ｐゴシック" pitchFamily="-65" charset="-128"/>
              </a:rPr>
              <a:t> is hard.  Numerous classes, </a:t>
            </a:r>
            <a:r>
              <a:rPr lang="en-US" baseline="0" dirty="0" err="1" smtClean="0">
                <a:latin typeface="Arial" pitchFamily="-65" charset="0"/>
                <a:ea typeface="ＭＳ Ｐゴシック" pitchFamily="-65" charset="-128"/>
                <a:cs typeface="ＭＳ Ｐゴシック" pitchFamily="-65" charset="-128"/>
              </a:rPr>
              <a:t>wsdl</a:t>
            </a:r>
            <a:r>
              <a:rPr lang="en-US" baseline="0" dirty="0" smtClean="0">
                <a:latin typeface="Arial" pitchFamily="-65" charset="0"/>
                <a:ea typeface="ＭＳ Ｐゴシック" pitchFamily="-65" charset="-128"/>
                <a:cs typeface="ＭＳ Ｐゴシック" pitchFamily="-65" charset="-128"/>
              </a:rPr>
              <a:t>, and </a:t>
            </a:r>
            <a:r>
              <a:rPr lang="en-US" baseline="0" dirty="0" err="1" smtClean="0">
                <a:latin typeface="Arial" pitchFamily="-65" charset="0"/>
                <a:ea typeface="ＭＳ Ｐゴシック" pitchFamily="-65" charset="-128"/>
                <a:cs typeface="ＭＳ Ｐゴシック" pitchFamily="-65" charset="-128"/>
              </a:rPr>
              <a:t>wsdd</a:t>
            </a:r>
            <a:r>
              <a:rPr lang="en-US" baseline="0" dirty="0" smtClean="0">
                <a:latin typeface="Arial" pitchFamily="-65" charset="0"/>
                <a:ea typeface="ＭＳ Ｐゴシック" pitchFamily="-65" charset="-128"/>
                <a:cs typeface="ＭＳ Ｐゴシック" pitchFamily="-65" charset="-128"/>
              </a:rPr>
              <a:t> files must be written in a very specific and tedious way.  Introduce hides that complexity from the grid service developer, and gives a single, concise Java class skeleton to implement.  </a:t>
            </a:r>
            <a:r>
              <a:rPr lang="en-US" baseline="0" dirty="0" smtClean="0">
                <a:latin typeface="Arial" pitchFamily="-65" charset="0"/>
                <a:ea typeface="ＭＳ Ｐゴシック" pitchFamily="-65" charset="-128"/>
                <a:cs typeface="ＭＳ Ｐゴシック" pitchFamily="-65" charset="-128"/>
              </a:rPr>
              <a:t>This allows domain </a:t>
            </a:r>
            <a:r>
              <a:rPr lang="en-US" baseline="0" smtClean="0">
                <a:latin typeface="Arial" pitchFamily="-65" charset="0"/>
                <a:ea typeface="ＭＳ Ｐゴシック" pitchFamily="-65" charset="-128"/>
                <a:cs typeface="ＭＳ Ｐゴシック" pitchFamily="-65" charset="-128"/>
              </a:rPr>
              <a:t>experts </a:t>
            </a:r>
            <a:r>
              <a:rPr lang="en-US" baseline="0" smtClean="0">
                <a:latin typeface="Arial" pitchFamily="-65" charset="0"/>
                <a:ea typeface="ＭＳ Ｐゴシック" pitchFamily="-65" charset="-128"/>
                <a:cs typeface="ＭＳ Ｐゴシック" pitchFamily="-65" charset="-128"/>
              </a:rPr>
              <a:t>to implement </a:t>
            </a:r>
            <a:r>
              <a:rPr lang="en-US" baseline="0" dirty="0" smtClean="0">
                <a:latin typeface="Arial" pitchFamily="-65" charset="0"/>
                <a:ea typeface="ＭＳ Ｐゴシック" pitchFamily="-65" charset="-128"/>
                <a:cs typeface="ＭＳ Ｐゴシック" pitchFamily="-65" charset="-128"/>
              </a:rPr>
              <a:t>what they already know without requiring them to learn how to write a grid service first.</a:t>
            </a:r>
          </a:p>
          <a:p>
            <a:pPr eaLnBrk="1" hangingPunct="1"/>
            <a:endParaRPr lang="en-US" baseline="0" dirty="0" smtClean="0">
              <a:latin typeface="Arial" pitchFamily="-65" charset="0"/>
              <a:ea typeface="ＭＳ Ｐゴシック" pitchFamily="-65" charset="-128"/>
              <a:cs typeface="ＭＳ Ｐゴシック" pitchFamily="-65" charset="-128"/>
            </a:endParaRPr>
          </a:p>
          <a:p>
            <a:pPr eaLnBrk="1" hangingPunct="1"/>
            <a:r>
              <a:rPr lang="en-US" dirty="0" smtClean="0">
                <a:latin typeface="Arial" pitchFamily="-65" charset="0"/>
                <a:ea typeface="ＭＳ Ｐゴシック" pitchFamily="-65" charset="-128"/>
                <a:cs typeface="ＭＳ Ｐゴシック" pitchFamily="-65" charset="-128"/>
              </a:rPr>
              <a:t>In caGrid all grid services are strongly typed</a:t>
            </a:r>
            <a:r>
              <a:rPr lang="en-US" baseline="0" dirty="0" smtClean="0">
                <a:latin typeface="Arial" pitchFamily="-65" charset="0"/>
                <a:ea typeface="ＭＳ Ｐゴシック" pitchFamily="-65" charset="-128"/>
                <a:cs typeface="ＭＳ Ｐゴシック" pitchFamily="-65" charset="-128"/>
              </a:rPr>
              <a:t>: use published data standards and service metadata.  Introduce leverages other core grid services to achieve this.  The cancer Data Standards Repository (</a:t>
            </a:r>
            <a:r>
              <a:rPr lang="en-US" baseline="0" dirty="0" err="1" smtClean="0">
                <a:latin typeface="Arial" pitchFamily="-65" charset="0"/>
                <a:ea typeface="ＭＳ Ｐゴシック" pitchFamily="-65" charset="-128"/>
                <a:cs typeface="ＭＳ Ｐゴシック" pitchFamily="-65" charset="-128"/>
              </a:rPr>
              <a:t>caDSR</a:t>
            </a:r>
            <a:r>
              <a:rPr lang="en-US" baseline="0" dirty="0" smtClean="0">
                <a:latin typeface="Arial" pitchFamily="-65" charset="0"/>
                <a:ea typeface="ＭＳ Ｐゴシック" pitchFamily="-65" charset="-128"/>
                <a:cs typeface="ＭＳ Ｐゴシック" pitchFamily="-65" charset="-128"/>
              </a:rPr>
              <a:t>) and Global Model Exchange (GME) register and publish data types.  The security infrastructure of Dorian, </a:t>
            </a:r>
            <a:r>
              <a:rPr lang="en-US" baseline="0" dirty="0" err="1" smtClean="0">
                <a:latin typeface="Arial" pitchFamily="-65" charset="0"/>
                <a:ea typeface="ＭＳ Ｐゴシック" pitchFamily="-65" charset="-128"/>
                <a:cs typeface="ＭＳ Ｐゴシック" pitchFamily="-65" charset="-128"/>
              </a:rPr>
              <a:t>GridGrouper</a:t>
            </a:r>
            <a:r>
              <a:rPr lang="en-US" baseline="0" dirty="0" smtClean="0">
                <a:latin typeface="Arial" pitchFamily="-65" charset="0"/>
                <a:ea typeface="ＭＳ Ｐゴシック" pitchFamily="-65" charset="-128"/>
                <a:cs typeface="ＭＳ Ｐゴシック" pitchFamily="-65" charset="-128"/>
              </a:rPr>
              <a:t>, and CSM can be used to secure your service.  Introduce generated services advertise themselves in the index service to facilitate discovery.</a:t>
            </a:r>
            <a:endParaRPr lang="en-US" dirty="0">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269B1BBC-01C4-7046-ADD8-4215895572BC}" type="slidenum">
              <a:rPr lang="en-US">
                <a:latin typeface="Arial" pitchFamily="-65" charset="0"/>
              </a:rPr>
              <a:pPr/>
              <a:t>11</a:t>
            </a:fld>
            <a:endParaRPr lang="en-US">
              <a:latin typeface="Arial" pitchFamily="-65"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xfrm>
            <a:off x="914400" y="4343400"/>
            <a:ext cx="5029200" cy="4114800"/>
          </a:xfrm>
          <a:noFill/>
          <a:ln/>
        </p:spPr>
        <p:txBody>
          <a:bodyPr/>
          <a:lstStyle/>
          <a:p>
            <a:pPr eaLnBrk="1" hangingPunct="1"/>
            <a:r>
              <a:rPr lang="en-US" dirty="0" smtClean="0">
                <a:latin typeface="Arial" pitchFamily="-65" charset="0"/>
                <a:ea typeface="ＭＳ Ｐゴシック" pitchFamily="-65" charset="-128"/>
                <a:cs typeface="ＭＳ Ｐゴシック" pitchFamily="-65" charset="-128"/>
              </a:rPr>
              <a:t>Security can</a:t>
            </a:r>
            <a:r>
              <a:rPr lang="en-US" baseline="0" dirty="0" smtClean="0">
                <a:latin typeface="Arial" pitchFamily="-65" charset="0"/>
                <a:ea typeface="ＭＳ Ｐゴシック" pitchFamily="-65" charset="-128"/>
                <a:cs typeface="ＭＳ Ｐゴシック" pitchFamily="-65" charset="-128"/>
              </a:rPr>
              <a:t> be defined for the whole service, individual methods, or both.  The service metadata describes to the client what type of authentication and authorization is required.  Introduce generated services support complete GSI security configuration for authentication, and support a plug-in authorization system.  Since the service security metadata must always be available, a special method (</a:t>
            </a:r>
            <a:r>
              <a:rPr lang="en-US" baseline="0" dirty="0" err="1" smtClean="0">
                <a:latin typeface="Arial" pitchFamily="-65" charset="0"/>
                <a:ea typeface="ＭＳ Ｐゴシック" pitchFamily="-65" charset="-128"/>
                <a:cs typeface="ＭＳ Ｐゴシック" pitchFamily="-65" charset="-128"/>
              </a:rPr>
              <a:t>getServiceSecurityMetadata</a:t>
            </a:r>
            <a:r>
              <a:rPr lang="en-US" baseline="0" dirty="0" smtClean="0">
                <a:latin typeface="Arial" pitchFamily="-65" charset="0"/>
                <a:ea typeface="ＭＳ Ｐゴシック" pitchFamily="-65" charset="-128"/>
                <a:cs typeface="ＭＳ Ｐゴシック" pitchFamily="-65" charset="-128"/>
              </a:rPr>
              <a:t>()) is added to the service interface and is accessible anonymously (transport security is still in effect).  Introduce – generated clients hide the complexity of retrieving this metadata and configuring themselves on the first call to the grid service.</a:t>
            </a:r>
          </a:p>
          <a:p>
            <a:pPr eaLnBrk="1" hangingPunct="1"/>
            <a:endParaRPr lang="en-US" baseline="0" dirty="0" smtClean="0">
              <a:latin typeface="Arial" pitchFamily="-65" charset="0"/>
              <a:ea typeface="ＭＳ Ｐゴシック" pitchFamily="-65" charset="-128"/>
              <a:cs typeface="ＭＳ Ｐゴシック" pitchFamily="-65" charset="-128"/>
            </a:endParaRPr>
          </a:p>
          <a:p>
            <a:pPr marL="228600" indent="-228600" eaLnBrk="1" hangingPunct="1">
              <a:buAutoNum type="arabicParenR"/>
            </a:pPr>
            <a:r>
              <a:rPr lang="en-US" baseline="0" dirty="0" smtClean="0">
                <a:latin typeface="Arial" pitchFamily="-65" charset="0"/>
                <a:ea typeface="ＭＳ Ｐゴシック" pitchFamily="-65" charset="-128"/>
                <a:cs typeface="ＭＳ Ｐゴシック" pitchFamily="-65" charset="-128"/>
              </a:rPr>
              <a:t>Grid user invokes the </a:t>
            </a:r>
            <a:r>
              <a:rPr lang="en-US" baseline="0" dirty="0" err="1" smtClean="0">
                <a:latin typeface="Arial" pitchFamily="-65" charset="0"/>
                <a:ea typeface="ＭＳ Ｐゴシック" pitchFamily="-65" charset="-128"/>
                <a:cs typeface="ＭＳ Ｐゴシック" pitchFamily="-65" charset="-128"/>
              </a:rPr>
              <a:t>mySecureOperation</a:t>
            </a:r>
            <a:r>
              <a:rPr lang="en-US" baseline="0" dirty="0" smtClean="0">
                <a:latin typeface="Arial" pitchFamily="-65" charset="0"/>
                <a:ea typeface="ＭＳ Ｐゴシック" pitchFamily="-65" charset="-128"/>
                <a:cs typeface="ＭＳ Ｐゴシック" pitchFamily="-65" charset="-128"/>
              </a:rPr>
              <a:t>() method on the Introduce client</a:t>
            </a:r>
          </a:p>
          <a:p>
            <a:pPr marL="228600" indent="-228600" eaLnBrk="1" hangingPunct="1">
              <a:buAutoNum type="arabicParenR"/>
            </a:pPr>
            <a:r>
              <a:rPr lang="en-US" baseline="0" dirty="0" smtClean="0">
                <a:latin typeface="Arial" pitchFamily="-65" charset="0"/>
                <a:ea typeface="ＭＳ Ｐゴシック" pitchFamily="-65" charset="-128"/>
                <a:cs typeface="ＭＳ Ｐゴシック" pitchFamily="-65" charset="-128"/>
              </a:rPr>
              <a:t>The Introduce – generated client </a:t>
            </a:r>
            <a:r>
              <a:rPr lang="en-US" baseline="0" dirty="0" err="1" smtClean="0">
                <a:latin typeface="Arial" pitchFamily="-65" charset="0"/>
                <a:ea typeface="ＭＳ Ｐゴシック" pitchFamily="-65" charset="-128"/>
                <a:cs typeface="ＭＳ Ｐゴシック" pitchFamily="-65" charset="-128"/>
              </a:rPr>
              <a:t>perpares</a:t>
            </a:r>
            <a:r>
              <a:rPr lang="en-US" baseline="0" dirty="0" smtClean="0">
                <a:latin typeface="Arial" pitchFamily="-65" charset="0"/>
                <a:ea typeface="ＭＳ Ｐゴシック" pitchFamily="-65" charset="-128"/>
                <a:cs typeface="ＭＳ Ｐゴシック" pitchFamily="-65" charset="-128"/>
              </a:rPr>
              <a:t> to configure it’s port type instance</a:t>
            </a:r>
          </a:p>
          <a:p>
            <a:pPr marL="228600" indent="-228600" eaLnBrk="1" hangingPunct="1">
              <a:buAutoNum type="arabicParenR"/>
            </a:pPr>
            <a:r>
              <a:rPr lang="en-US" baseline="0" dirty="0" smtClean="0">
                <a:latin typeface="Arial" pitchFamily="-65" charset="0"/>
                <a:ea typeface="ＭＳ Ｐゴシック" pitchFamily="-65" charset="-128"/>
                <a:cs typeface="ＭＳ Ｐゴシック" pitchFamily="-65" charset="-128"/>
              </a:rPr>
              <a:t>The client calls the </a:t>
            </a:r>
            <a:r>
              <a:rPr lang="en-US" baseline="0" dirty="0" err="1" smtClean="0">
                <a:latin typeface="Arial" pitchFamily="-65" charset="0"/>
                <a:ea typeface="ＭＳ Ｐゴシック" pitchFamily="-65" charset="-128"/>
                <a:cs typeface="ＭＳ Ｐゴシック" pitchFamily="-65" charset="-128"/>
              </a:rPr>
              <a:t>getServiceSecurityMetadata</a:t>
            </a:r>
            <a:r>
              <a:rPr lang="en-US" baseline="0" dirty="0" smtClean="0">
                <a:latin typeface="Arial" pitchFamily="-65" charset="0"/>
                <a:ea typeface="ＭＳ Ｐゴシック" pitchFamily="-65" charset="-128"/>
                <a:cs typeface="ＭＳ Ｐゴシック" pitchFamily="-65" charset="-128"/>
              </a:rPr>
              <a:t> method</a:t>
            </a:r>
          </a:p>
          <a:p>
            <a:pPr marL="228600" indent="-228600" eaLnBrk="1" hangingPunct="1">
              <a:buAutoNum type="arabicParenR"/>
            </a:pPr>
            <a:r>
              <a:rPr lang="en-US" baseline="0" dirty="0" smtClean="0">
                <a:latin typeface="Arial" pitchFamily="-65" charset="0"/>
                <a:ea typeface="ＭＳ Ｐゴシック" pitchFamily="-65" charset="-128"/>
                <a:cs typeface="ＭＳ Ｐゴシック" pitchFamily="-65" charset="-128"/>
              </a:rPr>
              <a:t>Security metadata is retrieved from the service</a:t>
            </a:r>
          </a:p>
          <a:p>
            <a:pPr marL="228600" indent="-228600" eaLnBrk="1" hangingPunct="1">
              <a:buAutoNum type="arabicParenR"/>
            </a:pPr>
            <a:r>
              <a:rPr lang="en-US" baseline="0" dirty="0" smtClean="0">
                <a:latin typeface="Arial" pitchFamily="-65" charset="0"/>
                <a:ea typeface="ＭＳ Ｐゴシック" pitchFamily="-65" charset="-128"/>
                <a:cs typeface="ＭＳ Ｐゴシック" pitchFamily="-65" charset="-128"/>
              </a:rPr>
              <a:t>The service responds to the request for security metadata by returning the document</a:t>
            </a:r>
          </a:p>
          <a:p>
            <a:pPr marL="228600" indent="-228600" eaLnBrk="1" hangingPunct="1">
              <a:buAutoNum type="arabicParenR"/>
            </a:pPr>
            <a:r>
              <a:rPr lang="en-US" baseline="0" dirty="0" smtClean="0">
                <a:latin typeface="Arial" pitchFamily="-65" charset="0"/>
                <a:ea typeface="ＭＳ Ｐゴシック" pitchFamily="-65" charset="-128"/>
                <a:cs typeface="ＭＳ Ｐゴシック" pitchFamily="-65" charset="-128"/>
              </a:rPr>
              <a:t>The client caches this metadata for future use and will not perform the lookup again.  The port type is configured</a:t>
            </a:r>
          </a:p>
          <a:p>
            <a:pPr marL="228600" indent="-228600" eaLnBrk="1" hangingPunct="1">
              <a:buAutoNum type="arabicParenR"/>
            </a:pPr>
            <a:r>
              <a:rPr lang="en-US" baseline="0" dirty="0" smtClean="0">
                <a:latin typeface="Arial" pitchFamily="-65" charset="0"/>
                <a:ea typeface="ＭＳ Ｐゴシック" pitchFamily="-65" charset="-128"/>
                <a:cs typeface="ＭＳ Ｐゴシック" pitchFamily="-65" charset="-128"/>
              </a:rPr>
              <a:t>The secure operation is invoked</a:t>
            </a:r>
          </a:p>
          <a:p>
            <a:pPr marL="228600" indent="-228600" eaLnBrk="1" hangingPunct="1">
              <a:buAutoNum type="arabicParenR"/>
            </a:pPr>
            <a:r>
              <a:rPr lang="en-US" baseline="0" dirty="0" smtClean="0">
                <a:latin typeface="Arial" pitchFamily="-65" charset="0"/>
                <a:ea typeface="ＭＳ Ｐゴシック" pitchFamily="-65" charset="-128"/>
                <a:cs typeface="ＭＳ Ｐゴシック" pitchFamily="-65" charset="-128"/>
              </a:rPr>
              <a:t>The service calls its authorization extension and determines if the grid user is allowed to use the method</a:t>
            </a:r>
            <a:endParaRPr lang="en-US" dirty="0">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r>
              <a:rPr lang="en-US" dirty="0" smtClean="0">
                <a:latin typeface="Arial" pitchFamily="-65" charset="0"/>
                <a:ea typeface="ＭＳ Ｐゴシック" pitchFamily="-65" charset="-128"/>
                <a:cs typeface="ＭＳ Ｐゴシック" pitchFamily="-65" charset="-128"/>
              </a:rPr>
              <a:t>Introduce supports</a:t>
            </a:r>
            <a:r>
              <a:rPr lang="en-US" baseline="0" dirty="0" smtClean="0">
                <a:latin typeface="Arial" pitchFamily="-65" charset="0"/>
                <a:ea typeface="ＭＳ Ｐゴシック" pitchFamily="-65" charset="-128"/>
                <a:cs typeface="ＭＳ Ｐゴシック" pitchFamily="-65" charset="-128"/>
              </a:rPr>
              <a:t> creating services which automatically create resource backed service contexts for easy use in the service using a factory pattern</a:t>
            </a:r>
            <a:r>
              <a:rPr lang="en-US" baseline="0" dirty="0" smtClean="0">
                <a:latin typeface="Arial" pitchFamily="-65" charset="0"/>
                <a:ea typeface="ＭＳ Ｐゴシック" pitchFamily="-65" charset="-128"/>
                <a:cs typeface="ＭＳ Ｐゴシック" pitchFamily="-65" charset="-128"/>
              </a:rPr>
              <a:t>.  This code is created when the service developer specifies an operation which returns a typed Endpoint Reference (EPR) of another service context.</a:t>
            </a:r>
            <a:endParaRPr lang="en-US" baseline="0" dirty="0" smtClean="0">
              <a:latin typeface="Arial" pitchFamily="-65" charset="0"/>
              <a:ea typeface="ＭＳ Ｐゴシック" pitchFamily="-65" charset="-128"/>
              <a:cs typeface="ＭＳ Ｐゴシック" pitchFamily="-65" charset="-128"/>
            </a:endParaRPr>
          </a:p>
        </p:txBody>
      </p:sp>
      <p:sp>
        <p:nvSpPr>
          <p:cNvPr id="41988" name="Slide Number Placeholder 3"/>
          <p:cNvSpPr>
            <a:spLocks noGrp="1"/>
          </p:cNvSpPr>
          <p:nvPr>
            <p:ph type="sldNum" sz="quarter" idx="5"/>
          </p:nvPr>
        </p:nvSpPr>
        <p:spPr>
          <a:noFill/>
        </p:spPr>
        <p:txBody>
          <a:bodyPr/>
          <a:lstStyle/>
          <a:p>
            <a:fld id="{44DC81AD-68C5-B842-9186-8D991B341AB7}" type="slidenum">
              <a:rPr lang="en-US">
                <a:latin typeface="Arial" pitchFamily="-65" charset="0"/>
              </a:rPr>
              <a:pPr/>
              <a:t>12</a:t>
            </a:fld>
            <a:endParaRPr lang="en-US">
              <a:latin typeface="Arial" pitchFamily="-65"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42B37737-72DC-3349-AFB7-5D62CDC9742F}" type="slidenum">
              <a:rPr lang="en-US">
                <a:latin typeface="Arial" pitchFamily="-65" charset="0"/>
              </a:rPr>
              <a:pPr/>
              <a:t>13</a:t>
            </a:fld>
            <a:endParaRPr lang="en-US">
              <a:latin typeface="Arial" pitchFamily="-65"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r>
              <a:rPr lang="en-US" dirty="0" smtClean="0">
                <a:latin typeface="Arial" pitchFamily="-65" charset="0"/>
                <a:ea typeface="ＭＳ Ｐゴシック" pitchFamily="-65" charset="-128"/>
                <a:cs typeface="ＭＳ Ｐゴシック" pitchFamily="-65" charset="-128"/>
              </a:rPr>
              <a:t>The extension framework of introduce provides several points at which developers can add custom functionality.</a:t>
            </a:r>
          </a:p>
          <a:p>
            <a:pPr eaLnBrk="1" hangingPunct="1"/>
            <a:endParaRPr lang="en-US" dirty="0" smtClean="0">
              <a:latin typeface="Arial" pitchFamily="-65" charset="0"/>
              <a:ea typeface="ＭＳ Ｐゴシック" pitchFamily="-65" charset="-128"/>
              <a:cs typeface="ＭＳ Ｐゴシック" pitchFamily="-65" charset="-128"/>
            </a:endParaRPr>
          </a:p>
          <a:p>
            <a:pPr eaLnBrk="1" hangingPunct="1"/>
            <a:r>
              <a:rPr lang="en-US" dirty="0" smtClean="0">
                <a:latin typeface="Arial" pitchFamily="-65" charset="0"/>
                <a:ea typeface="ＭＳ Ｐゴシック" pitchFamily="-65" charset="-128"/>
                <a:cs typeface="ＭＳ Ｐゴシック" pitchFamily="-65" charset="-128"/>
              </a:rPr>
              <a:t>Service extensions are intended to create special</a:t>
            </a:r>
            <a:r>
              <a:rPr lang="en-US" baseline="0" dirty="0" smtClean="0">
                <a:latin typeface="Arial" pitchFamily="-65" charset="0"/>
                <a:ea typeface="ＭＳ Ｐゴシック" pitchFamily="-65" charset="-128"/>
                <a:cs typeface="ＭＳ Ｐゴシック" pitchFamily="-65" charset="-128"/>
              </a:rPr>
              <a:t> types of services by automatically adding operations, jars, schemas, etc.  Data services for example.</a:t>
            </a:r>
          </a:p>
          <a:p>
            <a:pPr eaLnBrk="1" hangingPunct="1"/>
            <a:r>
              <a:rPr lang="en-US" baseline="0" dirty="0" smtClean="0">
                <a:latin typeface="Arial" pitchFamily="-65" charset="0"/>
                <a:ea typeface="ＭＳ Ｐゴシック" pitchFamily="-65" charset="-128"/>
                <a:cs typeface="ＭＳ Ｐゴシック" pitchFamily="-65" charset="-128"/>
              </a:rPr>
              <a:t>Types discovery extensions provide new ways to locate and utilize data types</a:t>
            </a:r>
          </a:p>
          <a:p>
            <a:pPr eaLnBrk="1" hangingPunct="1"/>
            <a:r>
              <a:rPr lang="en-US" baseline="0" dirty="0" smtClean="0">
                <a:latin typeface="Arial" pitchFamily="-65" charset="0"/>
                <a:ea typeface="ＭＳ Ｐゴシック" pitchFamily="-65" charset="-128"/>
                <a:cs typeface="ＭＳ Ｐゴシック" pitchFamily="-65" charset="-128"/>
              </a:rPr>
              <a:t>Authorization extensions give services a pluggable way to manage authorization</a:t>
            </a:r>
          </a:p>
          <a:p>
            <a:pPr eaLnBrk="1" hangingPunct="1"/>
            <a:r>
              <a:rPr lang="en-US" baseline="0" dirty="0" smtClean="0">
                <a:latin typeface="Arial" pitchFamily="-65" charset="0"/>
                <a:ea typeface="ＭＳ Ｐゴシック" pitchFamily="-65" charset="-128"/>
                <a:cs typeface="ＭＳ Ｐゴシック" pitchFamily="-65" charset="-128"/>
              </a:rPr>
              <a:t>GDE extensions simply change the way the Introduce UI appears, and Deployment extensions modify the service deployment process.</a:t>
            </a:r>
          </a:p>
          <a:p>
            <a:pPr eaLnBrk="1" hangingPunct="1"/>
            <a:endParaRPr lang="en-US" baseline="0" dirty="0" smtClean="0">
              <a:latin typeface="Arial" pitchFamily="-65" charset="0"/>
              <a:ea typeface="ＭＳ Ｐゴシック" pitchFamily="-65" charset="-128"/>
              <a:cs typeface="ＭＳ Ｐゴシック" pitchFamily="-65" charset="-128"/>
            </a:endParaRPr>
          </a:p>
          <a:p>
            <a:pPr eaLnBrk="1" hangingPunct="1"/>
            <a:r>
              <a:rPr lang="en-US" baseline="0" dirty="0" smtClean="0">
                <a:latin typeface="Arial" pitchFamily="-65" charset="0"/>
                <a:ea typeface="ＭＳ Ｐゴシック" pitchFamily="-65" charset="-128"/>
                <a:cs typeface="ＭＳ Ｐゴシック" pitchFamily="-65" charset="-128"/>
              </a:rPr>
              <a:t>Extensions are installed by copying an XML document </a:t>
            </a:r>
            <a:r>
              <a:rPr lang="en-US" baseline="0" dirty="0" smtClean="0">
                <a:latin typeface="Arial" pitchFamily="-65" charset="0"/>
                <a:ea typeface="ＭＳ Ｐゴシック" pitchFamily="-65" charset="-128"/>
                <a:cs typeface="ＭＳ Ｐゴシック" pitchFamily="-65" charset="-128"/>
              </a:rPr>
              <a:t>and any dependencies they may have into </a:t>
            </a:r>
            <a:r>
              <a:rPr lang="en-US" baseline="0" dirty="0" smtClean="0">
                <a:latin typeface="Arial" pitchFamily="-65" charset="0"/>
                <a:ea typeface="ＭＳ Ｐゴシック" pitchFamily="-65" charset="-128"/>
                <a:cs typeface="ＭＳ Ｐゴシック" pitchFamily="-65" charset="-128"/>
              </a:rPr>
              <a:t>a folder </a:t>
            </a:r>
            <a:r>
              <a:rPr lang="en-US" baseline="0" dirty="0" smtClean="0">
                <a:latin typeface="Arial" pitchFamily="-65" charset="0"/>
                <a:ea typeface="ＭＳ Ｐゴシック" pitchFamily="-65" charset="-128"/>
                <a:cs typeface="ＭＳ Ｐゴシック" pitchFamily="-65" charset="-128"/>
              </a:rPr>
              <a:t>within </a:t>
            </a:r>
            <a:r>
              <a:rPr lang="en-US" baseline="0" dirty="0" smtClean="0">
                <a:latin typeface="Arial" pitchFamily="-65" charset="0"/>
                <a:ea typeface="ＭＳ Ｐゴシック" pitchFamily="-65" charset="-128"/>
                <a:cs typeface="ＭＳ Ｐゴシック" pitchFamily="-65" charset="-128"/>
              </a:rPr>
              <a:t>the Introduce directory structure.  This keeps them modular and isolated for easy installation and removal.</a:t>
            </a:r>
            <a:endParaRPr lang="en-US" dirty="0">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ECE92AB1-FFCB-8440-B025-346C5A7FDACB}" type="slidenum">
              <a:rPr lang="en-US">
                <a:latin typeface="Arial" pitchFamily="-65" charset="0"/>
              </a:rPr>
              <a:pPr/>
              <a:t>14</a:t>
            </a:fld>
            <a:endParaRPr lang="en-US">
              <a:latin typeface="Arial" pitchFamily="-65"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r>
              <a:rPr lang="en-US" dirty="0" smtClean="0">
                <a:latin typeface="Arial" pitchFamily="-65" charset="0"/>
                <a:ea typeface="ＭＳ Ｐゴシック" pitchFamily="-65" charset="-128"/>
                <a:cs typeface="ＭＳ Ｐゴシック" pitchFamily="-65" charset="-128"/>
              </a:rPr>
              <a:t>This diagram shows the service creation and modification process with the points</a:t>
            </a:r>
            <a:r>
              <a:rPr lang="en-US" baseline="0" dirty="0" smtClean="0">
                <a:latin typeface="Arial" pitchFamily="-65" charset="0"/>
                <a:ea typeface="ＭＳ Ｐゴシック" pitchFamily="-65" charset="-128"/>
                <a:cs typeface="ＭＳ Ｐゴシック" pitchFamily="-65" charset="-128"/>
              </a:rPr>
              <a:t> at which a service extension may inject its functionality labeled as blue circles.</a:t>
            </a:r>
          </a:p>
          <a:p>
            <a:pPr eaLnBrk="1" hangingPunct="1"/>
            <a:endParaRPr lang="en-US" baseline="0" dirty="0" smtClean="0">
              <a:latin typeface="Arial" pitchFamily="-65" charset="0"/>
              <a:ea typeface="ＭＳ Ｐゴシック" pitchFamily="-65" charset="-128"/>
              <a:cs typeface="ＭＳ Ｐゴシック" pitchFamily="-65" charset="-128"/>
            </a:endParaRPr>
          </a:p>
          <a:p>
            <a:pPr eaLnBrk="1" hangingPunct="1"/>
            <a:r>
              <a:rPr lang="en-US" baseline="0" dirty="0" smtClean="0">
                <a:latin typeface="Arial" pitchFamily="-65" charset="0"/>
                <a:ea typeface="ＭＳ Ｐゴシック" pitchFamily="-65" charset="-128"/>
                <a:cs typeface="ＭＳ Ｐゴシック" pitchFamily="-65" charset="-128"/>
              </a:rPr>
              <a:t>The extension may perform some operations immediately following service creation, at modification time before Introduce makes changes to the service, and at modification time after Introduce has made changes.</a:t>
            </a:r>
            <a:endParaRPr lang="en-US" dirty="0">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r>
              <a:rPr lang="en-US" dirty="0" smtClean="0">
                <a:latin typeface="Arial" pitchFamily="-65" charset="0"/>
                <a:ea typeface="ＭＳ Ｐゴシック" pitchFamily="-65" charset="-128"/>
                <a:cs typeface="ＭＳ Ｐゴシック" pitchFamily="-65" charset="-128"/>
              </a:rPr>
              <a:t>In addition to pluggable extensions, Introduce features</a:t>
            </a:r>
            <a:r>
              <a:rPr lang="en-US" baseline="0" dirty="0" smtClean="0">
                <a:latin typeface="Arial" pitchFamily="-65" charset="0"/>
                <a:ea typeface="ＭＳ Ｐゴシック" pitchFamily="-65" charset="-128"/>
                <a:cs typeface="ＭＳ Ｐゴシック" pitchFamily="-65" charset="-128"/>
              </a:rPr>
              <a:t> an update system which allows it to be upgraded and new extensions installed without a complete rebuild or reinstall of the toolkit.  An update site maintains a list of available software packages, and a user of Introduce can use its built in upgrade system to locate and install them.</a:t>
            </a:r>
            <a:endParaRPr lang="en-US" dirty="0">
              <a:latin typeface="Arial" pitchFamily="-65" charset="0"/>
              <a:ea typeface="ＭＳ Ｐゴシック" pitchFamily="-65" charset="-128"/>
              <a:cs typeface="ＭＳ Ｐゴシック" pitchFamily="-65" charset="-128"/>
            </a:endParaRPr>
          </a:p>
        </p:txBody>
      </p:sp>
      <p:sp>
        <p:nvSpPr>
          <p:cNvPr id="48132" name="Slide Number Placeholder 3"/>
          <p:cNvSpPr>
            <a:spLocks noGrp="1"/>
          </p:cNvSpPr>
          <p:nvPr>
            <p:ph type="sldNum" sz="quarter" idx="5"/>
          </p:nvPr>
        </p:nvSpPr>
        <p:spPr>
          <a:noFill/>
        </p:spPr>
        <p:txBody>
          <a:bodyPr/>
          <a:lstStyle/>
          <a:p>
            <a:fld id="{40F62F2D-B7AE-6849-98C3-205C707BF9C1}" type="slidenum">
              <a:rPr lang="en-US">
                <a:latin typeface="Arial" pitchFamily="-65" charset="0"/>
              </a:rPr>
              <a:pPr/>
              <a:t>15</a:t>
            </a:fld>
            <a:endParaRPr lang="en-US">
              <a:latin typeface="Arial" pitchFamily="-65"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r>
              <a:rPr lang="en-US" dirty="0" smtClean="0">
                <a:latin typeface="Arial" pitchFamily="-65" charset="0"/>
                <a:ea typeface="ＭＳ Ｐゴシック" pitchFamily="-65" charset="-128"/>
                <a:cs typeface="ＭＳ Ｐゴシック" pitchFamily="-65" charset="-128"/>
              </a:rPr>
              <a:t>Introduce also</a:t>
            </a:r>
            <a:r>
              <a:rPr lang="en-US" baseline="0" dirty="0" smtClean="0">
                <a:latin typeface="Arial" pitchFamily="-65" charset="0"/>
                <a:ea typeface="ＭＳ Ｐゴシック" pitchFamily="-65" charset="-128"/>
                <a:cs typeface="ＭＳ Ｐゴシック" pitchFamily="-65" charset="-128"/>
              </a:rPr>
              <a:t> provides mechanisms to upgrade existing services from an older version of the grid framework to a new one.  The process is very simple for a user; simply open the existing service with the newer version of Introduce, and a prompt appears asking if the service should be migrated forward.  Service extensions may also define </a:t>
            </a:r>
            <a:r>
              <a:rPr lang="en-US" baseline="0" dirty="0" err="1" smtClean="0">
                <a:latin typeface="Arial" pitchFamily="-65" charset="0"/>
                <a:ea typeface="ＭＳ Ｐゴシック" pitchFamily="-65" charset="-128"/>
                <a:cs typeface="ＭＳ Ｐゴシック" pitchFamily="-65" charset="-128"/>
              </a:rPr>
              <a:t>upgraders</a:t>
            </a:r>
            <a:r>
              <a:rPr lang="en-US" baseline="0" dirty="0" smtClean="0">
                <a:latin typeface="Arial" pitchFamily="-65" charset="0"/>
                <a:ea typeface="ＭＳ Ｐゴシック" pitchFamily="-65" charset="-128"/>
                <a:cs typeface="ＭＳ Ｐゴシック" pitchFamily="-65" charset="-128"/>
              </a:rPr>
              <a:t> which can run at this time and move the functionality they provide to the new version as well.</a:t>
            </a:r>
            <a:endParaRPr lang="en-US" dirty="0">
              <a:latin typeface="Arial" pitchFamily="-65" charset="0"/>
              <a:ea typeface="ＭＳ Ｐゴシック" pitchFamily="-65" charset="-128"/>
              <a:cs typeface="ＭＳ Ｐゴシック" pitchFamily="-65" charset="-128"/>
            </a:endParaRPr>
          </a:p>
        </p:txBody>
      </p:sp>
      <p:sp>
        <p:nvSpPr>
          <p:cNvPr id="50180" name="Slide Number Placeholder 3"/>
          <p:cNvSpPr>
            <a:spLocks noGrp="1"/>
          </p:cNvSpPr>
          <p:nvPr>
            <p:ph type="sldNum" sz="quarter" idx="5"/>
          </p:nvPr>
        </p:nvSpPr>
        <p:spPr>
          <a:noFill/>
        </p:spPr>
        <p:txBody>
          <a:bodyPr/>
          <a:lstStyle/>
          <a:p>
            <a:fld id="{78FA1E57-65A9-AE4E-BDBC-5FAE705EB4F4}" type="slidenum">
              <a:rPr lang="en-US">
                <a:latin typeface="Arial" pitchFamily="-65" charset="0"/>
              </a:rPr>
              <a:pPr/>
              <a:t>16</a:t>
            </a:fld>
            <a:endParaRPr lang="en-US">
              <a:latin typeface="Arial" pitchFamily="-65"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619798D1-6B0F-EB40-8061-7CE56F94BA5C}" type="slidenum">
              <a:rPr lang="en-US">
                <a:latin typeface="Arial" pitchFamily="-65" charset="0"/>
              </a:rPr>
              <a:pPr/>
              <a:t>17</a:t>
            </a:fld>
            <a:endParaRPr lang="en-US">
              <a:latin typeface="Arial" pitchFamily="-65"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next few slides will cover the process of moving an existing API or algorithm to the grid using the Introduce toolkit.</a:t>
            </a:r>
            <a:endParaRPr lang="en-US" dirty="0"/>
          </a:p>
        </p:txBody>
      </p:sp>
      <p:sp>
        <p:nvSpPr>
          <p:cNvPr id="4" name="Slide Number Placeholder 3"/>
          <p:cNvSpPr>
            <a:spLocks noGrp="1"/>
          </p:cNvSpPr>
          <p:nvPr>
            <p:ph type="sldNum" sz="quarter" idx="10"/>
          </p:nvPr>
        </p:nvSpPr>
        <p:spPr/>
        <p:txBody>
          <a:bodyPr/>
          <a:lstStyle/>
          <a:p>
            <a:pPr>
              <a:defRPr/>
            </a:pPr>
            <a:fld id="{F890BC0B-3662-B040-B609-2C81DBFD7657}" type="slidenum">
              <a:rPr lang="en-US" smtClean="0"/>
              <a:pPr>
                <a:defRPr/>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Service</a:t>
            </a:r>
            <a:r>
              <a:rPr lang="en-US" baseline="0" dirty="0" smtClean="0"/>
              <a:t> namespace, package name, location on file system.</a:t>
            </a:r>
            <a:endParaRPr lang="en-US" dirty="0"/>
          </a:p>
        </p:txBody>
      </p:sp>
      <p:sp>
        <p:nvSpPr>
          <p:cNvPr id="4" name="Slide Number Placeholder 3"/>
          <p:cNvSpPr>
            <a:spLocks noGrp="1"/>
          </p:cNvSpPr>
          <p:nvPr>
            <p:ph type="sldNum" sz="quarter" idx="10"/>
          </p:nvPr>
        </p:nvSpPr>
        <p:spPr/>
        <p:txBody>
          <a:bodyPr/>
          <a:lstStyle/>
          <a:p>
            <a:pPr>
              <a:defRPr/>
            </a:pPr>
            <a:fld id="{F890BC0B-3662-B040-B609-2C81DBFD7657}" type="slidenum">
              <a:rPr lang="en-US" smtClean="0"/>
              <a:pPr>
                <a:defRPr/>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Introduce has</a:t>
            </a:r>
            <a:r>
              <a:rPr lang="en-US" baseline="0" dirty="0" smtClean="0"/>
              <a:t> all the information it needs to copy the right XSDs in, generate WSDL documents, write code to connect with Globus, and deliver a simple skeleton class for the service developer to connect the existing API to the Grid.</a:t>
            </a:r>
            <a:endParaRPr lang="en-US" dirty="0"/>
          </a:p>
        </p:txBody>
      </p:sp>
      <p:sp>
        <p:nvSpPr>
          <p:cNvPr id="4" name="Slide Number Placeholder 3"/>
          <p:cNvSpPr>
            <a:spLocks noGrp="1"/>
          </p:cNvSpPr>
          <p:nvPr>
            <p:ph type="sldNum" sz="quarter" idx="10"/>
          </p:nvPr>
        </p:nvSpPr>
        <p:spPr/>
        <p:txBody>
          <a:bodyPr/>
          <a:lstStyle/>
          <a:p>
            <a:pPr>
              <a:defRPr/>
            </a:pPr>
            <a:fld id="{F890BC0B-3662-B040-B609-2C81DBFD7657}" type="slidenum">
              <a:rPr lang="en-US" smtClean="0"/>
              <a:pPr>
                <a:defRPr/>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908BC771-7BB8-AD46-BC33-6EC74823A437}" type="slidenum">
              <a:rPr lang="en-US">
                <a:latin typeface="Arial" pitchFamily="-65" charset="0"/>
              </a:rPr>
              <a:pPr/>
              <a:t>3</a:t>
            </a:fld>
            <a:endParaRPr lang="en-US">
              <a:latin typeface="Arial" pitchFamily="-65"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xfrm>
            <a:off x="914400" y="4343400"/>
            <a:ext cx="5029200" cy="4114800"/>
          </a:xfrm>
          <a:noFill/>
          <a:ln/>
        </p:spPr>
        <p:txBody>
          <a:bodyPr/>
          <a:lstStyle/>
          <a:p>
            <a:pPr eaLnBrk="1" hangingPunct="1"/>
            <a:r>
              <a:rPr lang="en-US" dirty="0" smtClean="0">
                <a:latin typeface="Arial" pitchFamily="-65" charset="0"/>
                <a:ea typeface="ＭＳ Ｐゴシック" pitchFamily="-65" charset="-128"/>
                <a:cs typeface="ＭＳ Ｐゴシック" pitchFamily="-65" charset="-128"/>
              </a:rPr>
              <a:t>The Introduce</a:t>
            </a:r>
            <a:r>
              <a:rPr lang="en-US" baseline="0" dirty="0" smtClean="0">
                <a:latin typeface="Arial" pitchFamily="-65" charset="0"/>
                <a:ea typeface="ＭＳ Ｐゴシック" pitchFamily="-65" charset="-128"/>
                <a:cs typeface="ＭＳ Ｐゴシック" pitchFamily="-65" charset="-128"/>
              </a:rPr>
              <a:t> GUI provides a simple way of creating a service skeleton.  It drives the automatic code generation of a completely WSRF compliant grid service which provides for security, advertisement, discovery, and an un-boxed client (and server!) API.  It gives the service developer tools to add, remove, modify, and import methods from existing WSDL, as well as create service contexts and resources.</a:t>
            </a:r>
            <a:endParaRPr lang="en-US" dirty="0">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Service developer</a:t>
            </a:r>
            <a:r>
              <a:rPr lang="en-US" baseline="0" dirty="0" smtClean="0"/>
              <a:t> implements</a:t>
            </a:r>
            <a:endParaRPr lang="en-US" dirty="0"/>
          </a:p>
        </p:txBody>
      </p:sp>
      <p:sp>
        <p:nvSpPr>
          <p:cNvPr id="4" name="Slide Number Placeholder 3"/>
          <p:cNvSpPr>
            <a:spLocks noGrp="1"/>
          </p:cNvSpPr>
          <p:nvPr>
            <p:ph type="sldNum" sz="quarter" idx="10"/>
          </p:nvPr>
        </p:nvSpPr>
        <p:spPr/>
        <p:txBody>
          <a:bodyPr/>
          <a:lstStyle/>
          <a:p>
            <a:pPr>
              <a:defRPr/>
            </a:pPr>
            <a:fld id="{F890BC0B-3662-B040-B609-2C81DBFD7657}" type="slidenum">
              <a:rPr lang="en-US" smtClean="0"/>
              <a:pPr>
                <a:defRPr/>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890BC0B-3662-B040-B609-2C81DBFD7657}" type="slidenum">
              <a:rPr lang="en-US" smtClean="0"/>
              <a:pPr>
                <a:defRPr/>
              </a:pPr>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When</a:t>
            </a:r>
            <a:r>
              <a:rPr lang="en-US" baseline="0" dirty="0" smtClean="0"/>
              <a:t> deployed and started, the service registers itself to the index service for discovery in the grid.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Metadata is passed</a:t>
            </a:r>
            <a:r>
              <a:rPr lang="en-US" baseline="0" dirty="0" smtClean="0"/>
              <a:t> to the index service which describes the operations and includes semantic concept codes.</a:t>
            </a:r>
            <a:endParaRPr lang="en-US" dirty="0"/>
          </a:p>
        </p:txBody>
      </p:sp>
      <p:sp>
        <p:nvSpPr>
          <p:cNvPr id="4" name="Slide Number Placeholder 3"/>
          <p:cNvSpPr>
            <a:spLocks noGrp="1"/>
          </p:cNvSpPr>
          <p:nvPr>
            <p:ph type="sldNum" sz="quarter" idx="10"/>
          </p:nvPr>
        </p:nvSpPr>
        <p:spPr/>
        <p:txBody>
          <a:bodyPr/>
          <a:lstStyle/>
          <a:p>
            <a:pPr>
              <a:defRPr/>
            </a:pPr>
            <a:fld id="{F890BC0B-3662-B040-B609-2C81DBFD7657}" type="slidenum">
              <a:rPr lang="en-US" smtClean="0"/>
              <a:pPr>
                <a:defRPr/>
              </a:pPr>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890BC0B-3662-B040-B609-2C81DBFD7657}" type="slidenum">
              <a:rPr lang="en-US" smtClean="0"/>
              <a:pPr>
                <a:defRPr/>
              </a:pPr>
              <a:t>27</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5B441EE9-C47D-A847-AA12-A55AF325CE33}" type="slidenum">
              <a:rPr lang="en-US">
                <a:latin typeface="Arial" pitchFamily="-65" charset="0"/>
              </a:rPr>
              <a:pPr/>
              <a:t>28</a:t>
            </a:fld>
            <a:endParaRPr lang="en-US">
              <a:latin typeface="Arial" pitchFamily="-65"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xfrm>
            <a:off x="914400" y="4343400"/>
            <a:ext cx="5029200" cy="4114800"/>
          </a:xfrm>
          <a:noFill/>
          <a:ln/>
        </p:spPr>
        <p:txBody>
          <a:bodyPr/>
          <a:lstStyle/>
          <a:p>
            <a:pPr eaLnBrk="1" hangingPunct="1"/>
            <a:r>
              <a:rPr lang="en-US" dirty="0" smtClean="0">
                <a:latin typeface="Arial" pitchFamily="-65" charset="0"/>
                <a:ea typeface="ＭＳ Ｐゴシック" pitchFamily="-65" charset="-128"/>
                <a:cs typeface="ＭＳ Ｐゴシック" pitchFamily="-65" charset="-128"/>
              </a:rPr>
              <a:t>The Introduce</a:t>
            </a:r>
            <a:r>
              <a:rPr lang="en-US" baseline="0" dirty="0" smtClean="0">
                <a:latin typeface="Arial" pitchFamily="-65" charset="0"/>
                <a:ea typeface="ＭＳ Ｐゴシック" pitchFamily="-65" charset="-128"/>
                <a:cs typeface="ＭＳ Ｐゴシック" pitchFamily="-65" charset="-128"/>
              </a:rPr>
              <a:t> GUI drives the Introduce engine, which can also be invoked via the command line in conjunction with a few configuration files.  It makes use of JET templates and custom code generation to create the Java and WSDL files required for the grid service.</a:t>
            </a:r>
            <a:endParaRPr lang="en-US" dirty="0">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089CE219-0CC7-514D-9184-2004C95F38E4}" type="slidenum">
              <a:rPr lang="en-US">
                <a:latin typeface="Arial" pitchFamily="-65" charset="0"/>
              </a:rPr>
              <a:pPr/>
              <a:t>29</a:t>
            </a:fld>
            <a:endParaRPr lang="en-US">
              <a:latin typeface="Arial" pitchFamily="-65"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r>
              <a:rPr lang="en-US" dirty="0" smtClean="0">
                <a:latin typeface="Arial" pitchFamily="-65" charset="0"/>
                <a:ea typeface="ＭＳ Ｐゴシック" pitchFamily="-65" charset="-128"/>
                <a:cs typeface="ＭＳ Ｐゴシック" pitchFamily="-65" charset="-128"/>
              </a:rPr>
              <a:t>Introduce generates the</a:t>
            </a:r>
            <a:r>
              <a:rPr lang="en-US" baseline="0" dirty="0" smtClean="0">
                <a:latin typeface="Arial" pitchFamily="-65" charset="0"/>
                <a:ea typeface="ＭＳ Ｐゴシック" pitchFamily="-65" charset="-128"/>
                <a:cs typeface="ＭＳ Ｐゴシック" pitchFamily="-65" charset="-128"/>
              </a:rPr>
              <a:t> vast majority of code and configuration required for the grid service.</a:t>
            </a:r>
          </a:p>
          <a:p>
            <a:pPr eaLnBrk="1" hangingPunct="1"/>
            <a:endParaRPr lang="en-US" baseline="0" dirty="0" smtClean="0">
              <a:latin typeface="Arial" pitchFamily="-65" charset="0"/>
              <a:ea typeface="ＭＳ Ｐゴシック" pitchFamily="-65" charset="-128"/>
              <a:cs typeface="ＭＳ Ｐゴシック" pitchFamily="-65" charset="-128"/>
            </a:endParaRPr>
          </a:p>
          <a:p>
            <a:pPr eaLnBrk="1" hangingPunct="1"/>
            <a:r>
              <a:rPr lang="en-US" baseline="0" dirty="0" smtClean="0">
                <a:latin typeface="Arial" pitchFamily="-65" charset="0"/>
                <a:ea typeface="ＭＳ Ｐゴシック" pitchFamily="-65" charset="-128"/>
                <a:cs typeface="ＭＳ Ｐゴシック" pitchFamily="-65" charset="-128"/>
              </a:rPr>
              <a:t>Items highlighted in green are generated and managed by the Introduce toolkit.  This includes the resource classes, client API, authorization providers, and base service implementation.</a:t>
            </a:r>
          </a:p>
          <a:p>
            <a:pPr eaLnBrk="1" hangingPunct="1"/>
            <a:r>
              <a:rPr lang="en-US" baseline="0" dirty="0" smtClean="0">
                <a:latin typeface="Arial" pitchFamily="-65" charset="0"/>
                <a:ea typeface="ＭＳ Ｐゴシック" pitchFamily="-65" charset="-128"/>
                <a:cs typeface="ＭＳ Ｐゴシック" pitchFamily="-65" charset="-128"/>
              </a:rPr>
              <a:t>Items in grey are generated by Globus and Axis.  These are typically beans generated from XSD or WSDL and service stubs.</a:t>
            </a:r>
          </a:p>
          <a:p>
            <a:pPr eaLnBrk="1" hangingPunct="1"/>
            <a:r>
              <a:rPr lang="en-US" baseline="0" dirty="0" smtClean="0">
                <a:latin typeface="Arial" pitchFamily="-65" charset="0"/>
                <a:ea typeface="ＭＳ Ｐゴシック" pitchFamily="-65" charset="-128"/>
                <a:cs typeface="ＭＳ Ｐゴシック" pitchFamily="-65" charset="-128"/>
              </a:rPr>
              <a:t>The single class highlighted in red is the skeleton service implementation, which is to be completed and managed by the </a:t>
            </a:r>
            <a:r>
              <a:rPr lang="en-US" baseline="0" smtClean="0">
                <a:latin typeface="Arial" pitchFamily="-65" charset="0"/>
                <a:ea typeface="ＭＳ Ｐゴシック" pitchFamily="-65" charset="-128"/>
                <a:cs typeface="ＭＳ Ｐゴシック" pitchFamily="-65" charset="-128"/>
              </a:rPr>
              <a:t>service developer.</a:t>
            </a:r>
            <a:endParaRPr lang="en-US" dirty="0">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8ABD2D5B-F217-0942-9529-0BBF184E21EF}" type="slidenum">
              <a:rPr lang="en-US">
                <a:latin typeface="Arial" pitchFamily="-65" charset="0"/>
              </a:rPr>
              <a:pPr/>
              <a:t>30</a:t>
            </a:fld>
            <a:endParaRPr lang="en-US">
              <a:latin typeface="Arial" pitchFamily="-65"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9ADC144C-2B4C-5443-8622-E5855D0DFFA7}" type="slidenum">
              <a:rPr lang="en-US">
                <a:latin typeface="Arial" pitchFamily="-65" charset="0"/>
              </a:rPr>
              <a:pPr/>
              <a:t>31</a:t>
            </a:fld>
            <a:endParaRPr lang="en-US">
              <a:latin typeface="Arial" pitchFamily="-65"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xfrm>
            <a:off x="914400" y="4343400"/>
            <a:ext cx="5029200" cy="4114800"/>
          </a:xfrm>
          <a:noFill/>
          <a:ln/>
        </p:spPr>
        <p:txBody>
          <a:bodyPr/>
          <a:lstStyle/>
          <a:p>
            <a:pPr eaLnBrk="1" hangingPunct="1"/>
            <a:endParaRPr lang="en-US">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service</a:t>
            </a:r>
            <a:r>
              <a:rPr lang="en-US" baseline="0" dirty="0" smtClean="0"/>
              <a:t> modification aspect of Introduce allows the developer to add / remove / or modify data types, operations, resource properties (metadata), service contexts, and security configuration.</a:t>
            </a:r>
            <a:endParaRPr lang="en-US" dirty="0"/>
          </a:p>
        </p:txBody>
      </p:sp>
      <p:sp>
        <p:nvSpPr>
          <p:cNvPr id="4" name="Slide Number Placeholder 3"/>
          <p:cNvSpPr>
            <a:spLocks noGrp="1"/>
          </p:cNvSpPr>
          <p:nvPr>
            <p:ph type="sldNum" sz="quarter" idx="10"/>
          </p:nvPr>
        </p:nvSpPr>
        <p:spPr/>
        <p:txBody>
          <a:bodyPr/>
          <a:lstStyle/>
          <a:p>
            <a:pPr>
              <a:defRPr/>
            </a:pPr>
            <a:fld id="{F890BC0B-3662-B040-B609-2C81DBFD7657}" type="slidenum">
              <a:rPr lang="en-US" smtClean="0"/>
              <a:pPr>
                <a:defRPr/>
              </a:pPr>
              <a:t>32</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13E98026-CCEF-D14E-BAD3-03999A148371}" type="slidenum">
              <a:rPr lang="en-US">
                <a:latin typeface="Arial" pitchFamily="-65" charset="0"/>
              </a:rPr>
              <a:pPr/>
              <a:t>33</a:t>
            </a:fld>
            <a:endParaRPr lang="en-US">
              <a:latin typeface="Arial" pitchFamily="-65"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xfrm>
            <a:off x="914400" y="4343400"/>
            <a:ext cx="5029200" cy="4114800"/>
          </a:xfrm>
          <a:noFill/>
          <a:ln/>
        </p:spPr>
        <p:txBody>
          <a:bodyPr/>
          <a:lstStyle/>
          <a:p>
            <a:pPr eaLnBrk="1" hangingPunct="1"/>
            <a:r>
              <a:rPr lang="en-US" dirty="0" smtClean="0">
                <a:latin typeface="Arial" pitchFamily="-65" charset="0"/>
                <a:ea typeface="ＭＳ Ｐゴシック" pitchFamily="-65" charset="-128"/>
                <a:cs typeface="ＭＳ Ｐゴシック" pitchFamily="-65" charset="-128"/>
              </a:rPr>
              <a:t>The Introduce service description document is the primary input to the Introduce engine.  This can be hand-crafted, generated</a:t>
            </a:r>
            <a:r>
              <a:rPr lang="en-US" baseline="0" dirty="0" smtClean="0">
                <a:latin typeface="Arial" pitchFamily="-65" charset="0"/>
                <a:ea typeface="ＭＳ Ｐゴシック" pitchFamily="-65" charset="-128"/>
                <a:cs typeface="ＭＳ Ｐゴシック" pitchFamily="-65" charset="-128"/>
              </a:rPr>
              <a:t> by the API, or created as part of the Introduce GUI tool.</a:t>
            </a:r>
            <a:endParaRPr lang="en-US" dirty="0">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49E6F283-8B9B-ED4F-B5D8-89021F309D17}" type="slidenum">
              <a:rPr lang="en-US">
                <a:latin typeface="Arial" pitchFamily="-65" charset="0"/>
              </a:rPr>
              <a:pPr/>
              <a:t>4</a:t>
            </a:fld>
            <a:endParaRPr lang="en-US">
              <a:latin typeface="Arial" pitchFamily="-65"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r>
              <a:rPr lang="en-US" dirty="0" smtClean="0">
                <a:latin typeface="Arial" pitchFamily="-65" charset="0"/>
                <a:ea typeface="ＭＳ Ｐゴシック" pitchFamily="-65" charset="-128"/>
                <a:cs typeface="ＭＳ Ｐゴシック" pitchFamily="-65" charset="-128"/>
              </a:rPr>
              <a:t>When the caGrid team</a:t>
            </a:r>
            <a:r>
              <a:rPr lang="en-US" baseline="0" dirty="0" smtClean="0">
                <a:latin typeface="Arial" pitchFamily="-65" charset="0"/>
                <a:ea typeface="ＭＳ Ｐゴシック" pitchFamily="-65" charset="-128"/>
                <a:cs typeface="ＭＳ Ｐゴシック" pitchFamily="-65" charset="-128"/>
              </a:rPr>
              <a:t> set out to develop introduce, we hit upon several fundamental requirements that the tool had to </a:t>
            </a:r>
            <a:r>
              <a:rPr lang="en-US" baseline="0" dirty="0" err="1" smtClean="0">
                <a:latin typeface="Arial" pitchFamily="-65" charset="0"/>
                <a:ea typeface="ＭＳ Ｐゴシック" pitchFamily="-65" charset="-128"/>
                <a:cs typeface="ＭＳ Ｐゴシック" pitchFamily="-65" charset="-128"/>
              </a:rPr>
              <a:t>fulfil</a:t>
            </a:r>
            <a:r>
              <a:rPr lang="en-US" baseline="0" dirty="0" smtClean="0">
                <a:latin typeface="Arial" pitchFamily="-65" charset="0"/>
                <a:ea typeface="ＭＳ Ｐゴシック" pitchFamily="-65" charset="-128"/>
                <a:cs typeface="ＭＳ Ｐゴシック" pitchFamily="-65" charset="-128"/>
              </a:rPr>
              <a:t>.</a:t>
            </a:r>
            <a:endParaRPr lang="en-US" dirty="0">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services generated by Introduce utilize the Web Services Resources</a:t>
            </a:r>
            <a:r>
              <a:rPr lang="en-US" baseline="0" dirty="0" smtClean="0"/>
              <a:t> Framework (WSRF) specification and implementation by Globus.  This allows for the creation of stateful web services.  </a:t>
            </a:r>
            <a:endParaRPr lang="en-US" dirty="0"/>
          </a:p>
        </p:txBody>
      </p:sp>
      <p:sp>
        <p:nvSpPr>
          <p:cNvPr id="4" name="Slide Number Placeholder 3"/>
          <p:cNvSpPr>
            <a:spLocks noGrp="1"/>
          </p:cNvSpPr>
          <p:nvPr>
            <p:ph type="sldNum" sz="quarter" idx="10"/>
          </p:nvPr>
        </p:nvSpPr>
        <p:spPr/>
        <p:txBody>
          <a:bodyPr/>
          <a:lstStyle/>
          <a:p>
            <a:pPr>
              <a:defRPr/>
            </a:pPr>
            <a:fld id="{F890BC0B-3662-B040-B609-2C81DBFD7657}" type="slidenum">
              <a:rPr lang="en-US" smtClean="0"/>
              <a:pPr>
                <a:defRPr/>
              </a:pPr>
              <a:t>34</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Resource home creates and manages new resource</a:t>
            </a:r>
            <a:r>
              <a:rPr lang="en-US" baseline="0" dirty="0" smtClean="0"/>
              <a:t> instances </a:t>
            </a:r>
            <a:r>
              <a:rPr lang="en-US" dirty="0" smtClean="0"/>
              <a:t>accessible</a:t>
            </a:r>
            <a:r>
              <a:rPr lang="en-US" baseline="0" dirty="0" smtClean="0"/>
              <a:t> by a unique key value, and that key becomes part of an Endpoint Reference (EPR) which the client uses to identify which resource they are interacting with in subsequent calls to the grid service.</a:t>
            </a:r>
            <a:endParaRPr lang="en-US" dirty="0"/>
          </a:p>
        </p:txBody>
      </p:sp>
      <p:sp>
        <p:nvSpPr>
          <p:cNvPr id="4" name="Slide Number Placeholder 3"/>
          <p:cNvSpPr>
            <a:spLocks noGrp="1"/>
          </p:cNvSpPr>
          <p:nvPr>
            <p:ph type="sldNum" sz="quarter" idx="10"/>
          </p:nvPr>
        </p:nvSpPr>
        <p:spPr/>
        <p:txBody>
          <a:bodyPr/>
          <a:lstStyle/>
          <a:p>
            <a:pPr>
              <a:defRPr/>
            </a:pPr>
            <a:fld id="{F890BC0B-3662-B040-B609-2C81DBFD7657}" type="slidenum">
              <a:rPr lang="en-US" smtClean="0"/>
              <a:pPr>
                <a:defRPr/>
              </a:pPr>
              <a:t>35</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WS-Lifetime</a:t>
            </a:r>
            <a:r>
              <a:rPr lang="en-US" baseline="0" dirty="0" smtClean="0"/>
              <a:t> supports “termination time”</a:t>
            </a:r>
            <a:endParaRPr lang="en-US" dirty="0"/>
          </a:p>
        </p:txBody>
      </p:sp>
      <p:sp>
        <p:nvSpPr>
          <p:cNvPr id="4" name="Slide Number Placeholder 3"/>
          <p:cNvSpPr>
            <a:spLocks noGrp="1"/>
          </p:cNvSpPr>
          <p:nvPr>
            <p:ph type="sldNum" sz="quarter" idx="10"/>
          </p:nvPr>
        </p:nvSpPr>
        <p:spPr/>
        <p:txBody>
          <a:bodyPr/>
          <a:lstStyle/>
          <a:p>
            <a:pPr>
              <a:defRPr/>
            </a:pPr>
            <a:fld id="{F890BC0B-3662-B040-B609-2C81DBFD7657}" type="slidenum">
              <a:rPr lang="en-US" smtClean="0"/>
              <a:pPr>
                <a:defRPr/>
              </a:pPr>
              <a:t>36</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Policy Decision</a:t>
            </a:r>
            <a:r>
              <a:rPr lang="en-US" baseline="0" dirty="0" smtClean="0"/>
              <a:t> Provider (PDP) chains can be built up to form an authorization policy for the service’s resources.</a:t>
            </a:r>
          </a:p>
          <a:p>
            <a:endParaRPr lang="en-US" baseline="0" dirty="0" smtClean="0"/>
          </a:p>
          <a:p>
            <a:r>
              <a:rPr lang="en-US" baseline="0" dirty="0" smtClean="0"/>
              <a:t>The lowest level of access protection is done at the resource level, then is analyzed per method, and finally the general service security policy.</a:t>
            </a:r>
          </a:p>
          <a:p>
            <a:endParaRPr lang="en-US" baseline="0" dirty="0" smtClean="0"/>
          </a:p>
          <a:p>
            <a:r>
              <a:rPr lang="en-US" baseline="0" dirty="0" smtClean="0"/>
              <a:t>Introduce allows configuration of these chains on the service and methods of the service.  The generated code contains a stubbed out example of how to hook such chains in.</a:t>
            </a:r>
            <a:endParaRPr lang="en-US" dirty="0"/>
          </a:p>
        </p:txBody>
      </p:sp>
      <p:sp>
        <p:nvSpPr>
          <p:cNvPr id="4" name="Slide Number Placeholder 3"/>
          <p:cNvSpPr>
            <a:spLocks noGrp="1"/>
          </p:cNvSpPr>
          <p:nvPr>
            <p:ph type="sldNum" sz="quarter" idx="10"/>
          </p:nvPr>
        </p:nvSpPr>
        <p:spPr/>
        <p:txBody>
          <a:bodyPr/>
          <a:lstStyle/>
          <a:p>
            <a:pPr>
              <a:defRPr/>
            </a:pPr>
            <a:fld id="{F890BC0B-3662-B040-B609-2C81DBFD7657}" type="slidenum">
              <a:rPr lang="en-US" smtClean="0"/>
              <a:pPr>
                <a:defRPr/>
              </a:pPr>
              <a:t>37</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Service resources are created dynamically, so the</a:t>
            </a:r>
            <a:r>
              <a:rPr lang="en-US" baseline="0" dirty="0" smtClean="0"/>
              <a:t> PDP chain must be added dynamically.  Introduce includes some common, basic utilities which can be use to protect resources.  For example, a resource can be configured to be accessible only to the caller which created them.  Resources created in this way are private to the client which initially created them.</a:t>
            </a:r>
            <a:endParaRPr lang="en-US" dirty="0"/>
          </a:p>
        </p:txBody>
      </p:sp>
      <p:sp>
        <p:nvSpPr>
          <p:cNvPr id="4" name="Slide Number Placeholder 3"/>
          <p:cNvSpPr>
            <a:spLocks noGrp="1"/>
          </p:cNvSpPr>
          <p:nvPr>
            <p:ph type="sldNum" sz="quarter" idx="10"/>
          </p:nvPr>
        </p:nvSpPr>
        <p:spPr/>
        <p:txBody>
          <a:bodyPr/>
          <a:lstStyle/>
          <a:p>
            <a:pPr>
              <a:defRPr/>
            </a:pPr>
            <a:fld id="{F890BC0B-3662-B040-B609-2C81DBFD7657}" type="slidenum">
              <a:rPr lang="en-US" smtClean="0"/>
              <a:pPr>
                <a:defRPr/>
              </a:pPr>
              <a:t>38</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security descriptor document</a:t>
            </a:r>
            <a:r>
              <a:rPr lang="en-US" baseline="0" dirty="0" smtClean="0"/>
              <a:t> configures the Globus PDP chains for the service and its operations.  This is created by Introduce and is placed in the service’s etc directory.</a:t>
            </a:r>
            <a:endParaRPr lang="en-US" dirty="0"/>
          </a:p>
        </p:txBody>
      </p:sp>
      <p:sp>
        <p:nvSpPr>
          <p:cNvPr id="4" name="Slide Number Placeholder 3"/>
          <p:cNvSpPr>
            <a:spLocks noGrp="1"/>
          </p:cNvSpPr>
          <p:nvPr>
            <p:ph type="sldNum" sz="quarter" idx="10"/>
          </p:nvPr>
        </p:nvSpPr>
        <p:spPr/>
        <p:txBody>
          <a:bodyPr/>
          <a:lstStyle/>
          <a:p>
            <a:pPr>
              <a:defRPr/>
            </a:pPr>
            <a:fld id="{F890BC0B-3662-B040-B609-2C81DBFD7657}" type="slidenum">
              <a:rPr lang="en-US" smtClean="0"/>
              <a:pPr>
                <a:defRPr/>
              </a:pPr>
              <a:t>39</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Introduce</a:t>
            </a:r>
            <a:r>
              <a:rPr lang="en-US" baseline="0" dirty="0" smtClean="0"/>
              <a:t> provides a PDP system which is pluggable and extendable. caGrid includes several such extensions which can interact with external resources such as Grid Grouper and CSM.</a:t>
            </a:r>
            <a:endParaRPr lang="en-US" dirty="0"/>
          </a:p>
        </p:txBody>
      </p:sp>
      <p:sp>
        <p:nvSpPr>
          <p:cNvPr id="4" name="Slide Number Placeholder 3"/>
          <p:cNvSpPr>
            <a:spLocks noGrp="1"/>
          </p:cNvSpPr>
          <p:nvPr>
            <p:ph type="sldNum" sz="quarter" idx="10"/>
          </p:nvPr>
        </p:nvSpPr>
        <p:spPr/>
        <p:txBody>
          <a:bodyPr/>
          <a:lstStyle/>
          <a:p>
            <a:pPr>
              <a:defRPr/>
            </a:pPr>
            <a:fld id="{F890BC0B-3662-B040-B609-2C81DBFD7657}" type="slidenum">
              <a:rPr lang="en-US" smtClean="0"/>
              <a:pPr>
                <a:defRPr/>
              </a:pPr>
              <a:t>40</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p:txBody>
          <a:bodyPr/>
          <a:lstStyle/>
          <a:p>
            <a:fld id="{4F0C504C-16AA-9A43-A55E-C385EB0CFD05}" type="slidenum">
              <a:rPr lang="en-US"/>
              <a:pPr/>
              <a:t>42</a:t>
            </a:fld>
            <a:endParaRPr lang="en-US"/>
          </a:p>
        </p:txBody>
      </p:sp>
      <p:sp>
        <p:nvSpPr>
          <p:cNvPr id="97283" name="Rectangle 2"/>
          <p:cNvSpPr>
            <a:spLocks noGrp="1" noRot="1" noChangeAspect="1" noChangeArrowheads="1" noTextEdit="1"/>
          </p:cNvSpPr>
          <p:nvPr>
            <p:ph type="sldImg"/>
          </p:nvPr>
        </p:nvSpPr>
        <p:spPr>
          <a:xfrm>
            <a:off x="1143000" y="685800"/>
            <a:ext cx="4572000" cy="3429000"/>
          </a:xfrm>
          <a:ln/>
        </p:spPr>
      </p:sp>
      <p:sp>
        <p:nvSpPr>
          <p:cNvPr id="97284" name="Rectangle 3"/>
          <p:cNvSpPr>
            <a:spLocks noGrp="1" noChangeArrowheads="1"/>
          </p:cNvSpPr>
          <p:nvPr>
            <p:ph type="body" idx="1"/>
          </p:nvPr>
        </p:nvSpPr>
        <p:spPr>
          <a:xfrm>
            <a:off x="914815" y="4343400"/>
            <a:ext cx="5028370" cy="4114800"/>
          </a:xfrm>
          <a:noFill/>
          <a:ln/>
        </p:spPr>
        <p:txBody>
          <a:bodyPr/>
          <a:lstStyle/>
          <a:p>
            <a:pPr eaLnBrk="1" hangingPunct="1">
              <a:spcBef>
                <a:spcPct val="0"/>
              </a:spcBef>
            </a:pPr>
            <a:endParaRPr lang="en-US" sz="1800" dirty="0">
              <a:latin typeface="Arial" pitchFamily="-65"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11B81605-BEB2-4C4B-B52B-4A65701912EB}" type="slidenum">
              <a:rPr lang="en-US">
                <a:latin typeface="Arial" pitchFamily="-65" charset="0"/>
              </a:rPr>
              <a:pPr/>
              <a:t>5</a:t>
            </a:fld>
            <a:endParaRPr lang="en-US">
              <a:latin typeface="Arial" pitchFamily="-65"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p:spPr>
        <p:txBody>
          <a:bodyPr/>
          <a:lstStyle/>
          <a:p>
            <a:pPr eaLnBrk="1" hangingPunct="1"/>
            <a:r>
              <a:rPr lang="en-US" dirty="0" smtClean="0">
                <a:latin typeface="Arial" pitchFamily="-65" charset="0"/>
                <a:ea typeface="ＭＳ Ｐゴシック" pitchFamily="-65" charset="-128"/>
                <a:cs typeface="ＭＳ Ｐゴシック" pitchFamily="-65" charset="-128"/>
              </a:rPr>
              <a:t>Introduce generated services are built up in layers of many components, which themselves are based on specifications.  Fundamentally, an Introduce generated service is based on Globus’ implementation of the web services</a:t>
            </a:r>
            <a:r>
              <a:rPr lang="en-US" baseline="0" dirty="0" smtClean="0">
                <a:latin typeface="Arial" pitchFamily="-65" charset="0"/>
                <a:ea typeface="ＭＳ Ｐゴシック" pitchFamily="-65" charset="-128"/>
                <a:cs typeface="ＭＳ Ｐゴシック" pitchFamily="-65" charset="-128"/>
              </a:rPr>
              <a:t> resources framework (WSRF).  From there, service metadata which both semantically describes the operations and identifies the operator of the service is added.  On top of the service itself, the security layer is added to control access to the service’s operations and contexts, as well as provide for transport security when information moves in and out of the service and over the wire.</a:t>
            </a:r>
          </a:p>
          <a:p>
            <a:pPr eaLnBrk="1" hangingPunct="1"/>
            <a:endParaRPr lang="en-US" baseline="0" dirty="0" smtClean="0">
              <a:latin typeface="Arial" pitchFamily="-65" charset="0"/>
              <a:ea typeface="ＭＳ Ｐゴシック" pitchFamily="-65" charset="-128"/>
              <a:cs typeface="ＭＳ Ｐゴシック" pitchFamily="-65" charset="-128"/>
            </a:endParaRPr>
          </a:p>
          <a:p>
            <a:pPr eaLnBrk="1" hangingPunct="1"/>
            <a:r>
              <a:rPr lang="en-US" baseline="0" dirty="0" smtClean="0">
                <a:latin typeface="Arial" pitchFamily="-65" charset="0"/>
                <a:ea typeface="ＭＳ Ｐゴシック" pitchFamily="-65" charset="-128"/>
                <a:cs typeface="ＭＳ Ｐゴシック" pitchFamily="-65" charset="-128"/>
              </a:rPr>
              <a:t>Since the service is based on published specifications (GSI, WS-Security, WS-Addressing, etc), the client doesn’t need to know any implementation details about the service itself, and can simply </a:t>
            </a:r>
            <a:r>
              <a:rPr lang="en-US" baseline="0" dirty="0" smtClean="0">
                <a:latin typeface="Arial" pitchFamily="-65" charset="0"/>
                <a:ea typeface="ＭＳ Ｐゴシック" pitchFamily="-65" charset="-128"/>
                <a:cs typeface="ＭＳ Ｐゴシック" pitchFamily="-65" charset="-128"/>
              </a:rPr>
              <a:t>“speak the </a:t>
            </a:r>
            <a:r>
              <a:rPr lang="en-US" baseline="0" dirty="0" smtClean="0">
                <a:latin typeface="Arial" pitchFamily="-65" charset="0"/>
                <a:ea typeface="ＭＳ Ｐゴシック" pitchFamily="-65" charset="-128"/>
                <a:cs typeface="ＭＳ Ｐゴシック" pitchFamily="-65" charset="-128"/>
              </a:rPr>
              <a:t>protocol.”</a:t>
            </a:r>
            <a:endParaRPr lang="en-US" dirty="0">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DC3C4300-995E-0C43-9A60-F8A756DE5D4A}" type="slidenum">
              <a:rPr lang="en-US">
                <a:latin typeface="Arial" pitchFamily="-65" charset="0"/>
              </a:rPr>
              <a:pPr/>
              <a:t>6</a:t>
            </a:fld>
            <a:endParaRPr lang="en-US">
              <a:latin typeface="Arial" pitchFamily="-65"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r>
              <a:rPr lang="en-US" dirty="0" smtClean="0">
                <a:latin typeface="Arial" pitchFamily="-65" charset="0"/>
                <a:ea typeface="ＭＳ Ｐゴシック" pitchFamily="-65" charset="-128"/>
                <a:cs typeface="ＭＳ Ｐゴシック" pitchFamily="-65" charset="-128"/>
              </a:rPr>
              <a:t>Another,</a:t>
            </a:r>
            <a:r>
              <a:rPr lang="en-US" baseline="0" dirty="0" smtClean="0">
                <a:latin typeface="Arial" pitchFamily="-65" charset="0"/>
                <a:ea typeface="ＭＳ Ｐゴシック" pitchFamily="-65" charset="-128"/>
                <a:cs typeface="ＭＳ Ｐゴシック" pitchFamily="-65" charset="-128"/>
              </a:rPr>
              <a:t> combined way to visualize a caGrid service.</a:t>
            </a:r>
          </a:p>
          <a:p>
            <a:endParaRPr lang="en-US" baseline="0" dirty="0" smtClean="0">
              <a:latin typeface="Arial" pitchFamily="-65" charset="0"/>
              <a:ea typeface="ＭＳ Ｐゴシック" pitchFamily="-65" charset="-128"/>
              <a:cs typeface="ＭＳ Ｐゴシック" pitchFamily="-65" charset="-128"/>
            </a:endParaRPr>
          </a:p>
          <a:p>
            <a:r>
              <a:rPr lang="en-US" baseline="0" dirty="0" smtClean="0">
                <a:latin typeface="Arial" pitchFamily="-65" charset="0"/>
                <a:ea typeface="ＭＳ Ｐゴシック" pitchFamily="-65" charset="-128"/>
                <a:cs typeface="ＭＳ Ｐゴシック" pitchFamily="-65" charset="-128"/>
              </a:rPr>
              <a:t>The business logic block in the center is the only portion of the grid service a service developer needs to know how to implement – the rest comes “for free” from Introduce and the grid infrastructure.</a:t>
            </a:r>
            <a:endParaRPr lang="en-US" dirty="0">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D001A7A1-D0D0-7040-A59C-24625E50C796}" type="slidenum">
              <a:rPr lang="en-US">
                <a:latin typeface="Arial" pitchFamily="-65" charset="0"/>
              </a:rPr>
              <a:pPr/>
              <a:t>7</a:t>
            </a:fld>
            <a:endParaRPr lang="en-US">
              <a:latin typeface="Arial" pitchFamily="-65"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914400" y="4343400"/>
            <a:ext cx="5029200" cy="4114800"/>
          </a:xfrm>
          <a:noFill/>
          <a:ln/>
        </p:spPr>
        <p:txBody>
          <a:bodyPr/>
          <a:lstStyle/>
          <a:p>
            <a:pPr eaLnBrk="1" hangingPunct="1"/>
            <a:r>
              <a:rPr lang="en-US" dirty="0" smtClean="0">
                <a:latin typeface="Arial" pitchFamily="-65" charset="0"/>
                <a:ea typeface="ＭＳ Ｐゴシック" pitchFamily="-65" charset="-128"/>
                <a:cs typeface="ＭＳ Ｐゴシック" pitchFamily="-65" charset="-128"/>
              </a:rPr>
              <a:t>XML</a:t>
            </a:r>
            <a:r>
              <a:rPr lang="en-US" baseline="0" dirty="0" smtClean="0">
                <a:latin typeface="Arial" pitchFamily="-65" charset="0"/>
                <a:ea typeface="ＭＳ Ｐゴシック" pitchFamily="-65" charset="-128"/>
                <a:cs typeface="ＭＳ Ｐゴシック" pitchFamily="-65" charset="-128"/>
              </a:rPr>
              <a:t> schema provides the definition for data types services use on the grid, and the schemas themselves can be registered in the GME (or any other data registry service).  </a:t>
            </a:r>
            <a:r>
              <a:rPr lang="en-US" baseline="0" dirty="0" smtClean="0">
                <a:latin typeface="Arial" pitchFamily="-65" charset="0"/>
                <a:ea typeface="ＭＳ Ｐゴシック" pitchFamily="-65" charset="-128"/>
                <a:cs typeface="ＭＳ Ｐゴシック" pitchFamily="-65" charset="-128"/>
              </a:rPr>
              <a:t>This facilitates </a:t>
            </a:r>
            <a:r>
              <a:rPr lang="en-US" baseline="0" dirty="0" smtClean="0">
                <a:latin typeface="Arial" pitchFamily="-65" charset="0"/>
                <a:ea typeface="ＭＳ Ｐゴシック" pitchFamily="-65" charset="-128"/>
                <a:cs typeface="ＭＳ Ｐゴシック" pitchFamily="-65" charset="-128"/>
              </a:rPr>
              <a:t>strongly typed services using data types which are publicly accessible.  Such schemas are copied into the service’s schema directory and referenced from the generated WSDL.  Using this information, a strongly typed client and server side API is generated.</a:t>
            </a:r>
          </a:p>
          <a:p>
            <a:pPr eaLnBrk="1" hangingPunct="1"/>
            <a:endParaRPr lang="en-US" baseline="0" dirty="0" smtClean="0">
              <a:latin typeface="Arial" pitchFamily="-65" charset="0"/>
              <a:ea typeface="ＭＳ Ｐゴシック" pitchFamily="-65" charset="-128"/>
              <a:cs typeface="ＭＳ Ｐゴシック" pitchFamily="-65" charset="-128"/>
            </a:endParaRPr>
          </a:p>
          <a:p>
            <a:pPr eaLnBrk="1" hangingPunct="1"/>
            <a:r>
              <a:rPr lang="en-US" baseline="0" dirty="0" smtClean="0">
                <a:latin typeface="Arial" pitchFamily="-65" charset="0"/>
                <a:ea typeface="ＭＳ Ｐゴシック" pitchFamily="-65" charset="-128"/>
                <a:cs typeface="ＭＳ Ｐゴシック" pitchFamily="-65" charset="-128"/>
              </a:rPr>
              <a:t>(Axis </a:t>
            </a:r>
            <a:r>
              <a:rPr lang="en-US" baseline="0" dirty="0" smtClean="0">
                <a:latin typeface="Arial" pitchFamily="-65" charset="0"/>
                <a:ea typeface="ＭＳ Ｐゴシック" pitchFamily="-65" charset="-128"/>
                <a:cs typeface="ＭＳ Ｐゴシック" pitchFamily="-65" charset="-128"/>
              </a:rPr>
              <a:t>Wsdl2Java for example</a:t>
            </a:r>
            <a:r>
              <a:rPr lang="en-US" baseline="0" dirty="0" smtClean="0">
                <a:latin typeface="Arial" pitchFamily="-65" charset="0"/>
                <a:ea typeface="ＭＳ Ｐゴシック" pitchFamily="-65" charset="-128"/>
                <a:cs typeface="ＭＳ Ｐゴシック" pitchFamily="-65" charset="-128"/>
              </a:rPr>
              <a:t>.)</a:t>
            </a:r>
            <a:endParaRPr lang="en-US" dirty="0">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02E86A0A-A0FF-FE47-AD76-4011ECF939F1}" type="slidenum">
              <a:rPr lang="en-US">
                <a:latin typeface="Arial" pitchFamily="-65" charset="0"/>
              </a:rPr>
              <a:pPr/>
              <a:t>8</a:t>
            </a:fld>
            <a:endParaRPr lang="en-US">
              <a:latin typeface="Arial" pitchFamily="-65"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xfrm>
            <a:off x="914400" y="4343400"/>
            <a:ext cx="5029200" cy="4114800"/>
          </a:xfrm>
          <a:noFill/>
          <a:ln/>
        </p:spPr>
        <p:txBody>
          <a:bodyPr/>
          <a:lstStyle/>
          <a:p>
            <a:pPr eaLnBrk="1" hangingPunct="1"/>
            <a:endParaRPr lang="en-US">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894D17DD-14FC-8548-A6EE-B165B70AAC85}" type="slidenum">
              <a:rPr lang="en-US">
                <a:latin typeface="Arial" pitchFamily="-65" charset="0"/>
              </a:rPr>
              <a:pPr/>
              <a:t>9</a:t>
            </a:fld>
            <a:endParaRPr lang="en-US">
              <a:latin typeface="Arial" pitchFamily="-65"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914400" y="4343400"/>
            <a:ext cx="5029200" cy="4114800"/>
          </a:xfrm>
          <a:noFill/>
          <a:ln/>
        </p:spPr>
        <p:txBody>
          <a:bodyPr/>
          <a:lstStyle/>
          <a:p>
            <a:pPr eaLnBrk="1" hangingPunct="1"/>
            <a:endParaRPr lang="en-US" dirty="0">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BDDF5051-5AD6-CB44-AB65-01F752785C1D}" type="slidenum">
              <a:rPr lang="en-US">
                <a:latin typeface="Arial" pitchFamily="-65" charset="0"/>
              </a:rPr>
              <a:pPr/>
              <a:t>10</a:t>
            </a:fld>
            <a:endParaRPr lang="en-US">
              <a:latin typeface="Arial" pitchFamily="-65"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4400" y="4343400"/>
            <a:ext cx="5029200" cy="4114800"/>
          </a:xfrm>
          <a:noFill/>
          <a:ln/>
        </p:spPr>
        <p:txBody>
          <a:bodyPr/>
          <a:lstStyle/>
          <a:p>
            <a:pPr eaLnBrk="1" hangingPunct="1"/>
            <a:r>
              <a:rPr lang="en-US" dirty="0" smtClean="0">
                <a:latin typeface="Arial" pitchFamily="-65" charset="0"/>
                <a:ea typeface="ＭＳ Ｐゴシック" pitchFamily="-65" charset="-128"/>
                <a:cs typeface="ＭＳ Ｐゴシック" pitchFamily="-65" charset="-128"/>
              </a:rPr>
              <a:t>The generated client API matches the appearance of the operations defined</a:t>
            </a:r>
            <a:r>
              <a:rPr lang="en-US" baseline="0" dirty="0" smtClean="0">
                <a:latin typeface="Arial" pitchFamily="-65" charset="0"/>
                <a:ea typeface="ＭＳ Ｐゴシック" pitchFamily="-65" charset="-128"/>
                <a:cs typeface="ＭＳ Ｐゴシック" pitchFamily="-65" charset="-128"/>
              </a:rPr>
              <a:t> in the Introduce interface.  If, for example, the service developer specifies a method takes a String and an Integer, and returns a Date, the client API appears the same way, rather than using the document literal binding which Axis and Globus generate.</a:t>
            </a:r>
            <a:endParaRPr lang="en-US" dirty="0">
              <a:latin typeface="Arial" pitchFamily="-65" charset="0"/>
              <a:ea typeface="ＭＳ Ｐゴシック" pitchFamily="-65" charset="-128"/>
              <a:cs typeface="ＭＳ Ｐゴシック" pitchFamily="-65"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3" descr="COVER"/>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122" descr="SRI.png"/>
          <p:cNvPicPr>
            <a:picLocks noChangeAspect="1"/>
          </p:cNvPicPr>
          <p:nvPr userDrawn="1"/>
        </p:nvPicPr>
        <p:blipFill>
          <a:blip r:embed="rId3" cstate="print"/>
          <a:srcRect/>
          <a:stretch>
            <a:fillRect/>
          </a:stretch>
        </p:blipFill>
        <p:spPr bwMode="auto">
          <a:xfrm>
            <a:off x="6534150" y="6477000"/>
            <a:ext cx="1162050" cy="249238"/>
          </a:xfrm>
          <a:prstGeom prst="rect">
            <a:avLst/>
          </a:prstGeom>
          <a:noFill/>
          <a:ln w="9525">
            <a:noFill/>
            <a:miter lim="800000"/>
            <a:headEnd/>
            <a:tailEnd/>
          </a:ln>
        </p:spPr>
      </p:pic>
      <p:pic>
        <p:nvPicPr>
          <p:cNvPr id="6" name="Picture 129" descr="4color_horz_medcenter_lrgfrmt-zm.gif"/>
          <p:cNvPicPr>
            <a:picLocks noChangeAspect="1"/>
          </p:cNvPicPr>
          <p:nvPr userDrawn="1"/>
        </p:nvPicPr>
        <p:blipFill>
          <a:blip r:embed="rId4" cstate="print"/>
          <a:srcRect t="7217" b="-1053"/>
          <a:stretch>
            <a:fillRect/>
          </a:stretch>
        </p:blipFill>
        <p:spPr bwMode="auto">
          <a:xfrm>
            <a:off x="7905750" y="6372225"/>
            <a:ext cx="857250" cy="422275"/>
          </a:xfrm>
          <a:prstGeom prst="rect">
            <a:avLst/>
          </a:prstGeom>
          <a:noFill/>
          <a:ln w="9525">
            <a:noFill/>
            <a:miter lim="800000"/>
            <a:headEnd/>
            <a:tailEnd/>
          </a:ln>
        </p:spPr>
      </p:pic>
      <p:sp>
        <p:nvSpPr>
          <p:cNvPr id="4098" name="Rectangle 2"/>
          <p:cNvSpPr>
            <a:spLocks noGrp="1" noChangeArrowheads="1"/>
          </p:cNvSpPr>
          <p:nvPr>
            <p:ph type="ctrTitle"/>
          </p:nvPr>
        </p:nvSpPr>
        <p:spPr>
          <a:xfrm>
            <a:off x="4953000" y="2133600"/>
            <a:ext cx="3810000" cy="609600"/>
          </a:xfrm>
        </p:spPr>
        <p:txBody>
          <a:bodyPr anchor="t"/>
          <a:lstStyle>
            <a:lvl1pPr algn="r">
              <a:defRPr sz="4000" b="0">
                <a:latin typeface="Arial Black" pitchFamily="34" charset="0"/>
              </a:defRPr>
            </a:lvl1pPr>
          </a:lstStyle>
          <a:p>
            <a:r>
              <a:rPr lang="en-US"/>
              <a:t>Click to edit Master title style</a:t>
            </a:r>
          </a:p>
        </p:txBody>
      </p:sp>
      <p:sp>
        <p:nvSpPr>
          <p:cNvPr id="4099" name="Rectangle 3"/>
          <p:cNvSpPr>
            <a:spLocks noGrp="1" noChangeArrowheads="1"/>
          </p:cNvSpPr>
          <p:nvPr>
            <p:ph type="subTitle" idx="1"/>
          </p:nvPr>
        </p:nvSpPr>
        <p:spPr>
          <a:xfrm>
            <a:off x="5486400" y="4191000"/>
            <a:ext cx="3200400" cy="457200"/>
          </a:xfrm>
        </p:spPr>
        <p:txBody>
          <a:bodyPr/>
          <a:lstStyle>
            <a:lvl1pPr marL="0" indent="0" algn="r">
              <a:buFontTx/>
              <a:buNone/>
              <a:defRPr sz="2000" i="1"/>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0"/>
            <a:ext cx="211455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0"/>
            <a:ext cx="61912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858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371600"/>
            <a:ext cx="41529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1529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6934200" cy="7921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600200"/>
            <a:ext cx="4038600" cy="4495800"/>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371600"/>
            <a:ext cx="41529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1529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9" descr="INSIDE"/>
          <p:cNvPicPr>
            <a:picLocks noChangeAspect="1" noChangeArrowheads="1"/>
          </p:cNvPicPr>
          <p:nvPr userDrawn="1"/>
        </p:nvPicPr>
        <p:blipFill>
          <a:blip r:embed="rId15" cstate="print"/>
          <a:srcRect/>
          <a:stretch>
            <a:fillRect/>
          </a:stretch>
        </p:blipFill>
        <p:spPr bwMode="auto">
          <a:xfrm>
            <a:off x="0" y="0"/>
            <a:ext cx="9144000" cy="6858000"/>
          </a:xfrm>
          <a:prstGeom prst="rect">
            <a:avLst/>
          </a:prstGeom>
          <a:noFill/>
          <a:ln w="9525">
            <a:noFill/>
            <a:miter lim="800000"/>
            <a:headEnd/>
            <a:tailEnd/>
          </a:ln>
        </p:spPr>
      </p:pic>
      <p:sp>
        <p:nvSpPr>
          <p:cNvPr id="1027" name="Rectangle 2"/>
          <p:cNvSpPr>
            <a:spLocks noGrp="1" noChangeArrowheads="1"/>
          </p:cNvSpPr>
          <p:nvPr>
            <p:ph type="title"/>
          </p:nvPr>
        </p:nvSpPr>
        <p:spPr bwMode="black">
          <a:xfrm>
            <a:off x="304800" y="0"/>
            <a:ext cx="6858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304800" y="1371600"/>
            <a:ext cx="84582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29" name="Picture 122" descr="SRI.png"/>
          <p:cNvPicPr>
            <a:picLocks noChangeAspect="1"/>
          </p:cNvPicPr>
          <p:nvPr userDrawn="1"/>
        </p:nvPicPr>
        <p:blipFill>
          <a:blip r:embed="rId16" cstate="print"/>
          <a:srcRect/>
          <a:stretch>
            <a:fillRect/>
          </a:stretch>
        </p:blipFill>
        <p:spPr bwMode="auto">
          <a:xfrm>
            <a:off x="5086350" y="6477000"/>
            <a:ext cx="1162050" cy="249238"/>
          </a:xfrm>
          <a:prstGeom prst="rect">
            <a:avLst/>
          </a:prstGeom>
          <a:noFill/>
          <a:ln w="9525">
            <a:noFill/>
            <a:miter lim="800000"/>
            <a:headEnd/>
            <a:tailEnd/>
          </a:ln>
        </p:spPr>
      </p:pic>
      <p:pic>
        <p:nvPicPr>
          <p:cNvPr id="1030" name="Picture 129" descr="4color_horz_medcenter_lrgfrmt-zm.gif"/>
          <p:cNvPicPr>
            <a:picLocks noChangeAspect="1"/>
          </p:cNvPicPr>
          <p:nvPr userDrawn="1"/>
        </p:nvPicPr>
        <p:blipFill>
          <a:blip r:embed="rId17" cstate="print"/>
          <a:srcRect t="7217" b="-1053"/>
          <a:stretch>
            <a:fillRect/>
          </a:stretch>
        </p:blipFill>
        <p:spPr bwMode="auto">
          <a:xfrm>
            <a:off x="6457950" y="6372225"/>
            <a:ext cx="857250" cy="4222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55"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6" r:id="rId12"/>
    <p:sldLayoutId id="2147483757" r:id="rId13"/>
  </p:sldLayoutIdLst>
  <p:txStyles>
    <p:titleStyle>
      <a:lvl1pPr algn="l" rtl="0" eaLnBrk="0" fontAlgn="base" hangingPunct="0">
        <a:spcBef>
          <a:spcPct val="0"/>
        </a:spcBef>
        <a:spcAft>
          <a:spcPct val="0"/>
        </a:spcAft>
        <a:defRPr sz="2800" b="1">
          <a:solidFill>
            <a:srgbClr val="1C2674"/>
          </a:solidFill>
          <a:latin typeface="+mj-lt"/>
          <a:ea typeface="ＭＳ Ｐゴシック" pitchFamily="-109" charset="-128"/>
          <a:cs typeface="ＭＳ Ｐゴシック" pitchFamily="-109" charset="-128"/>
        </a:defRPr>
      </a:lvl1pPr>
      <a:lvl2pPr algn="l" rtl="0" eaLnBrk="0" fontAlgn="base" hangingPunct="0">
        <a:spcBef>
          <a:spcPct val="0"/>
        </a:spcBef>
        <a:spcAft>
          <a:spcPct val="0"/>
        </a:spcAft>
        <a:defRPr sz="2800" b="1">
          <a:solidFill>
            <a:srgbClr val="1C2674"/>
          </a:solidFill>
          <a:latin typeface="Arial" pitchFamily="34" charset="0"/>
          <a:ea typeface="ＭＳ Ｐゴシック" pitchFamily="-109" charset="-128"/>
          <a:cs typeface="ＭＳ Ｐゴシック" pitchFamily="-109" charset="-128"/>
        </a:defRPr>
      </a:lvl2pPr>
      <a:lvl3pPr algn="l" rtl="0" eaLnBrk="0" fontAlgn="base" hangingPunct="0">
        <a:spcBef>
          <a:spcPct val="0"/>
        </a:spcBef>
        <a:spcAft>
          <a:spcPct val="0"/>
        </a:spcAft>
        <a:defRPr sz="2800" b="1">
          <a:solidFill>
            <a:srgbClr val="1C2674"/>
          </a:solidFill>
          <a:latin typeface="Arial" pitchFamily="34" charset="0"/>
          <a:ea typeface="ＭＳ Ｐゴシック" pitchFamily="-109" charset="-128"/>
          <a:cs typeface="ＭＳ Ｐゴシック" pitchFamily="-109" charset="-128"/>
        </a:defRPr>
      </a:lvl3pPr>
      <a:lvl4pPr algn="l" rtl="0" eaLnBrk="0" fontAlgn="base" hangingPunct="0">
        <a:spcBef>
          <a:spcPct val="0"/>
        </a:spcBef>
        <a:spcAft>
          <a:spcPct val="0"/>
        </a:spcAft>
        <a:defRPr sz="2800" b="1">
          <a:solidFill>
            <a:srgbClr val="1C2674"/>
          </a:solidFill>
          <a:latin typeface="Arial" pitchFamily="34" charset="0"/>
          <a:ea typeface="ＭＳ Ｐゴシック" pitchFamily="-109" charset="-128"/>
          <a:cs typeface="ＭＳ Ｐゴシック" pitchFamily="-109" charset="-128"/>
        </a:defRPr>
      </a:lvl4pPr>
      <a:lvl5pPr algn="l" rtl="0" eaLnBrk="0" fontAlgn="base" hangingPunct="0">
        <a:spcBef>
          <a:spcPct val="0"/>
        </a:spcBef>
        <a:spcAft>
          <a:spcPct val="0"/>
        </a:spcAft>
        <a:defRPr sz="2800" b="1">
          <a:solidFill>
            <a:srgbClr val="1C2674"/>
          </a:solidFill>
          <a:latin typeface="Arial" pitchFamily="34" charset="0"/>
          <a:ea typeface="ＭＳ Ｐゴシック" pitchFamily="-109" charset="-128"/>
          <a:cs typeface="ＭＳ Ｐゴシック" pitchFamily="-109" charset="-128"/>
        </a:defRPr>
      </a:lvl5pPr>
      <a:lvl6pPr marL="457200" algn="l" rtl="0" fontAlgn="base">
        <a:spcBef>
          <a:spcPct val="0"/>
        </a:spcBef>
        <a:spcAft>
          <a:spcPct val="0"/>
        </a:spcAft>
        <a:defRPr sz="2800" b="1">
          <a:solidFill>
            <a:srgbClr val="1C2674"/>
          </a:solidFill>
          <a:latin typeface="Arial" pitchFamily="34" charset="0"/>
        </a:defRPr>
      </a:lvl6pPr>
      <a:lvl7pPr marL="914400" algn="l" rtl="0" fontAlgn="base">
        <a:spcBef>
          <a:spcPct val="0"/>
        </a:spcBef>
        <a:spcAft>
          <a:spcPct val="0"/>
        </a:spcAft>
        <a:defRPr sz="2800" b="1">
          <a:solidFill>
            <a:srgbClr val="1C2674"/>
          </a:solidFill>
          <a:latin typeface="Arial" pitchFamily="34" charset="0"/>
        </a:defRPr>
      </a:lvl7pPr>
      <a:lvl8pPr marL="1371600" algn="l" rtl="0" fontAlgn="base">
        <a:spcBef>
          <a:spcPct val="0"/>
        </a:spcBef>
        <a:spcAft>
          <a:spcPct val="0"/>
        </a:spcAft>
        <a:defRPr sz="2800" b="1">
          <a:solidFill>
            <a:srgbClr val="1C2674"/>
          </a:solidFill>
          <a:latin typeface="Arial" pitchFamily="34" charset="0"/>
        </a:defRPr>
      </a:lvl8pPr>
      <a:lvl9pPr marL="1828800" algn="l" rtl="0" fontAlgn="base">
        <a:spcBef>
          <a:spcPct val="0"/>
        </a:spcBef>
        <a:spcAft>
          <a:spcPct val="0"/>
        </a:spcAft>
        <a:defRPr sz="2800" b="1">
          <a:solidFill>
            <a:srgbClr val="1C2674"/>
          </a:solidFill>
          <a:latin typeface="Arial" pitchFamily="34" charset="0"/>
        </a:defRPr>
      </a:lvl9pPr>
    </p:titleStyle>
    <p:bodyStyle>
      <a:lvl1pPr marL="342900" indent="-342900" algn="l" rtl="0" eaLnBrk="0" fontAlgn="base" hangingPunct="0">
        <a:spcBef>
          <a:spcPct val="20000"/>
        </a:spcBef>
        <a:spcAft>
          <a:spcPct val="0"/>
        </a:spcAft>
        <a:buClr>
          <a:srgbClr val="00AAF6"/>
        </a:buClr>
        <a:buChar char="•"/>
        <a:defRPr b="1">
          <a:solidFill>
            <a:schemeClr val="tx1"/>
          </a:solidFill>
          <a:latin typeface="+mn-lt"/>
          <a:ea typeface="ＭＳ Ｐゴシック" pitchFamily="-109" charset="-128"/>
          <a:cs typeface="ＭＳ Ｐゴシック" pitchFamily="-109" charset="-128"/>
        </a:defRPr>
      </a:lvl1pPr>
      <a:lvl2pPr marL="742950" indent="-285750" algn="l" rtl="0" eaLnBrk="0" fontAlgn="base" hangingPunct="0">
        <a:spcBef>
          <a:spcPct val="20000"/>
        </a:spcBef>
        <a:spcAft>
          <a:spcPct val="0"/>
        </a:spcAft>
        <a:buClr>
          <a:srgbClr val="00AAF6"/>
        </a:buClr>
        <a:buChar char="•"/>
        <a:defRPr>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00AAF6"/>
        </a:buClr>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lr>
          <a:srgbClr val="00AAF6"/>
        </a:buClr>
        <a:buChar char="•"/>
        <a:defRPr sz="1400">
          <a:solidFill>
            <a:schemeClr val="tx1"/>
          </a:solidFill>
          <a:latin typeface="+mn-lt"/>
          <a:ea typeface="ＭＳ Ｐゴシック" charset="-128"/>
        </a:defRPr>
      </a:lvl4pPr>
      <a:lvl5pPr marL="2057400" indent="-228600" algn="l" rtl="0" eaLnBrk="0" fontAlgn="base" hangingPunct="0">
        <a:spcBef>
          <a:spcPct val="20000"/>
        </a:spcBef>
        <a:spcAft>
          <a:spcPct val="0"/>
        </a:spcAft>
        <a:buClr>
          <a:srgbClr val="00AAF6"/>
        </a:buClr>
        <a:buChar char="•"/>
        <a:defRPr sz="1400">
          <a:solidFill>
            <a:schemeClr val="tx1"/>
          </a:solidFill>
          <a:latin typeface="+mn-lt"/>
          <a:ea typeface="ＭＳ Ｐゴシック" charset="-128"/>
        </a:defRPr>
      </a:lvl5pPr>
      <a:lvl6pPr marL="2514600" indent="-228600" algn="l" rtl="0" fontAlgn="base">
        <a:spcBef>
          <a:spcPct val="20000"/>
        </a:spcBef>
        <a:spcAft>
          <a:spcPct val="0"/>
        </a:spcAft>
        <a:buClr>
          <a:srgbClr val="00AAF6"/>
        </a:buClr>
        <a:buChar char="•"/>
        <a:defRPr sz="1400">
          <a:solidFill>
            <a:schemeClr val="tx1"/>
          </a:solidFill>
          <a:latin typeface="+mn-lt"/>
        </a:defRPr>
      </a:lvl6pPr>
      <a:lvl7pPr marL="2971800" indent="-228600" algn="l" rtl="0" fontAlgn="base">
        <a:spcBef>
          <a:spcPct val="20000"/>
        </a:spcBef>
        <a:spcAft>
          <a:spcPct val="0"/>
        </a:spcAft>
        <a:buClr>
          <a:srgbClr val="00AAF6"/>
        </a:buClr>
        <a:buChar char="•"/>
        <a:defRPr sz="1400">
          <a:solidFill>
            <a:schemeClr val="tx1"/>
          </a:solidFill>
          <a:latin typeface="+mn-lt"/>
        </a:defRPr>
      </a:lvl7pPr>
      <a:lvl8pPr marL="3429000" indent="-228600" algn="l" rtl="0" fontAlgn="base">
        <a:spcBef>
          <a:spcPct val="20000"/>
        </a:spcBef>
        <a:spcAft>
          <a:spcPct val="0"/>
        </a:spcAft>
        <a:buClr>
          <a:srgbClr val="00AAF6"/>
        </a:buClr>
        <a:buChar char="•"/>
        <a:defRPr sz="1400">
          <a:solidFill>
            <a:schemeClr val="tx1"/>
          </a:solidFill>
          <a:latin typeface="+mn-lt"/>
        </a:defRPr>
      </a:lvl8pPr>
      <a:lvl9pPr marL="3886200" indent="-228600" algn="l" rtl="0" fontAlgn="base">
        <a:spcBef>
          <a:spcPct val="20000"/>
        </a:spcBef>
        <a:spcAft>
          <a:spcPct val="0"/>
        </a:spcAft>
        <a:buClr>
          <a:srgbClr val="00AAF6"/>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hyperlink" Target="http://knowledge.cagrid.org"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hyperlink" Target="mailto:cagrid_users-l@list.nih.gov" TargetMode="External"/><Relationship Id="rId4" Type="http://schemas.openxmlformats.org/officeDocument/2006/relationships/hyperlink" Target="https://list.nih.gov/archives/cagrid_users-l.html"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3"/>
          <p:cNvSpPr>
            <a:spLocks noGrp="1"/>
          </p:cNvSpPr>
          <p:nvPr>
            <p:ph type="ctrTitle"/>
          </p:nvPr>
        </p:nvSpPr>
        <p:spPr>
          <a:xfrm>
            <a:off x="5002213" y="1904999"/>
            <a:ext cx="3810000" cy="1425575"/>
          </a:xfrm>
        </p:spPr>
        <p:txBody>
          <a:bodyPr/>
          <a:lstStyle/>
          <a:p>
            <a:pPr algn="r"/>
            <a:r>
              <a:rPr lang="en-US" sz="3200" dirty="0" smtClean="0">
                <a:solidFill>
                  <a:schemeClr val="accent2">
                    <a:lumMod val="75000"/>
                  </a:schemeClr>
                </a:solidFill>
                <a:latin typeface="Arial Black" pitchFamily="-65" charset="0"/>
                <a:ea typeface="ＭＳ Ｐゴシック" pitchFamily="-65" charset="-128"/>
                <a:cs typeface="ＭＳ Ｐゴシック" pitchFamily="-65" charset="-128"/>
              </a:rPr>
              <a:t>Secure Grid Service </a:t>
            </a:r>
            <a:r>
              <a:rPr lang="en-US" sz="3200" dirty="0" smtClean="0">
                <a:solidFill>
                  <a:schemeClr val="accent2">
                    <a:lumMod val="75000"/>
                  </a:schemeClr>
                </a:solidFill>
                <a:latin typeface="Arial Black" pitchFamily="-65" charset="0"/>
                <a:ea typeface="ＭＳ Ｐゴシック" pitchFamily="-65" charset="-128"/>
                <a:cs typeface="ＭＳ Ｐゴシック" pitchFamily="-65" charset="-128"/>
              </a:rPr>
              <a:t>Development</a:t>
            </a:r>
            <a:endParaRPr lang="en-US" sz="3200" dirty="0" smtClean="0">
              <a:solidFill>
                <a:schemeClr val="accent2">
                  <a:lumMod val="75000"/>
                </a:schemeClr>
              </a:solidFill>
              <a:latin typeface="Arial Black" pitchFamily="-65" charset="0"/>
              <a:ea typeface="ＭＳ Ｐゴシック" pitchFamily="-65" charset="-128"/>
              <a:cs typeface="ＭＳ Ｐゴシック" pitchFamily="-65" charset="-128"/>
            </a:endParaRPr>
          </a:p>
        </p:txBody>
      </p:sp>
      <p:sp>
        <p:nvSpPr>
          <p:cNvPr id="17411" name="Subtitle 3"/>
          <p:cNvSpPr>
            <a:spLocks noGrp="1"/>
          </p:cNvSpPr>
          <p:nvPr>
            <p:ph type="subTitle" idx="1"/>
          </p:nvPr>
        </p:nvSpPr>
        <p:spPr>
          <a:xfrm>
            <a:off x="5791200" y="4953000"/>
            <a:ext cx="3200400" cy="1022350"/>
          </a:xfrm>
        </p:spPr>
        <p:txBody>
          <a:bodyPr/>
          <a:lstStyle/>
          <a:p>
            <a:pPr algn="r">
              <a:buFontTx/>
              <a:buNone/>
            </a:pPr>
            <a:r>
              <a:rPr lang="en-US" sz="1800" dirty="0" smtClean="0">
                <a:solidFill>
                  <a:srgbClr val="AAB5BB"/>
                </a:solidFill>
                <a:ea typeface="ＭＳ Ｐゴシック" pitchFamily="-65" charset="-128"/>
                <a:cs typeface="ＭＳ Ｐゴシック" pitchFamily="-65" charset="-128"/>
              </a:rPr>
              <a:t>PHIN 2009</a:t>
            </a:r>
          </a:p>
          <a:p>
            <a:pPr algn="r">
              <a:buFontTx/>
              <a:buNone/>
            </a:pPr>
            <a:r>
              <a:rPr lang="en-US" sz="1800" dirty="0" smtClean="0">
                <a:solidFill>
                  <a:srgbClr val="AAB5BB"/>
                </a:solidFill>
                <a:ea typeface="ＭＳ Ｐゴシック" pitchFamily="-65" charset="-128"/>
                <a:cs typeface="ＭＳ Ｐゴシック" pitchFamily="-65" charset="-128"/>
              </a:rPr>
              <a:t>Atlanta</a:t>
            </a:r>
          </a:p>
          <a:p>
            <a:pPr algn="r">
              <a:buFontTx/>
              <a:buNone/>
            </a:pPr>
            <a:r>
              <a:rPr lang="en-US" sz="1800" dirty="0" smtClean="0">
                <a:solidFill>
                  <a:srgbClr val="AAB5BB"/>
                </a:solidFill>
                <a:ea typeface="ＭＳ Ｐゴシック" pitchFamily="-65" charset="-128"/>
                <a:cs typeface="ＭＳ Ｐゴシック" pitchFamily="-65" charset="-128"/>
              </a:rPr>
              <a:t>September 2009</a:t>
            </a:r>
          </a:p>
          <a:p>
            <a:endParaRPr lang="en-US" dirty="0" smtClean="0">
              <a:solidFill>
                <a:srgbClr val="AAB5BB"/>
              </a:solidFill>
              <a:ea typeface="ＭＳ Ｐゴシック" pitchFamily="-65" charset="-128"/>
              <a:cs typeface="ＭＳ Ｐゴシック" pitchFamily="-65" charset="-128"/>
            </a:endParaRPr>
          </a:p>
        </p:txBody>
      </p:sp>
      <p:sp>
        <p:nvSpPr>
          <p:cNvPr id="17412" name="Subtitle 3"/>
          <p:cNvSpPr txBox="1">
            <a:spLocks/>
          </p:cNvSpPr>
          <p:nvPr/>
        </p:nvSpPr>
        <p:spPr bwMode="auto">
          <a:xfrm>
            <a:off x="5334000" y="3733800"/>
            <a:ext cx="3657600" cy="1022350"/>
          </a:xfrm>
          <a:prstGeom prst="rect">
            <a:avLst/>
          </a:prstGeom>
          <a:noFill/>
          <a:ln w="9525">
            <a:noFill/>
            <a:miter lim="800000"/>
            <a:headEnd/>
            <a:tailEnd/>
          </a:ln>
        </p:spPr>
        <p:txBody>
          <a:bodyPr>
            <a:prstTxWarp prst="textNoShape">
              <a:avLst/>
            </a:prstTxWarp>
          </a:bodyPr>
          <a:lstStyle/>
          <a:p>
            <a:pPr algn="r" eaLnBrk="0" hangingPunct="0">
              <a:spcBef>
                <a:spcPct val="20000"/>
              </a:spcBef>
              <a:buClr>
                <a:srgbClr val="00AAF6"/>
              </a:buClr>
            </a:pPr>
            <a:r>
              <a:rPr lang="en-US" b="1" i="1" dirty="0" smtClean="0">
                <a:solidFill>
                  <a:srgbClr val="333357"/>
                </a:solidFill>
              </a:rPr>
              <a:t>David Ervin</a:t>
            </a:r>
          </a:p>
          <a:p>
            <a:pPr algn="r" eaLnBrk="0" hangingPunct="0">
              <a:spcBef>
                <a:spcPct val="20000"/>
              </a:spcBef>
              <a:buClr>
                <a:srgbClr val="00AAF6"/>
              </a:buClr>
            </a:pPr>
            <a:r>
              <a:rPr lang="en-US" b="1" i="1" dirty="0" err="1" smtClean="0">
                <a:solidFill>
                  <a:srgbClr val="333357"/>
                </a:solidFill>
              </a:rPr>
              <a:t>david.ervin@osumc.edu</a:t>
            </a:r>
            <a:endParaRPr lang="en-US" b="1" i="1" dirty="0" smtClean="0">
              <a:solidFill>
                <a:srgbClr val="333357"/>
              </a:solidFill>
            </a:endParaRPr>
          </a:p>
          <a:p>
            <a:pPr algn="r" eaLnBrk="0" hangingPunct="0">
              <a:spcBef>
                <a:spcPct val="20000"/>
              </a:spcBef>
              <a:buClr>
                <a:srgbClr val="00AAF6"/>
              </a:buClr>
            </a:pPr>
            <a:r>
              <a:rPr lang="en-US" b="1" i="1" dirty="0">
                <a:solidFill>
                  <a:srgbClr val="333357"/>
                </a:solidFill>
              </a:rPr>
              <a:t>Ohio State University</a:t>
            </a:r>
          </a:p>
        </p:txBody>
      </p:sp>
      <p:pic>
        <p:nvPicPr>
          <p:cNvPr id="17413" name="Picture 5"/>
          <p:cNvPicPr>
            <a:picLocks noChangeAspect="1"/>
          </p:cNvPicPr>
          <p:nvPr/>
        </p:nvPicPr>
        <p:blipFill>
          <a:blip r:embed="rId2" cstate="print"/>
          <a:srcRect/>
          <a:stretch>
            <a:fillRect/>
          </a:stretch>
        </p:blipFill>
        <p:spPr bwMode="auto">
          <a:xfrm>
            <a:off x="5943600" y="6324600"/>
            <a:ext cx="457200" cy="41247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ea typeface="ＭＳ Ｐゴシック" pitchFamily="-65" charset="-128"/>
                <a:cs typeface="ＭＳ Ｐゴシック" pitchFamily="-65" charset="-128"/>
              </a:rPr>
              <a:t>Addressing the Requirements (cont)</a:t>
            </a:r>
          </a:p>
        </p:txBody>
      </p:sp>
      <p:sp>
        <p:nvSpPr>
          <p:cNvPr id="36867" name="Rectangle 3"/>
          <p:cNvSpPr>
            <a:spLocks noGrp="1" noChangeArrowheads="1"/>
          </p:cNvSpPr>
          <p:nvPr>
            <p:ph idx="1"/>
          </p:nvPr>
        </p:nvSpPr>
        <p:spPr>
          <a:xfrm>
            <a:off x="457200" y="1600200"/>
            <a:ext cx="5029200" cy="4495800"/>
          </a:xfrm>
        </p:spPr>
        <p:txBody>
          <a:bodyPr/>
          <a:lstStyle/>
          <a:p>
            <a:pPr eaLnBrk="1" hangingPunct="1">
              <a:lnSpc>
                <a:spcPct val="90000"/>
              </a:lnSpc>
            </a:pPr>
            <a:r>
              <a:rPr lang="en-US" sz="2400" dirty="0">
                <a:ea typeface="ＭＳ Ｐゴシック" pitchFamily="-65" charset="-128"/>
                <a:cs typeface="ＭＳ Ｐゴシック" pitchFamily="-65" charset="-128"/>
              </a:rPr>
              <a:t>Providing Client Side Object Oriented API</a:t>
            </a:r>
          </a:p>
          <a:p>
            <a:pPr lvl="1" eaLnBrk="1" hangingPunct="1">
              <a:lnSpc>
                <a:spcPct val="90000"/>
              </a:lnSpc>
            </a:pPr>
            <a:endParaRPr lang="en-US" sz="2000" dirty="0"/>
          </a:p>
          <a:p>
            <a:pPr lvl="1" eaLnBrk="1" hangingPunct="1">
              <a:lnSpc>
                <a:spcPct val="90000"/>
              </a:lnSpc>
            </a:pPr>
            <a:r>
              <a:rPr lang="en-US" sz="2000" dirty="0" err="1"/>
              <a:t>Globus</a:t>
            </a:r>
            <a:r>
              <a:rPr lang="en-US" sz="2000" dirty="0"/>
              <a:t>/Axis build process will automatically generate a client side object oriented </a:t>
            </a:r>
            <a:r>
              <a:rPr lang="en-US" sz="2000" dirty="0" smtClean="0"/>
              <a:t>API which is document literal.</a:t>
            </a:r>
          </a:p>
          <a:p>
            <a:pPr lvl="1" eaLnBrk="1" hangingPunct="1">
              <a:lnSpc>
                <a:spcPct val="90000"/>
              </a:lnSpc>
            </a:pPr>
            <a:r>
              <a:rPr lang="en-US" sz="2000" dirty="0"/>
              <a:t>Introduce generates a wrapper for this API which matches the service designers</a:t>
            </a:r>
            <a:r>
              <a:rPr lang="en-US" sz="2000" dirty="0" smtClean="0"/>
              <a:t> </a:t>
            </a:r>
            <a:r>
              <a:rPr lang="en-US" sz="2000" dirty="0" err="1" smtClean="0"/>
              <a:t>rpc</a:t>
            </a:r>
            <a:r>
              <a:rPr lang="en-US" sz="2000" dirty="0" smtClean="0"/>
              <a:t> style interface </a:t>
            </a:r>
            <a:r>
              <a:rPr lang="en-US" sz="2000" dirty="0"/>
              <a:t>to make a clean mapping from client to service.</a:t>
            </a:r>
          </a:p>
          <a:p>
            <a:pPr lvl="2" eaLnBrk="1" hangingPunct="1">
              <a:lnSpc>
                <a:spcPct val="90000"/>
              </a:lnSpc>
            </a:pPr>
            <a:r>
              <a:rPr lang="en-US" sz="1800" dirty="0">
                <a:ea typeface="ＭＳ Ｐゴシック" pitchFamily="-65" charset="-128"/>
              </a:rPr>
              <a:t>This wrapper will handle auto boxing/</a:t>
            </a:r>
            <a:r>
              <a:rPr lang="en-US" sz="1800" dirty="0" err="1">
                <a:ea typeface="ＭＳ Ｐゴシック" pitchFamily="-65" charset="-128"/>
              </a:rPr>
              <a:t>unboxing</a:t>
            </a:r>
            <a:r>
              <a:rPr lang="en-US" sz="1800" dirty="0">
                <a:ea typeface="ＭＳ Ｐゴシック" pitchFamily="-65" charset="-128"/>
              </a:rPr>
              <a:t> of the parameters into and out of document literal form.</a:t>
            </a:r>
          </a:p>
          <a:p>
            <a:pPr eaLnBrk="1" hangingPunct="1">
              <a:lnSpc>
                <a:spcPct val="90000"/>
              </a:lnSpc>
            </a:pPr>
            <a:endParaRPr lang="en-US" sz="2400" dirty="0">
              <a:ea typeface="ＭＳ Ｐゴシック" pitchFamily="-65" charset="-128"/>
              <a:cs typeface="ＭＳ Ｐゴシック" pitchFamily="-65" charset="-128"/>
            </a:endParaRPr>
          </a:p>
        </p:txBody>
      </p:sp>
      <p:pic>
        <p:nvPicPr>
          <p:cNvPr id="36868" name="Picture 4" descr="client-layers"/>
          <p:cNvPicPr>
            <a:picLocks noChangeAspect="1" noChangeArrowheads="1"/>
          </p:cNvPicPr>
          <p:nvPr/>
        </p:nvPicPr>
        <p:blipFill>
          <a:blip r:embed="rId3" cstate="print"/>
          <a:srcRect/>
          <a:stretch>
            <a:fillRect/>
          </a:stretch>
        </p:blipFill>
        <p:spPr bwMode="auto">
          <a:xfrm>
            <a:off x="5562600" y="1447800"/>
            <a:ext cx="3384550" cy="4552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8"/>
          <p:cNvPicPr>
            <a:picLocks noChangeAspect="1"/>
          </p:cNvPicPr>
          <p:nvPr/>
        </p:nvPicPr>
        <p:blipFill>
          <a:blip r:embed="rId3" cstate="print"/>
          <a:srcRect/>
          <a:stretch>
            <a:fillRect/>
          </a:stretch>
        </p:blipFill>
        <p:spPr bwMode="auto">
          <a:xfrm>
            <a:off x="990600" y="1219200"/>
            <a:ext cx="7953375" cy="4737100"/>
          </a:xfrm>
          <a:prstGeom prst="rect">
            <a:avLst/>
          </a:prstGeom>
          <a:noFill/>
          <a:ln w="9525">
            <a:noFill/>
            <a:miter lim="800000"/>
            <a:headEnd/>
            <a:tailEnd/>
          </a:ln>
        </p:spPr>
      </p:pic>
      <p:sp>
        <p:nvSpPr>
          <p:cNvPr id="38915" name="Rectangle 2"/>
          <p:cNvSpPr>
            <a:spLocks noGrp="1" noChangeArrowheads="1"/>
          </p:cNvSpPr>
          <p:nvPr>
            <p:ph type="title"/>
          </p:nvPr>
        </p:nvSpPr>
        <p:spPr/>
        <p:txBody>
          <a:bodyPr/>
          <a:lstStyle/>
          <a:p>
            <a:pPr eaLnBrk="1" hangingPunct="1"/>
            <a:r>
              <a:rPr lang="en-US">
                <a:ea typeface="ＭＳ Ｐゴシック" pitchFamily="-65" charset="-128"/>
                <a:cs typeface="ＭＳ Ｐゴシック" pitchFamily="-65" charset="-128"/>
              </a:rPr>
              <a:t>Addressing the Requirements (cont)</a:t>
            </a:r>
          </a:p>
        </p:txBody>
      </p:sp>
      <p:sp>
        <p:nvSpPr>
          <p:cNvPr id="38916" name="Rectangle 3"/>
          <p:cNvSpPr>
            <a:spLocks noGrp="1" noChangeArrowheads="1"/>
          </p:cNvSpPr>
          <p:nvPr>
            <p:ph type="body" sz="half" idx="1"/>
          </p:nvPr>
        </p:nvSpPr>
        <p:spPr>
          <a:xfrm>
            <a:off x="152400" y="3581400"/>
            <a:ext cx="5334000" cy="3124200"/>
          </a:xfrm>
        </p:spPr>
        <p:txBody>
          <a:bodyPr/>
          <a:lstStyle/>
          <a:p>
            <a:pPr eaLnBrk="1" hangingPunct="1">
              <a:lnSpc>
                <a:spcPct val="80000"/>
              </a:lnSpc>
            </a:pPr>
            <a:r>
              <a:rPr lang="en-US" sz="1600" dirty="0">
                <a:ea typeface="ＭＳ Ｐゴシック" pitchFamily="-65" charset="-128"/>
                <a:cs typeface="ＭＳ Ｐゴシック" pitchFamily="-65" charset="-128"/>
              </a:rPr>
              <a:t>Security:</a:t>
            </a:r>
          </a:p>
          <a:p>
            <a:pPr lvl="1" eaLnBrk="1" hangingPunct="1">
              <a:lnSpc>
                <a:spcPct val="80000"/>
              </a:lnSpc>
            </a:pPr>
            <a:r>
              <a:rPr lang="en-US" sz="1400" dirty="0"/>
              <a:t>Enable configuration for each service and for each method in a </a:t>
            </a:r>
            <a:r>
              <a:rPr lang="en-US" sz="1400" dirty="0" smtClean="0"/>
              <a:t>service so the client can utilize this metadata to configure itself for connecting to the service.</a:t>
            </a:r>
            <a:endParaRPr lang="en-US" sz="1400" dirty="0"/>
          </a:p>
          <a:p>
            <a:pPr lvl="1" eaLnBrk="1" hangingPunct="1">
              <a:lnSpc>
                <a:spcPct val="80000"/>
              </a:lnSpc>
            </a:pPr>
            <a:r>
              <a:rPr lang="en-US" sz="1400" dirty="0"/>
              <a:t>Support complete GSI security configuration for authentication and support for an authorization plug-in framework.</a:t>
            </a:r>
          </a:p>
          <a:p>
            <a:pPr lvl="1" eaLnBrk="1" hangingPunct="1">
              <a:lnSpc>
                <a:spcPct val="80000"/>
              </a:lnSpc>
            </a:pPr>
            <a:r>
              <a:rPr lang="en-US" sz="1400" dirty="0"/>
              <a:t>Require service security metadata to be available anonymously via the grid service interface (</a:t>
            </a:r>
            <a:r>
              <a:rPr lang="en-US" sz="1400" i="1" dirty="0" err="1"/>
              <a:t>getServiceSecurityMetadata</a:t>
            </a:r>
            <a:r>
              <a:rPr lang="en-US" sz="1400" i="1" dirty="0"/>
              <a:t>())</a:t>
            </a:r>
            <a:r>
              <a:rPr lang="en-US" sz="1400" dirty="0"/>
              <a:t> or the grid service’s resource properties</a:t>
            </a:r>
            <a:r>
              <a:rPr lang="en-US" sz="1400" dirty="0" smtClean="0"/>
              <a:t>.</a:t>
            </a:r>
          </a:p>
          <a:p>
            <a:pPr lvl="1" eaLnBrk="1" hangingPunct="1">
              <a:lnSpc>
                <a:spcPct val="80000"/>
              </a:lnSpc>
            </a:pPr>
            <a:r>
              <a:rPr lang="en-US" sz="1400" dirty="0" smtClean="0"/>
              <a:t>Introduce generated clients will automatically retrieve this metadata and use it to configure the client before making a call to the service.</a:t>
            </a:r>
            <a:endParaRPr lang="en-US" sz="1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ea typeface="ＭＳ Ｐゴシック" pitchFamily="-65" charset="-128"/>
                <a:cs typeface="ＭＳ Ｐゴシック" pitchFamily="-65" charset="-128"/>
              </a:rPr>
              <a:t>Introduce Service Resource Contexts</a:t>
            </a:r>
          </a:p>
        </p:txBody>
      </p:sp>
      <p:sp>
        <p:nvSpPr>
          <p:cNvPr id="40963" name="Content Placeholder 5"/>
          <p:cNvSpPr>
            <a:spLocks noGrp="1"/>
          </p:cNvSpPr>
          <p:nvPr>
            <p:ph idx="1"/>
          </p:nvPr>
        </p:nvSpPr>
        <p:spPr>
          <a:xfrm>
            <a:off x="-357188" y="1143000"/>
            <a:ext cx="3709988" cy="5561013"/>
          </a:xfrm>
        </p:spPr>
        <p:txBody>
          <a:bodyPr/>
          <a:lstStyle/>
          <a:p>
            <a:r>
              <a:rPr lang="en-US" sz="2400" dirty="0">
                <a:ea typeface="ＭＳ Ｐゴシック" pitchFamily="-65" charset="-128"/>
                <a:cs typeface="ＭＳ Ｐゴシック" pitchFamily="-65" charset="-128"/>
              </a:rPr>
              <a:t>Enhanced Resource Pattern Support</a:t>
            </a:r>
            <a:endParaRPr lang="en-US" sz="2400" dirty="0" smtClean="0">
              <a:ea typeface="ＭＳ Ｐゴシック" pitchFamily="-65" charset="-128"/>
              <a:cs typeface="ＭＳ Ｐゴシック" pitchFamily="-65" charset="-128"/>
            </a:endParaRPr>
          </a:p>
          <a:p>
            <a:pPr lvl="1"/>
            <a:r>
              <a:rPr lang="en-US" sz="2000" dirty="0" smtClean="0"/>
              <a:t>Introduce supports </a:t>
            </a:r>
            <a:r>
              <a:rPr lang="en-US" sz="2000" dirty="0"/>
              <a:t>automated code generation</a:t>
            </a:r>
            <a:r>
              <a:rPr lang="en-US" sz="2000" dirty="0" smtClean="0"/>
              <a:t> for </a:t>
            </a:r>
            <a:r>
              <a:rPr lang="en-US" sz="2000" dirty="0"/>
              <a:t>resource </a:t>
            </a:r>
            <a:r>
              <a:rPr lang="en-US" sz="2000" dirty="0" smtClean="0"/>
              <a:t>creation so that factory patterns can be easily used in the service.</a:t>
            </a:r>
          </a:p>
          <a:p>
            <a:pPr lvl="1"/>
            <a:r>
              <a:rPr lang="en-US" sz="2000" dirty="0" smtClean="0"/>
              <a:t>If an operation of a service returns a type EPR of another service Introduce will automatically generate the factory code that is required in the operation implementation.</a:t>
            </a:r>
            <a:endParaRPr lang="en-US" sz="2000" dirty="0"/>
          </a:p>
        </p:txBody>
      </p:sp>
      <p:pic>
        <p:nvPicPr>
          <p:cNvPr id="40964" name="Picture 4" descr="The image “http://www.cagrid.org/mwiki/images/5/58/Introduce-GridCounterServiceFactory.jpg” cannot be displayed, because it contains errors."/>
          <p:cNvPicPr>
            <a:picLocks noChangeAspect="1" noChangeArrowheads="1"/>
          </p:cNvPicPr>
          <p:nvPr/>
        </p:nvPicPr>
        <p:blipFill>
          <a:blip r:embed="rId3" cstate="print"/>
          <a:srcRect/>
          <a:stretch>
            <a:fillRect/>
          </a:stretch>
        </p:blipFill>
        <p:spPr bwMode="auto">
          <a:xfrm>
            <a:off x="3270250" y="1517650"/>
            <a:ext cx="5873750"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a:ea typeface="ＭＳ Ｐゴシック" pitchFamily="-65" charset="-128"/>
                <a:cs typeface="ＭＳ Ｐゴシック" pitchFamily="-65" charset="-128"/>
              </a:rPr>
              <a:t>Addressing the Requirements:</a:t>
            </a:r>
            <a:br>
              <a:rPr lang="en-US">
                <a:ea typeface="ＭＳ Ｐゴシック" pitchFamily="-65" charset="-128"/>
                <a:cs typeface="ＭＳ Ｐゴシック" pitchFamily="-65" charset="-128"/>
              </a:rPr>
            </a:br>
            <a:r>
              <a:rPr lang="en-US">
                <a:ea typeface="ＭＳ Ｐゴシック" pitchFamily="-65" charset="-128"/>
                <a:cs typeface="ＭＳ Ｐゴシック" pitchFamily="-65" charset="-128"/>
              </a:rPr>
              <a:t>Extensible Architecture</a:t>
            </a:r>
          </a:p>
        </p:txBody>
      </p:sp>
      <p:sp>
        <p:nvSpPr>
          <p:cNvPr id="43012" name="Rectangle 3"/>
          <p:cNvSpPr>
            <a:spLocks noGrp="1" noChangeArrowheads="1"/>
          </p:cNvSpPr>
          <p:nvPr>
            <p:ph type="body" sz="half" idx="1"/>
          </p:nvPr>
        </p:nvSpPr>
        <p:spPr>
          <a:xfrm>
            <a:off x="233363" y="1600200"/>
            <a:ext cx="4567237" cy="5105400"/>
          </a:xfrm>
        </p:spPr>
        <p:txBody>
          <a:bodyPr/>
          <a:lstStyle/>
          <a:p>
            <a:pPr eaLnBrk="1" hangingPunct="1">
              <a:lnSpc>
                <a:spcPct val="80000"/>
              </a:lnSpc>
            </a:pPr>
            <a:r>
              <a:rPr lang="en-US" sz="1800" dirty="0">
                <a:ea typeface="ＭＳ Ｐゴシック" pitchFamily="-65" charset="-128"/>
                <a:cs typeface="ＭＳ Ｐゴシック" pitchFamily="-65" charset="-128"/>
              </a:rPr>
              <a:t>Introduce provides an extension framework where it’s core functionality can be extended to provide customized solutions by leveraging the Introduce toolkit.</a:t>
            </a:r>
          </a:p>
          <a:p>
            <a:pPr eaLnBrk="1" hangingPunct="1">
              <a:lnSpc>
                <a:spcPct val="80000"/>
              </a:lnSpc>
            </a:pPr>
            <a:endParaRPr lang="en-US" sz="1800" dirty="0">
              <a:ea typeface="ＭＳ Ｐゴシック" pitchFamily="-65" charset="-128"/>
              <a:cs typeface="ＭＳ Ｐゴシック" pitchFamily="-65" charset="-128"/>
            </a:endParaRPr>
          </a:p>
          <a:p>
            <a:pPr eaLnBrk="1" hangingPunct="1">
              <a:lnSpc>
                <a:spcPct val="80000"/>
              </a:lnSpc>
            </a:pPr>
            <a:r>
              <a:rPr lang="en-US" sz="1800" dirty="0">
                <a:ea typeface="ＭＳ Ｐゴシック" pitchFamily="-65" charset="-128"/>
                <a:cs typeface="ＭＳ Ｐゴシック" pitchFamily="-65" charset="-128"/>
              </a:rPr>
              <a:t>There are many types of extensions in </a:t>
            </a:r>
            <a:r>
              <a:rPr lang="en-US" sz="1800" dirty="0" smtClean="0">
                <a:ea typeface="ＭＳ Ｐゴシック" pitchFamily="-65" charset="-128"/>
                <a:cs typeface="ＭＳ Ｐゴシック" pitchFamily="-65" charset="-128"/>
              </a:rPr>
              <a:t>Introduce that can be added to the toolkit.</a:t>
            </a:r>
          </a:p>
          <a:p>
            <a:pPr lvl="1" eaLnBrk="1" hangingPunct="1">
              <a:lnSpc>
                <a:spcPct val="80000"/>
              </a:lnSpc>
            </a:pPr>
            <a:r>
              <a:rPr lang="en-US" sz="1600" dirty="0"/>
              <a:t>Service</a:t>
            </a:r>
          </a:p>
          <a:p>
            <a:pPr lvl="1" eaLnBrk="1" hangingPunct="1">
              <a:lnSpc>
                <a:spcPct val="80000"/>
              </a:lnSpc>
            </a:pPr>
            <a:r>
              <a:rPr lang="en-US" sz="1600" dirty="0"/>
              <a:t>Types Discovery</a:t>
            </a:r>
          </a:p>
          <a:p>
            <a:pPr lvl="1" eaLnBrk="1" hangingPunct="1">
              <a:lnSpc>
                <a:spcPct val="80000"/>
              </a:lnSpc>
            </a:pPr>
            <a:r>
              <a:rPr lang="en-US" sz="1600" dirty="0"/>
              <a:t>Authorization</a:t>
            </a:r>
          </a:p>
          <a:p>
            <a:pPr lvl="1" eaLnBrk="1" hangingPunct="1">
              <a:lnSpc>
                <a:spcPct val="80000"/>
              </a:lnSpc>
            </a:pPr>
            <a:r>
              <a:rPr lang="en-US" sz="1600" dirty="0"/>
              <a:t>GDE</a:t>
            </a:r>
          </a:p>
          <a:p>
            <a:pPr lvl="1" eaLnBrk="1" hangingPunct="1">
              <a:lnSpc>
                <a:spcPct val="80000"/>
              </a:lnSpc>
            </a:pPr>
            <a:r>
              <a:rPr lang="en-US" sz="1600" dirty="0"/>
              <a:t>Deployment</a:t>
            </a:r>
          </a:p>
          <a:p>
            <a:pPr lvl="1" eaLnBrk="1" hangingPunct="1">
              <a:lnSpc>
                <a:spcPct val="80000"/>
              </a:lnSpc>
            </a:pPr>
            <a:endParaRPr lang="en-US" sz="1600" dirty="0"/>
          </a:p>
          <a:p>
            <a:pPr eaLnBrk="1" hangingPunct="1">
              <a:lnSpc>
                <a:spcPct val="80000"/>
              </a:lnSpc>
            </a:pPr>
            <a:r>
              <a:rPr lang="en-US" sz="1800" b="0" dirty="0">
                <a:ea typeface="ＭＳ Ｐゴシック" pitchFamily="-65" charset="-128"/>
                <a:cs typeface="ＭＳ Ｐゴシック" pitchFamily="-65" charset="-128"/>
              </a:rPr>
              <a:t>Extensions provide an “</a:t>
            </a:r>
            <a:r>
              <a:rPr lang="en-US" sz="1800" b="0" dirty="0" err="1">
                <a:ea typeface="ＭＳ Ｐゴシック" pitchFamily="-65" charset="-128"/>
                <a:cs typeface="ＭＳ Ｐゴシック" pitchFamily="-65" charset="-128"/>
              </a:rPr>
              <a:t>extension.xml</a:t>
            </a:r>
            <a:r>
              <a:rPr lang="en-US" sz="1800" b="0" dirty="0">
                <a:ea typeface="ＭＳ Ｐゴシック" pitchFamily="-65" charset="-128"/>
                <a:cs typeface="ＭＳ Ｐゴシック" pitchFamily="-65" charset="-128"/>
              </a:rPr>
              <a:t>” extension description and configuration.  The “extensions” directory of introduce hold the extensions in separate folders enabling them to easily be added and removed from the Introduce toolkit.</a:t>
            </a:r>
          </a:p>
        </p:txBody>
      </p:sp>
      <p:graphicFrame>
        <p:nvGraphicFramePr>
          <p:cNvPr id="43010" name="Object 4"/>
          <p:cNvGraphicFramePr>
            <a:graphicFrameLocks noChangeAspect="1"/>
          </p:cNvGraphicFramePr>
          <p:nvPr>
            <p:ph sz="half" idx="2"/>
          </p:nvPr>
        </p:nvGraphicFramePr>
        <p:xfrm>
          <a:off x="4610100" y="1385888"/>
          <a:ext cx="4151313" cy="4924425"/>
        </p:xfrm>
        <a:graphic>
          <a:graphicData uri="http://schemas.openxmlformats.org/presentationml/2006/ole">
            <p:oleObj spid="_x0000_s59394" name="Visio" r:id="rId4" imgW="5699414" imgH="6759979" progId="Visio.Drawing.11">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ea typeface="ＭＳ Ｐゴシック" pitchFamily="-65" charset="-128"/>
                <a:cs typeface="ＭＳ Ｐゴシック" pitchFamily="-65" charset="-128"/>
              </a:rPr>
              <a:t>Addressing the Requirements:</a:t>
            </a:r>
            <a:br>
              <a:rPr lang="en-US">
                <a:ea typeface="ＭＳ Ｐゴシック" pitchFamily="-65" charset="-128"/>
                <a:cs typeface="ＭＳ Ｐゴシック" pitchFamily="-65" charset="-128"/>
              </a:rPr>
            </a:br>
            <a:r>
              <a:rPr lang="en-US">
                <a:ea typeface="ＭＳ Ｐゴシック" pitchFamily="-65" charset="-128"/>
                <a:cs typeface="ＭＳ Ｐゴシック" pitchFamily="-65" charset="-128"/>
              </a:rPr>
              <a:t>Extensible Architecture (cont)</a:t>
            </a:r>
          </a:p>
        </p:txBody>
      </p:sp>
      <p:sp>
        <p:nvSpPr>
          <p:cNvPr id="45059" name="Rectangle 3"/>
          <p:cNvSpPr>
            <a:spLocks noGrp="1" noChangeArrowheads="1"/>
          </p:cNvSpPr>
          <p:nvPr>
            <p:ph type="body" sz="half" idx="1"/>
          </p:nvPr>
        </p:nvSpPr>
        <p:spPr>
          <a:xfrm>
            <a:off x="457200" y="1295400"/>
            <a:ext cx="8458200" cy="4800600"/>
          </a:xfrm>
        </p:spPr>
        <p:txBody>
          <a:bodyPr/>
          <a:lstStyle/>
          <a:p>
            <a:pPr eaLnBrk="1" hangingPunct="1">
              <a:lnSpc>
                <a:spcPct val="90000"/>
              </a:lnSpc>
              <a:buFontTx/>
              <a:buNone/>
            </a:pPr>
            <a:r>
              <a:rPr lang="en-US" sz="2000" dirty="0">
                <a:ea typeface="ＭＳ Ｐゴシック" pitchFamily="-65" charset="-128"/>
                <a:cs typeface="ＭＳ Ｐゴシック" pitchFamily="-65" charset="-128"/>
              </a:rPr>
              <a:t>               Flow of execution for service extension components.</a:t>
            </a:r>
          </a:p>
        </p:txBody>
      </p:sp>
      <p:pic>
        <p:nvPicPr>
          <p:cNvPr id="45060" name="Content Placeholder 6" descr="Introduce-1.1-ExtensionTimming.jpg"/>
          <p:cNvPicPr>
            <a:picLocks noChangeAspect="1"/>
          </p:cNvPicPr>
          <p:nvPr/>
        </p:nvPicPr>
        <p:blipFill>
          <a:blip r:embed="rId3" cstate="print"/>
          <a:srcRect/>
          <a:stretch>
            <a:fillRect/>
          </a:stretch>
        </p:blipFill>
        <p:spPr bwMode="auto">
          <a:xfrm>
            <a:off x="0" y="1981200"/>
            <a:ext cx="9144000" cy="4356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ea typeface="ＭＳ Ｐゴシック" pitchFamily="-65" charset="-128"/>
                <a:cs typeface="ＭＳ Ｐゴシック" pitchFamily="-65" charset="-128"/>
              </a:rPr>
              <a:t>Introduce Software Updater</a:t>
            </a:r>
          </a:p>
        </p:txBody>
      </p:sp>
      <p:sp>
        <p:nvSpPr>
          <p:cNvPr id="47107" name="Content Placeholder 5"/>
          <p:cNvSpPr>
            <a:spLocks noGrp="1"/>
          </p:cNvSpPr>
          <p:nvPr>
            <p:ph idx="1"/>
          </p:nvPr>
        </p:nvSpPr>
        <p:spPr/>
        <p:txBody>
          <a:bodyPr/>
          <a:lstStyle/>
          <a:p>
            <a:r>
              <a:rPr lang="en-US" dirty="0" smtClean="0">
                <a:ea typeface="ＭＳ Ｐゴシック" pitchFamily="-65" charset="-128"/>
                <a:cs typeface="ＭＳ Ｐゴシック" pitchFamily="-65" charset="-128"/>
              </a:rPr>
              <a:t>Update </a:t>
            </a:r>
            <a:r>
              <a:rPr lang="en-US" dirty="0">
                <a:ea typeface="ＭＳ Ｐゴシック" pitchFamily="-65" charset="-128"/>
                <a:cs typeface="ＭＳ Ｐゴシック" pitchFamily="-65" charset="-128"/>
              </a:rPr>
              <a:t>support enables introduce to role updates out and move to newer versions of itself and it’s extensions.</a:t>
            </a:r>
          </a:p>
        </p:txBody>
      </p:sp>
      <p:pic>
        <p:nvPicPr>
          <p:cNvPr id="47108" name="Picture 5" descr="The image “http://www.cagrid.org/mwiki/images/6/6e/Introduce_1.1_SoftwareUpdate.png” cannot be displayed, because it contains errors."/>
          <p:cNvPicPr>
            <a:picLocks noChangeAspect="1" noChangeArrowheads="1"/>
          </p:cNvPicPr>
          <p:nvPr/>
        </p:nvPicPr>
        <p:blipFill>
          <a:blip r:embed="rId3" cstate="print"/>
          <a:srcRect/>
          <a:stretch>
            <a:fillRect/>
          </a:stretch>
        </p:blipFill>
        <p:spPr bwMode="auto">
          <a:xfrm>
            <a:off x="1143000" y="3124200"/>
            <a:ext cx="7181850" cy="2752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ea typeface="ＭＳ Ｐゴシック" pitchFamily="-65" charset="-128"/>
                <a:cs typeface="ＭＳ Ｐゴシック" pitchFamily="-65" charset="-128"/>
              </a:rPr>
              <a:t>Introduce Service Migration</a:t>
            </a:r>
          </a:p>
        </p:txBody>
      </p:sp>
      <p:sp>
        <p:nvSpPr>
          <p:cNvPr id="49155" name="Content Placeholder 5"/>
          <p:cNvSpPr>
            <a:spLocks noGrp="1"/>
          </p:cNvSpPr>
          <p:nvPr>
            <p:ph idx="1"/>
          </p:nvPr>
        </p:nvSpPr>
        <p:spPr>
          <a:xfrm>
            <a:off x="304800" y="1371600"/>
            <a:ext cx="8458200" cy="2895600"/>
          </a:xfrm>
        </p:spPr>
        <p:txBody>
          <a:bodyPr/>
          <a:lstStyle/>
          <a:p>
            <a:r>
              <a:rPr lang="en-US" sz="2400" dirty="0" smtClean="0">
                <a:ea typeface="ＭＳ Ｐゴシック" pitchFamily="-65" charset="-128"/>
                <a:cs typeface="ＭＳ Ｐゴシック" pitchFamily="-65" charset="-128"/>
              </a:rPr>
              <a:t>Introduce </a:t>
            </a:r>
            <a:r>
              <a:rPr lang="en-US" sz="2400" dirty="0">
                <a:ea typeface="ＭＳ Ｐゴシック" pitchFamily="-65" charset="-128"/>
                <a:cs typeface="ＭＳ Ｐゴシック" pitchFamily="-65" charset="-128"/>
              </a:rPr>
              <a:t>Service Migration Framework enables introduce and it’s extensions to provide </a:t>
            </a:r>
            <a:r>
              <a:rPr lang="en-US" sz="2400" dirty="0" err="1">
                <a:ea typeface="ＭＳ Ｐゴシック" pitchFamily="-65" charset="-128"/>
                <a:cs typeface="ＭＳ Ｐゴシック" pitchFamily="-65" charset="-128"/>
              </a:rPr>
              <a:t>upgraders</a:t>
            </a:r>
            <a:r>
              <a:rPr lang="en-US" sz="2400" dirty="0">
                <a:ea typeface="ＭＳ Ｐゴシック" pitchFamily="-65" charset="-128"/>
                <a:cs typeface="ＭＳ Ｐゴシック" pitchFamily="-65" charset="-128"/>
              </a:rPr>
              <a:t> which can run against services built with older versions of introduce and/or it’s extensions and migrate the services forward.  </a:t>
            </a:r>
          </a:p>
          <a:p>
            <a:pPr lvl="1"/>
            <a:r>
              <a:rPr lang="en-US" sz="2000" dirty="0"/>
              <a:t>1.0 services and forward will now be able to be migrated to work with newer versions of introduce with very little effort on the developers part.</a:t>
            </a:r>
          </a:p>
        </p:txBody>
      </p:sp>
      <p:pic>
        <p:nvPicPr>
          <p:cNvPr id="49156" name="Picture 4"/>
          <p:cNvPicPr>
            <a:picLocks noChangeAspect="1" noChangeArrowheads="1"/>
          </p:cNvPicPr>
          <p:nvPr/>
        </p:nvPicPr>
        <p:blipFill>
          <a:blip r:embed="rId3" cstate="print"/>
          <a:srcRect/>
          <a:stretch>
            <a:fillRect/>
          </a:stretch>
        </p:blipFill>
        <p:spPr bwMode="auto">
          <a:xfrm>
            <a:off x="1828800" y="4343400"/>
            <a:ext cx="5553075"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title"/>
          </p:nvPr>
        </p:nvSpPr>
        <p:spPr>
          <a:xfrm>
            <a:off x="0" y="152400"/>
            <a:ext cx="6934200" cy="792163"/>
          </a:xfrm>
        </p:spPr>
        <p:txBody>
          <a:bodyPr/>
          <a:lstStyle/>
          <a:p>
            <a:pPr eaLnBrk="1" hangingPunct="1"/>
            <a:r>
              <a:rPr lang="en-US">
                <a:ea typeface="ＭＳ Ｐゴシック" pitchFamily="-65" charset="-128"/>
                <a:cs typeface="ＭＳ Ｐゴシック" pitchFamily="-65" charset="-128"/>
              </a:rPr>
              <a:t>Recap Core Service Architecture</a:t>
            </a:r>
          </a:p>
        </p:txBody>
      </p:sp>
      <p:sp>
        <p:nvSpPr>
          <p:cNvPr id="51203" name="Rectangle 7"/>
          <p:cNvSpPr>
            <a:spLocks noGrp="1" noChangeArrowheads="1"/>
          </p:cNvSpPr>
          <p:nvPr>
            <p:ph type="body" sz="half" idx="1"/>
          </p:nvPr>
        </p:nvSpPr>
        <p:spPr>
          <a:xfrm>
            <a:off x="0" y="762000"/>
            <a:ext cx="9144000" cy="5038725"/>
          </a:xfrm>
        </p:spPr>
        <p:txBody>
          <a:bodyPr/>
          <a:lstStyle/>
          <a:p>
            <a:pPr eaLnBrk="1" hangingPunct="1">
              <a:lnSpc>
                <a:spcPct val="80000"/>
              </a:lnSpc>
            </a:pPr>
            <a:endParaRPr lang="en-US" sz="2400" b="0" dirty="0" smtClean="0">
              <a:ea typeface="ＭＳ Ｐゴシック" pitchFamily="-65" charset="-128"/>
              <a:cs typeface="ＭＳ Ｐゴシック" pitchFamily="-65" charset="-128"/>
            </a:endParaRPr>
          </a:p>
          <a:p>
            <a:pPr eaLnBrk="1" hangingPunct="1">
              <a:lnSpc>
                <a:spcPct val="80000"/>
              </a:lnSpc>
            </a:pPr>
            <a:r>
              <a:rPr lang="en-US" sz="2400" b="0" dirty="0" smtClean="0">
                <a:ea typeface="ＭＳ Ｐゴシック" pitchFamily="-65" charset="-128"/>
                <a:cs typeface="ＭＳ Ｐゴシック" pitchFamily="-65" charset="-128"/>
              </a:rPr>
              <a:t>Base service is a GT4 based WSRF capable grid service. </a:t>
            </a:r>
          </a:p>
          <a:p>
            <a:pPr eaLnBrk="1" hangingPunct="1">
              <a:lnSpc>
                <a:spcPct val="80000"/>
              </a:lnSpc>
            </a:pPr>
            <a:r>
              <a:rPr lang="en-US" sz="2400" b="0" dirty="0" smtClean="0">
                <a:ea typeface="ＭＳ Ｐゴシック" pitchFamily="-65" charset="-128"/>
                <a:cs typeface="ＭＳ Ｐゴシック" pitchFamily="-65" charset="-128"/>
              </a:rPr>
              <a:t>Utilize compositional inheritance, “operation importing” (in lieu of non-standard port type extensions) to enable the service to inherit required features such as providing service security metadata and access to resource properties.</a:t>
            </a:r>
          </a:p>
          <a:p>
            <a:pPr eaLnBrk="1" hangingPunct="1">
              <a:lnSpc>
                <a:spcPct val="80000"/>
              </a:lnSpc>
            </a:pPr>
            <a:r>
              <a:rPr lang="en-US" sz="2400" b="0" dirty="0" smtClean="0">
                <a:ea typeface="ＭＳ Ｐゴシック" pitchFamily="-65" charset="-128"/>
                <a:cs typeface="ＭＳ Ｐゴシック" pitchFamily="-65" charset="-128"/>
              </a:rPr>
              <a:t>Utilize JNDI for registration configuration, server side configuration properties, and resources and resource properties.</a:t>
            </a:r>
          </a:p>
          <a:p>
            <a:pPr eaLnBrk="1" hangingPunct="1">
              <a:lnSpc>
                <a:spcPct val="80000"/>
              </a:lnSpc>
            </a:pPr>
            <a:r>
              <a:rPr lang="en-US" sz="2400" b="0" dirty="0" smtClean="0">
                <a:ea typeface="ＭＳ Ｐゴシック" pitchFamily="-65" charset="-128"/>
                <a:cs typeface="ＭＳ Ｐゴシック" pitchFamily="-65" charset="-128"/>
              </a:rPr>
              <a:t>Provide client and service side wrappers which implement the service designers interface as opposed to the document literal interface generated by Axis.  </a:t>
            </a:r>
          </a:p>
          <a:p>
            <a:pPr eaLnBrk="1" hangingPunct="1">
              <a:lnSpc>
                <a:spcPct val="80000"/>
              </a:lnSpc>
            </a:pPr>
            <a:r>
              <a:rPr lang="en-US" sz="2400" b="0" dirty="0" smtClean="0">
                <a:ea typeface="ＭＳ Ｐゴシック" pitchFamily="-65" charset="-128"/>
                <a:cs typeface="ＭＳ Ｐゴシック" pitchFamily="-65" charset="-128"/>
              </a:rPr>
              <a:t>Provide metadata registration to the index service by configuring the Resource to register it’s service groups to a predefined MDS based Index Service.</a:t>
            </a:r>
          </a:p>
          <a:p>
            <a:pPr eaLnBrk="1" hangingPunct="1">
              <a:lnSpc>
                <a:spcPct val="80000"/>
              </a:lnSpc>
            </a:pPr>
            <a:r>
              <a:rPr lang="en-US" sz="2400" b="0" dirty="0" err="1" smtClean="0">
                <a:ea typeface="ＭＳ Ｐゴシック" pitchFamily="-65" charset="-128"/>
                <a:cs typeface="ＭＳ Ｐゴシック" pitchFamily="-65" charset="-128"/>
              </a:rPr>
              <a:t>ServiceSecurityMetadata</a:t>
            </a:r>
            <a:r>
              <a:rPr lang="en-US" sz="2400" b="0" dirty="0" smtClean="0">
                <a:ea typeface="ＭＳ Ｐゴシック" pitchFamily="-65" charset="-128"/>
                <a:cs typeface="ＭＳ Ｐゴシック" pitchFamily="-65" charset="-128"/>
              </a:rPr>
              <a:t> and it’s access operation enables programmatic bootstrapping of connection security configuration.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animEffect transition="in" filter="fade">
                                      <p:cBhvr>
                                        <p:cTn id="7" dur="2000"/>
                                        <p:tgtEl>
                                          <p:spTgt spid="512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03">
                                            <p:txEl>
                                              <p:pRg st="2" end="2"/>
                                            </p:txEl>
                                          </p:spTgt>
                                        </p:tgtEl>
                                        <p:attrNameLst>
                                          <p:attrName>style.visibility</p:attrName>
                                        </p:attrNameLst>
                                      </p:cBhvr>
                                      <p:to>
                                        <p:strVal val="visible"/>
                                      </p:to>
                                    </p:set>
                                    <p:animEffect transition="in" filter="fade">
                                      <p:cBhvr>
                                        <p:cTn id="12" dur="2000"/>
                                        <p:tgtEl>
                                          <p:spTgt spid="5120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03">
                                            <p:txEl>
                                              <p:pRg st="3" end="3"/>
                                            </p:txEl>
                                          </p:spTgt>
                                        </p:tgtEl>
                                        <p:attrNameLst>
                                          <p:attrName>style.visibility</p:attrName>
                                        </p:attrNameLst>
                                      </p:cBhvr>
                                      <p:to>
                                        <p:strVal val="visible"/>
                                      </p:to>
                                    </p:set>
                                    <p:animEffect transition="in" filter="fade">
                                      <p:cBhvr>
                                        <p:cTn id="17" dur="2000"/>
                                        <p:tgtEl>
                                          <p:spTgt spid="5120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03">
                                            <p:txEl>
                                              <p:pRg st="4" end="4"/>
                                            </p:txEl>
                                          </p:spTgt>
                                        </p:tgtEl>
                                        <p:attrNameLst>
                                          <p:attrName>style.visibility</p:attrName>
                                        </p:attrNameLst>
                                      </p:cBhvr>
                                      <p:to>
                                        <p:strVal val="visible"/>
                                      </p:to>
                                    </p:set>
                                    <p:animEffect transition="in" filter="fade">
                                      <p:cBhvr>
                                        <p:cTn id="22" dur="2000"/>
                                        <p:tgtEl>
                                          <p:spTgt spid="5120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203">
                                            <p:txEl>
                                              <p:pRg st="5" end="5"/>
                                            </p:txEl>
                                          </p:spTgt>
                                        </p:tgtEl>
                                        <p:attrNameLst>
                                          <p:attrName>style.visibility</p:attrName>
                                        </p:attrNameLst>
                                      </p:cBhvr>
                                      <p:to>
                                        <p:strVal val="visible"/>
                                      </p:to>
                                    </p:set>
                                    <p:animEffect transition="in" filter="fade">
                                      <p:cBhvr>
                                        <p:cTn id="27" dur="2000"/>
                                        <p:tgtEl>
                                          <p:spTgt spid="5120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1203">
                                            <p:txEl>
                                              <p:pRg st="6" end="6"/>
                                            </p:txEl>
                                          </p:spTgt>
                                        </p:tgtEl>
                                        <p:attrNameLst>
                                          <p:attrName>style.visibility</p:attrName>
                                        </p:attrNameLst>
                                      </p:cBhvr>
                                      <p:to>
                                        <p:strVal val="visible"/>
                                      </p:to>
                                    </p:set>
                                    <p:animEffect transition="in" filter="fade">
                                      <p:cBhvr>
                                        <p:cTn id="32" dur="2000"/>
                                        <p:tgtEl>
                                          <p:spTgt spid="512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pPr eaLnBrk="1" hangingPunct="1"/>
            <a:r>
              <a:rPr lang="en-US" dirty="0" smtClean="0">
                <a:ea typeface="ＭＳ Ｐゴシック" pitchFamily="-65" charset="-128"/>
                <a:cs typeface="ＭＳ Ｐゴシック" pitchFamily="-65" charset="-128"/>
              </a:rPr>
              <a:t>Grid Enablement process</a:t>
            </a:r>
            <a:endParaRPr lang="en-US" dirty="0">
              <a:ea typeface="ＭＳ Ｐゴシック" pitchFamily="-65" charset="-128"/>
              <a:cs typeface="ＭＳ Ｐゴシック" pitchFamily="-65" charset="-128"/>
            </a:endParaRPr>
          </a:p>
        </p:txBody>
      </p:sp>
      <p:sp>
        <p:nvSpPr>
          <p:cNvPr id="57347" name="Content Placeholder 2"/>
          <p:cNvSpPr>
            <a:spLocks noGrp="1"/>
          </p:cNvSpPr>
          <p:nvPr>
            <p:ph idx="1"/>
          </p:nvPr>
        </p:nvSpPr>
        <p:spPr>
          <a:xfrm>
            <a:off x="228600" y="1382713"/>
            <a:ext cx="8458200" cy="4953000"/>
          </a:xfrm>
        </p:spPr>
        <p:txBody>
          <a:bodyPr/>
          <a:lstStyle/>
          <a:p>
            <a:pPr eaLnBrk="1" hangingPunct="1"/>
            <a:r>
              <a:rPr lang="en-US" sz="1800" smtClean="0">
                <a:ea typeface="ＭＳ Ｐゴシック" pitchFamily="-65" charset="-128"/>
                <a:cs typeface="ＭＳ Ｐゴシック" pitchFamily="-65" charset="-128"/>
              </a:rPr>
              <a:t>An algorithm which is not connected to the grid.</a:t>
            </a:r>
          </a:p>
        </p:txBody>
      </p:sp>
      <p:sp>
        <p:nvSpPr>
          <p:cNvPr id="5" name="Cloud 4"/>
          <p:cNvSpPr/>
          <p:nvPr/>
        </p:nvSpPr>
        <p:spPr>
          <a:xfrm>
            <a:off x="228600" y="2743200"/>
            <a:ext cx="4876800" cy="23622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r>
              <a:rPr lang="en-US" sz="2800">
                <a:solidFill>
                  <a:schemeClr val="tx1"/>
                </a:solidFill>
                <a:ea typeface="Arial" charset="0"/>
                <a:cs typeface="Arial" charset="0"/>
              </a:rPr>
              <a:t>Grid</a:t>
            </a:r>
            <a:endParaRPr lang="en-US" sz="3200">
              <a:solidFill>
                <a:schemeClr val="tx1"/>
              </a:solidFill>
              <a:ea typeface="Arial" charset="0"/>
              <a:cs typeface="Arial" charset="0"/>
            </a:endParaRPr>
          </a:p>
        </p:txBody>
      </p:sp>
      <p:sp>
        <p:nvSpPr>
          <p:cNvPr id="6" name="Hexagon 5"/>
          <p:cNvSpPr/>
          <p:nvPr/>
        </p:nvSpPr>
        <p:spPr>
          <a:xfrm>
            <a:off x="8064500" y="3657600"/>
            <a:ext cx="803275" cy="446088"/>
          </a:xfrm>
          <a:prstGeom prst="hexagon">
            <a:avLst/>
          </a:prstGeom>
          <a:solidFill>
            <a:srgbClr val="333357"/>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API</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eaLnBrk="1" hangingPunct="1"/>
            <a:r>
              <a:rPr lang="en-US">
                <a:ea typeface="ＭＳ Ｐゴシック" pitchFamily="-65" charset="-128"/>
                <a:cs typeface="ＭＳ Ｐゴシック" pitchFamily="-65" charset="-128"/>
              </a:rPr>
              <a:t>Exposing the Resource:</a:t>
            </a:r>
          </a:p>
        </p:txBody>
      </p:sp>
      <p:sp>
        <p:nvSpPr>
          <p:cNvPr id="58371" name="Content Placeholder 2"/>
          <p:cNvSpPr>
            <a:spLocks noGrp="1"/>
          </p:cNvSpPr>
          <p:nvPr>
            <p:ph idx="1"/>
          </p:nvPr>
        </p:nvSpPr>
        <p:spPr>
          <a:xfrm>
            <a:off x="304800" y="1447800"/>
            <a:ext cx="4419600" cy="4953000"/>
          </a:xfrm>
        </p:spPr>
        <p:txBody>
          <a:bodyPr/>
          <a:lstStyle/>
          <a:p>
            <a:pPr eaLnBrk="1" hangingPunct="1"/>
            <a:r>
              <a:rPr lang="en-US" sz="1800">
                <a:ea typeface="ＭＳ Ｐゴシック" pitchFamily="-65" charset="-128"/>
                <a:cs typeface="ＭＳ Ｐゴシック" pitchFamily="-65" charset="-128"/>
              </a:rPr>
              <a:t>We will use the Introduce to describe the service and generate a grid service.</a:t>
            </a:r>
          </a:p>
        </p:txBody>
      </p:sp>
      <p:sp>
        <p:nvSpPr>
          <p:cNvPr id="5" name="Cloud 4"/>
          <p:cNvSpPr/>
          <p:nvPr/>
        </p:nvSpPr>
        <p:spPr>
          <a:xfrm>
            <a:off x="228600" y="2743200"/>
            <a:ext cx="4876800" cy="236220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r>
              <a:rPr lang="en-US" sz="2800">
                <a:solidFill>
                  <a:schemeClr val="tx1"/>
                </a:solidFill>
                <a:ea typeface="Arial" charset="0"/>
                <a:cs typeface="Arial" charset="0"/>
              </a:rPr>
              <a:t>Grid</a:t>
            </a:r>
            <a:endParaRPr lang="en-US" sz="2400">
              <a:solidFill>
                <a:schemeClr val="tx1"/>
              </a:solidFill>
              <a:ea typeface="Arial" charset="0"/>
              <a:cs typeface="Arial" charset="0"/>
            </a:endParaRPr>
          </a:p>
        </p:txBody>
      </p:sp>
      <p:pic>
        <p:nvPicPr>
          <p:cNvPr id="58373" name="Picture 13"/>
          <p:cNvPicPr>
            <a:picLocks noChangeAspect="1" noChangeArrowheads="1"/>
          </p:cNvPicPr>
          <p:nvPr/>
        </p:nvPicPr>
        <p:blipFill>
          <a:blip r:embed="rId3" cstate="print"/>
          <a:srcRect/>
          <a:stretch>
            <a:fillRect/>
          </a:stretch>
        </p:blipFill>
        <p:spPr bwMode="auto">
          <a:xfrm>
            <a:off x="4800600" y="1828800"/>
            <a:ext cx="1482725" cy="1338263"/>
          </a:xfrm>
          <a:prstGeom prst="rect">
            <a:avLst/>
          </a:prstGeom>
          <a:noFill/>
          <a:ln w="9525">
            <a:noFill/>
            <a:miter lim="800000"/>
            <a:headEnd/>
            <a:tailEnd/>
          </a:ln>
        </p:spPr>
      </p:pic>
      <p:sp>
        <p:nvSpPr>
          <p:cNvPr id="8" name="Hexagon 7"/>
          <p:cNvSpPr/>
          <p:nvPr/>
        </p:nvSpPr>
        <p:spPr>
          <a:xfrm>
            <a:off x="8064500" y="3657600"/>
            <a:ext cx="803275" cy="446088"/>
          </a:xfrm>
          <a:prstGeom prst="hexagon">
            <a:avLst/>
          </a:prstGeom>
          <a:solidFill>
            <a:srgbClr val="333357"/>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API</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ea typeface="ＭＳ Ｐゴシック" pitchFamily="-65" charset="-128"/>
                <a:cs typeface="ＭＳ Ｐゴシック" pitchFamily="-65" charset="-128"/>
              </a:rPr>
              <a:t>Introduce</a:t>
            </a:r>
          </a:p>
        </p:txBody>
      </p:sp>
      <p:sp>
        <p:nvSpPr>
          <p:cNvPr id="20483" name="Rectangle 3"/>
          <p:cNvSpPr>
            <a:spLocks noGrp="1" noChangeArrowheads="1"/>
          </p:cNvSpPr>
          <p:nvPr>
            <p:ph idx="1"/>
          </p:nvPr>
        </p:nvSpPr>
        <p:spPr>
          <a:xfrm>
            <a:off x="390525" y="1447800"/>
            <a:ext cx="8296275" cy="4495800"/>
          </a:xfrm>
        </p:spPr>
        <p:txBody>
          <a:bodyPr/>
          <a:lstStyle/>
          <a:p>
            <a:pPr eaLnBrk="1" hangingPunct="1"/>
            <a:r>
              <a:rPr lang="en-US" sz="2000" dirty="0">
                <a:ea typeface="ＭＳ Ｐゴシック" pitchFamily="-65" charset="-128"/>
                <a:cs typeface="ＭＳ Ｐゴシック" pitchFamily="-65" charset="-128"/>
              </a:rPr>
              <a:t>A framework which enables fast and easy creation of Globus and Standards based grid services.</a:t>
            </a:r>
          </a:p>
          <a:p>
            <a:pPr eaLnBrk="1" hangingPunct="1"/>
            <a:r>
              <a:rPr lang="en-US" sz="2000" dirty="0">
                <a:ea typeface="ＭＳ Ｐゴシック" pitchFamily="-65" charset="-128"/>
                <a:cs typeface="ＭＳ Ｐゴシック" pitchFamily="-65" charset="-128"/>
              </a:rPr>
              <a:t>Provide easy to use graphical service authoring tool.</a:t>
            </a:r>
          </a:p>
          <a:p>
            <a:pPr eaLnBrk="1" hangingPunct="1"/>
            <a:r>
              <a:rPr lang="en-US" sz="2000" dirty="0">
                <a:ea typeface="ＭＳ Ｐゴシック" pitchFamily="-65" charset="-128"/>
                <a:cs typeface="ＭＳ Ｐゴシック" pitchFamily="-65" charset="-128"/>
              </a:rPr>
              <a:t>Hide all “grid-</a:t>
            </a:r>
            <a:r>
              <a:rPr lang="en-US" sz="2000" dirty="0" err="1">
                <a:ea typeface="ＭＳ Ｐゴシック" pitchFamily="-65" charset="-128"/>
                <a:cs typeface="ＭＳ Ｐゴシック" pitchFamily="-65" charset="-128"/>
              </a:rPr>
              <a:t>ness</a:t>
            </a:r>
            <a:r>
              <a:rPr lang="en-US" sz="2000" dirty="0">
                <a:ea typeface="ＭＳ Ｐゴシック" pitchFamily="-65" charset="-128"/>
                <a:cs typeface="ＭＳ Ｐゴシック" pitchFamily="-65" charset="-128"/>
              </a:rPr>
              <a:t>” from the developer.</a:t>
            </a:r>
          </a:p>
          <a:p>
            <a:pPr eaLnBrk="1" hangingPunct="1"/>
            <a:r>
              <a:rPr lang="en-US" sz="2000" dirty="0">
                <a:ea typeface="ＭＳ Ｐゴシック" pitchFamily="-65" charset="-128"/>
                <a:cs typeface="ＭＳ Ｐゴシック" pitchFamily="-65" charset="-128"/>
              </a:rPr>
              <a:t>Utilize best practice layered grid service architecture.</a:t>
            </a:r>
          </a:p>
          <a:p>
            <a:pPr eaLnBrk="1" hangingPunct="1"/>
            <a:r>
              <a:rPr lang="en-US" sz="2000" dirty="0">
                <a:ea typeface="ＭＳ Ｐゴシック" pitchFamily="-65" charset="-128"/>
                <a:cs typeface="ＭＳ Ｐゴシック" pitchFamily="-65" charset="-128"/>
              </a:rPr>
              <a:t>Handle all core service architecture requirements for strongly typed and highly interoperable grid services.</a:t>
            </a:r>
          </a:p>
          <a:p>
            <a:pPr eaLnBrk="1" hangingPunct="1"/>
            <a:endParaRPr lang="en-US" sz="2000" dirty="0">
              <a:ea typeface="ＭＳ Ｐゴシック" pitchFamily="-65" charset="-128"/>
              <a:cs typeface="ＭＳ Ｐゴシック" pitchFamily="-65" charset="-128"/>
            </a:endParaRPr>
          </a:p>
          <a:p>
            <a:pPr eaLnBrk="1" hangingPunct="1"/>
            <a:r>
              <a:rPr lang="en-US" sz="1600" dirty="0">
                <a:ea typeface="ＭＳ Ｐゴシック" pitchFamily="-65" charset="-128"/>
                <a:cs typeface="ＭＳ Ｐゴシック" pitchFamily="-65" charset="-128"/>
              </a:rPr>
              <a:t>Toolkit for creating and manipulating strongly typed grid services</a:t>
            </a:r>
          </a:p>
          <a:p>
            <a:pPr lvl="1" eaLnBrk="1" hangingPunct="1"/>
            <a:r>
              <a:rPr lang="en-US" sz="1400" dirty="0"/>
              <a:t>Command line and GUI tools for service skeleton generation and automatic service/client code generation</a:t>
            </a:r>
          </a:p>
          <a:p>
            <a:pPr eaLnBrk="1" hangingPunct="1"/>
            <a:r>
              <a:rPr lang="en-US" sz="1600" dirty="0">
                <a:ea typeface="ＭＳ Ｐゴシック" pitchFamily="-65" charset="-128"/>
                <a:cs typeface="ＭＳ Ｐゴシック" pitchFamily="-65" charset="-128"/>
              </a:rPr>
              <a:t>Utilizes other core grid services and architecture components</a:t>
            </a:r>
          </a:p>
          <a:p>
            <a:pPr lvl="1" eaLnBrk="1" hangingPunct="1"/>
            <a:r>
              <a:rPr lang="en-US" sz="1400" dirty="0" err="1"/>
              <a:t>caDSR</a:t>
            </a:r>
            <a:r>
              <a:rPr lang="en-US" sz="1400" dirty="0"/>
              <a:t> and GME for schemas of registered data types</a:t>
            </a:r>
          </a:p>
          <a:p>
            <a:pPr lvl="1" eaLnBrk="1" hangingPunct="1"/>
            <a:r>
              <a:rPr lang="en-US" sz="1400" dirty="0"/>
              <a:t>Security service architecture (Dorian, </a:t>
            </a:r>
            <a:r>
              <a:rPr lang="en-US" sz="1400" dirty="0" err="1"/>
              <a:t>GridGrouper</a:t>
            </a:r>
            <a:r>
              <a:rPr lang="en-US" sz="1400" dirty="0"/>
              <a:t>, CSM)</a:t>
            </a:r>
          </a:p>
          <a:p>
            <a:pPr lvl="1" eaLnBrk="1" hangingPunct="1"/>
            <a:r>
              <a:rPr lang="en-US" sz="1400" dirty="0"/>
              <a:t>Advertisement and Registration configuration and </a:t>
            </a:r>
          </a:p>
          <a:p>
            <a:pPr lvl="1" eaLnBrk="1" hangingPunct="1">
              <a:buFontTx/>
              <a:buNone/>
            </a:pPr>
            <a:r>
              <a:rPr lang="en-US" sz="1400" dirty="0"/>
              <a:t>	Index Service for discovery</a:t>
            </a:r>
          </a:p>
          <a:p>
            <a:pPr eaLnBrk="1" hangingPunct="1"/>
            <a:endParaRPr lang="en-US" sz="2400" dirty="0">
              <a:ea typeface="ＭＳ Ｐゴシック" pitchFamily="-65" charset="-128"/>
              <a:cs typeface="ＭＳ Ｐゴシック" pitchFamily="-65" charset="-128"/>
            </a:endParaRPr>
          </a:p>
          <a:p>
            <a:pPr eaLnBrk="1" hangingPunct="1"/>
            <a:endParaRPr lang="en-US" sz="2400" dirty="0">
              <a:ea typeface="ＭＳ Ｐゴシック" pitchFamily="-65" charset="-128"/>
              <a:cs typeface="ＭＳ Ｐゴシック" pitchFamily="-65"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pPr eaLnBrk="1" hangingPunct="1"/>
            <a:r>
              <a:rPr lang="en-US">
                <a:ea typeface="ＭＳ Ｐゴシック" pitchFamily="-65" charset="-128"/>
                <a:cs typeface="ＭＳ Ｐゴシック" pitchFamily="-65" charset="-128"/>
              </a:rPr>
              <a:t>Exposing the Resource:</a:t>
            </a:r>
          </a:p>
        </p:txBody>
      </p:sp>
      <p:sp>
        <p:nvSpPr>
          <p:cNvPr id="59395" name="Content Placeholder 2"/>
          <p:cNvSpPr>
            <a:spLocks noGrp="1"/>
          </p:cNvSpPr>
          <p:nvPr>
            <p:ph idx="1"/>
          </p:nvPr>
        </p:nvSpPr>
        <p:spPr>
          <a:xfrm>
            <a:off x="304800" y="1447800"/>
            <a:ext cx="4419600" cy="4953000"/>
          </a:xfrm>
        </p:spPr>
        <p:txBody>
          <a:bodyPr/>
          <a:lstStyle/>
          <a:p>
            <a:pPr eaLnBrk="1" hangingPunct="1"/>
            <a:r>
              <a:rPr lang="en-US" sz="1800" smtClean="0">
                <a:ea typeface="ＭＳ Ｐゴシック" pitchFamily="-65" charset="-128"/>
                <a:cs typeface="ＭＳ Ｐゴシック" pitchFamily="-65" charset="-128"/>
              </a:rPr>
              <a:t>Will locate the schemas which describe the data models and will provide the wire protocol for transferring data instances.</a:t>
            </a:r>
          </a:p>
        </p:txBody>
      </p:sp>
      <p:sp>
        <p:nvSpPr>
          <p:cNvPr id="5" name="Cloud 4"/>
          <p:cNvSpPr/>
          <p:nvPr/>
        </p:nvSpPr>
        <p:spPr>
          <a:xfrm>
            <a:off x="228600" y="2743200"/>
            <a:ext cx="4876800" cy="236220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r>
              <a:rPr lang="en-US" sz="2800">
                <a:solidFill>
                  <a:schemeClr val="tx1"/>
                </a:solidFill>
                <a:ea typeface="Arial" charset="0"/>
                <a:cs typeface="Arial" charset="0"/>
              </a:rPr>
              <a:t>Grid</a:t>
            </a:r>
            <a:endParaRPr lang="en-US" sz="2400">
              <a:solidFill>
                <a:schemeClr val="tx1"/>
              </a:solidFill>
              <a:ea typeface="Arial" charset="0"/>
              <a:cs typeface="Arial" charset="0"/>
            </a:endParaRPr>
          </a:p>
        </p:txBody>
      </p:sp>
      <p:pic>
        <p:nvPicPr>
          <p:cNvPr id="59397" name="Picture 13"/>
          <p:cNvPicPr>
            <a:picLocks noChangeAspect="1" noChangeArrowheads="1"/>
          </p:cNvPicPr>
          <p:nvPr/>
        </p:nvPicPr>
        <p:blipFill>
          <a:blip r:embed="rId2" cstate="print"/>
          <a:srcRect/>
          <a:stretch>
            <a:fillRect/>
          </a:stretch>
        </p:blipFill>
        <p:spPr bwMode="auto">
          <a:xfrm>
            <a:off x="4800600" y="1828800"/>
            <a:ext cx="1482725" cy="1338263"/>
          </a:xfrm>
          <a:prstGeom prst="rect">
            <a:avLst/>
          </a:prstGeom>
          <a:noFill/>
          <a:ln w="9525">
            <a:noFill/>
            <a:miter lim="800000"/>
            <a:headEnd/>
            <a:tailEnd/>
          </a:ln>
        </p:spPr>
      </p:pic>
      <p:sp>
        <p:nvSpPr>
          <p:cNvPr id="14" name="Oval 13"/>
          <p:cNvSpPr/>
          <p:nvPr/>
        </p:nvSpPr>
        <p:spPr>
          <a:xfrm>
            <a:off x="8001000" y="1905000"/>
            <a:ext cx="685800" cy="609600"/>
          </a:xfrm>
          <a:prstGeom prst="ellipse">
            <a:avLst/>
          </a:prstGeom>
          <a:solidFill>
            <a:schemeClr val="accent2">
              <a:lumMod val="20000"/>
              <a:lumOff val="8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r>
              <a:rPr lang="en-US" sz="1000">
                <a:solidFill>
                  <a:schemeClr val="tx1"/>
                </a:solidFill>
                <a:ea typeface="Arial" charset="0"/>
                <a:cs typeface="Arial" charset="0"/>
              </a:rPr>
              <a:t>GME</a:t>
            </a:r>
            <a:endParaRPr lang="en-US">
              <a:solidFill>
                <a:schemeClr val="tx1"/>
              </a:solidFill>
              <a:ea typeface="Arial" charset="0"/>
              <a:cs typeface="Arial" charset="0"/>
            </a:endParaRPr>
          </a:p>
        </p:txBody>
      </p:sp>
      <p:cxnSp>
        <p:nvCxnSpPr>
          <p:cNvPr id="18" name="Straight Arrow Connector 17"/>
          <p:cNvCxnSpPr/>
          <p:nvPr/>
        </p:nvCxnSpPr>
        <p:spPr>
          <a:xfrm rot="10800000">
            <a:off x="6324600" y="2209800"/>
            <a:ext cx="1676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9402" name="Picture 5"/>
          <p:cNvPicPr>
            <a:picLocks noChangeAspect="1" noChangeArrowheads="1"/>
          </p:cNvPicPr>
          <p:nvPr/>
        </p:nvPicPr>
        <p:blipFill>
          <a:blip r:embed="rId3" cstate="print"/>
          <a:srcRect/>
          <a:stretch>
            <a:fillRect/>
          </a:stretch>
        </p:blipFill>
        <p:spPr bwMode="auto">
          <a:xfrm>
            <a:off x="7162800" y="2057400"/>
            <a:ext cx="230188" cy="266700"/>
          </a:xfrm>
          <a:prstGeom prst="rect">
            <a:avLst/>
          </a:prstGeom>
          <a:noFill/>
          <a:ln w="9525">
            <a:noFill/>
            <a:miter lim="800000"/>
            <a:headEnd/>
            <a:tailEnd/>
          </a:ln>
        </p:spPr>
      </p:pic>
      <p:sp>
        <p:nvSpPr>
          <p:cNvPr id="12" name="Hexagon 11"/>
          <p:cNvSpPr/>
          <p:nvPr/>
        </p:nvSpPr>
        <p:spPr>
          <a:xfrm>
            <a:off x="8064500" y="3657600"/>
            <a:ext cx="803275" cy="446088"/>
          </a:xfrm>
          <a:prstGeom prst="hexagon">
            <a:avLst/>
          </a:prstGeom>
          <a:solidFill>
            <a:srgbClr val="333357"/>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API</a:t>
            </a:r>
          </a:p>
        </p:txBody>
      </p:sp>
      <p:sp>
        <p:nvSpPr>
          <p:cNvPr id="13" name="Oval 12"/>
          <p:cNvSpPr/>
          <p:nvPr/>
        </p:nvSpPr>
        <p:spPr>
          <a:xfrm>
            <a:off x="7968864" y="2719589"/>
            <a:ext cx="856270" cy="609600"/>
          </a:xfrm>
          <a:prstGeom prst="ellipse">
            <a:avLst/>
          </a:prstGeom>
          <a:solidFill>
            <a:schemeClr val="accent2">
              <a:lumMod val="20000"/>
              <a:lumOff val="8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r>
              <a:rPr lang="en-US" sz="1000" dirty="0">
                <a:solidFill>
                  <a:schemeClr val="tx1"/>
                </a:solidFill>
                <a:ea typeface="Arial" charset="0"/>
                <a:cs typeface="Arial" charset="0"/>
              </a:rPr>
              <a:t>File System</a:t>
            </a:r>
            <a:endParaRPr lang="en-US" dirty="0">
              <a:solidFill>
                <a:schemeClr val="tx1"/>
              </a:solidFill>
              <a:ea typeface="Arial" charset="0"/>
              <a:cs typeface="Arial" charset="0"/>
            </a:endParaRPr>
          </a:p>
        </p:txBody>
      </p:sp>
      <p:cxnSp>
        <p:nvCxnSpPr>
          <p:cNvPr id="15" name="Straight Arrow Connector 14"/>
          <p:cNvCxnSpPr/>
          <p:nvPr/>
        </p:nvCxnSpPr>
        <p:spPr>
          <a:xfrm rot="10800000">
            <a:off x="6318250" y="2355850"/>
            <a:ext cx="1550988" cy="4778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9408" name="Picture 5"/>
          <p:cNvPicPr>
            <a:picLocks noChangeAspect="1" noChangeArrowheads="1"/>
          </p:cNvPicPr>
          <p:nvPr/>
        </p:nvPicPr>
        <p:blipFill>
          <a:blip r:embed="rId3" cstate="print"/>
          <a:srcRect/>
          <a:stretch>
            <a:fillRect/>
          </a:stretch>
        </p:blipFill>
        <p:spPr bwMode="auto">
          <a:xfrm>
            <a:off x="7227888" y="2492375"/>
            <a:ext cx="230187" cy="266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eaLnBrk="1" hangingPunct="1"/>
            <a:r>
              <a:rPr lang="en-US">
                <a:ea typeface="ＭＳ Ｐゴシック" pitchFamily="-65" charset="-128"/>
                <a:cs typeface="ＭＳ Ｐゴシック" pitchFamily="-65" charset="-128"/>
              </a:rPr>
              <a:t>Exposing the Resource:</a:t>
            </a:r>
          </a:p>
        </p:txBody>
      </p:sp>
      <p:sp>
        <p:nvSpPr>
          <p:cNvPr id="60419" name="Content Placeholder 2"/>
          <p:cNvSpPr>
            <a:spLocks noGrp="1"/>
          </p:cNvSpPr>
          <p:nvPr>
            <p:ph idx="1"/>
          </p:nvPr>
        </p:nvSpPr>
        <p:spPr>
          <a:xfrm>
            <a:off x="304800" y="1447800"/>
            <a:ext cx="4419600" cy="4953000"/>
          </a:xfrm>
        </p:spPr>
        <p:txBody>
          <a:bodyPr/>
          <a:lstStyle/>
          <a:p>
            <a:pPr eaLnBrk="1" hangingPunct="1"/>
            <a:r>
              <a:rPr lang="en-US" sz="1800" smtClean="0">
                <a:ea typeface="ＭＳ Ｐゴシック" pitchFamily="-65" charset="-128"/>
                <a:cs typeface="ＭＳ Ｐゴシック" pitchFamily="-65" charset="-128"/>
              </a:rPr>
              <a:t>Then we will describe the services layout, operations, security constraints, default properties, extensions, and service metadata .</a:t>
            </a:r>
          </a:p>
        </p:txBody>
      </p:sp>
      <p:sp>
        <p:nvSpPr>
          <p:cNvPr id="5" name="Cloud 4"/>
          <p:cNvSpPr/>
          <p:nvPr/>
        </p:nvSpPr>
        <p:spPr>
          <a:xfrm>
            <a:off x="228600" y="2743200"/>
            <a:ext cx="4876800" cy="236220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r>
              <a:rPr lang="en-US" sz="2800">
                <a:solidFill>
                  <a:schemeClr val="tx1"/>
                </a:solidFill>
                <a:ea typeface="Arial" charset="0"/>
                <a:cs typeface="Arial" charset="0"/>
              </a:rPr>
              <a:t>Grid</a:t>
            </a:r>
            <a:endParaRPr lang="en-US" sz="2400">
              <a:solidFill>
                <a:schemeClr val="tx1"/>
              </a:solidFill>
              <a:ea typeface="Arial" charset="0"/>
              <a:cs typeface="Arial" charset="0"/>
            </a:endParaRPr>
          </a:p>
        </p:txBody>
      </p:sp>
      <p:pic>
        <p:nvPicPr>
          <p:cNvPr id="60421" name="Picture 13"/>
          <p:cNvPicPr>
            <a:picLocks noChangeAspect="1" noChangeArrowheads="1"/>
          </p:cNvPicPr>
          <p:nvPr/>
        </p:nvPicPr>
        <p:blipFill>
          <a:blip r:embed="rId2" cstate="print"/>
          <a:srcRect/>
          <a:stretch>
            <a:fillRect/>
          </a:stretch>
        </p:blipFill>
        <p:spPr bwMode="auto">
          <a:xfrm>
            <a:off x="4800600" y="1828800"/>
            <a:ext cx="1482725" cy="1338263"/>
          </a:xfrm>
          <a:prstGeom prst="rect">
            <a:avLst/>
          </a:prstGeom>
          <a:noFill/>
          <a:ln w="9525">
            <a:noFill/>
            <a:miter lim="800000"/>
            <a:headEnd/>
            <a:tailEnd/>
          </a:ln>
        </p:spPr>
      </p:pic>
      <p:sp>
        <p:nvSpPr>
          <p:cNvPr id="12" name="Hexagon 11"/>
          <p:cNvSpPr/>
          <p:nvPr/>
        </p:nvSpPr>
        <p:spPr>
          <a:xfrm>
            <a:off x="8064500" y="3657600"/>
            <a:ext cx="803275" cy="446088"/>
          </a:xfrm>
          <a:prstGeom prst="hexagon">
            <a:avLst/>
          </a:prstGeom>
          <a:solidFill>
            <a:srgbClr val="333357"/>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API</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pPr eaLnBrk="1" hangingPunct="1"/>
            <a:r>
              <a:rPr lang="en-US">
                <a:ea typeface="ＭＳ Ｐゴシック" pitchFamily="-65" charset="-128"/>
                <a:cs typeface="ＭＳ Ｐゴシック" pitchFamily="-65" charset="-128"/>
              </a:rPr>
              <a:t>Exposing the Resource:</a:t>
            </a:r>
          </a:p>
        </p:txBody>
      </p:sp>
      <p:sp>
        <p:nvSpPr>
          <p:cNvPr id="61443" name="Content Placeholder 2"/>
          <p:cNvSpPr>
            <a:spLocks noGrp="1"/>
          </p:cNvSpPr>
          <p:nvPr>
            <p:ph idx="1"/>
          </p:nvPr>
        </p:nvSpPr>
        <p:spPr/>
        <p:txBody>
          <a:bodyPr/>
          <a:lstStyle/>
          <a:p>
            <a:pPr eaLnBrk="1" hangingPunct="1"/>
            <a:r>
              <a:rPr lang="en-US" sz="1800" smtClean="0">
                <a:ea typeface="ＭＳ Ｐゴシック" pitchFamily="-65" charset="-128"/>
                <a:cs typeface="ＭＳ Ｐゴシック" pitchFamily="-65" charset="-128"/>
              </a:rPr>
              <a:t>Introduce will then generate the service which will be stubbed with the operations as described.</a:t>
            </a:r>
          </a:p>
        </p:txBody>
      </p:sp>
      <p:sp>
        <p:nvSpPr>
          <p:cNvPr id="5" name="Cloud 4"/>
          <p:cNvSpPr/>
          <p:nvPr/>
        </p:nvSpPr>
        <p:spPr>
          <a:xfrm>
            <a:off x="228600" y="2743200"/>
            <a:ext cx="4876800" cy="236220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r>
              <a:rPr lang="en-US" sz="2800">
                <a:solidFill>
                  <a:schemeClr val="tx1"/>
                </a:solidFill>
                <a:ea typeface="Arial" charset="0"/>
                <a:cs typeface="Arial" charset="0"/>
              </a:rPr>
              <a:t>Grid</a:t>
            </a:r>
            <a:endParaRPr lang="en-US" sz="2400">
              <a:solidFill>
                <a:schemeClr val="tx1"/>
              </a:solidFill>
              <a:ea typeface="Arial" charset="0"/>
              <a:cs typeface="Arial" charset="0"/>
            </a:endParaRPr>
          </a:p>
        </p:txBody>
      </p:sp>
      <p:sp>
        <p:nvSpPr>
          <p:cNvPr id="6" name="Oval 5"/>
          <p:cNvSpPr/>
          <p:nvPr/>
        </p:nvSpPr>
        <p:spPr>
          <a:xfrm>
            <a:off x="5791200" y="3200400"/>
            <a:ext cx="1524000" cy="1371600"/>
          </a:xfrm>
          <a:prstGeom prst="ellipse">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r>
              <a:rPr lang="en-US">
                <a:solidFill>
                  <a:schemeClr val="tx1"/>
                </a:solidFill>
                <a:ea typeface="Arial" pitchFamily="-65" charset="0"/>
                <a:cs typeface="Arial" pitchFamily="-65" charset="0"/>
              </a:rPr>
              <a:t>caGrid</a:t>
            </a:r>
          </a:p>
          <a:p>
            <a:pPr algn="ctr">
              <a:defRPr/>
            </a:pPr>
            <a:r>
              <a:rPr lang="en-US">
                <a:solidFill>
                  <a:schemeClr val="tx1"/>
                </a:solidFill>
                <a:ea typeface="Arial" pitchFamily="-65" charset="0"/>
                <a:cs typeface="Arial" pitchFamily="-65" charset="0"/>
              </a:rPr>
              <a:t> </a:t>
            </a:r>
            <a:br>
              <a:rPr lang="en-US">
                <a:solidFill>
                  <a:schemeClr val="tx1"/>
                </a:solidFill>
                <a:ea typeface="Arial" pitchFamily="-65" charset="0"/>
                <a:cs typeface="Arial" pitchFamily="-65" charset="0"/>
              </a:rPr>
            </a:br>
            <a:r>
              <a:rPr lang="en-US">
                <a:solidFill>
                  <a:schemeClr val="tx1"/>
                </a:solidFill>
                <a:ea typeface="Arial" pitchFamily="-65" charset="0"/>
                <a:cs typeface="Arial" pitchFamily="-65" charset="0"/>
              </a:rPr>
              <a:t>Service</a:t>
            </a:r>
          </a:p>
        </p:txBody>
      </p:sp>
      <p:cxnSp>
        <p:nvCxnSpPr>
          <p:cNvPr id="10" name="Straight Connector 9"/>
          <p:cNvCxnSpPr/>
          <p:nvPr/>
        </p:nvCxnSpPr>
        <p:spPr>
          <a:xfrm rot="16200000" flipH="1">
            <a:off x="4991100" y="3086100"/>
            <a:ext cx="1143000" cy="30480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6096000" y="2438400"/>
            <a:ext cx="838200" cy="68580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pic>
        <p:nvPicPr>
          <p:cNvPr id="61450" name="Picture 13"/>
          <p:cNvPicPr>
            <a:picLocks noChangeAspect="1" noChangeArrowheads="1"/>
          </p:cNvPicPr>
          <p:nvPr/>
        </p:nvPicPr>
        <p:blipFill>
          <a:blip r:embed="rId3" cstate="print"/>
          <a:srcRect/>
          <a:stretch>
            <a:fillRect/>
          </a:stretch>
        </p:blipFill>
        <p:spPr bwMode="auto">
          <a:xfrm>
            <a:off x="4800600" y="1828800"/>
            <a:ext cx="1482725" cy="1338263"/>
          </a:xfrm>
          <a:prstGeom prst="rect">
            <a:avLst/>
          </a:prstGeom>
          <a:noFill/>
          <a:ln w="9525">
            <a:noFill/>
            <a:miter lim="800000"/>
            <a:headEnd/>
            <a:tailEnd/>
          </a:ln>
        </p:spPr>
      </p:pic>
      <p:sp>
        <p:nvSpPr>
          <p:cNvPr id="14" name="Hexagon 13"/>
          <p:cNvSpPr/>
          <p:nvPr/>
        </p:nvSpPr>
        <p:spPr>
          <a:xfrm>
            <a:off x="8064500" y="3657600"/>
            <a:ext cx="803275" cy="446088"/>
          </a:xfrm>
          <a:prstGeom prst="hexagon">
            <a:avLst/>
          </a:prstGeom>
          <a:solidFill>
            <a:srgbClr val="333357"/>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API</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5486400" y="3048000"/>
            <a:ext cx="3505200" cy="16764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endParaRPr lang="en-US">
              <a:solidFill>
                <a:srgbClr val="FFFFFF"/>
              </a:solidFill>
              <a:ea typeface="Arial" charset="0"/>
              <a:cs typeface="Arial" charset="0"/>
            </a:endParaRPr>
          </a:p>
        </p:txBody>
      </p:sp>
      <p:sp>
        <p:nvSpPr>
          <p:cNvPr id="62467" name="Title 1"/>
          <p:cNvSpPr>
            <a:spLocks noGrp="1"/>
          </p:cNvSpPr>
          <p:nvPr>
            <p:ph type="title"/>
          </p:nvPr>
        </p:nvSpPr>
        <p:spPr/>
        <p:txBody>
          <a:bodyPr/>
          <a:lstStyle/>
          <a:p>
            <a:pPr eaLnBrk="1" hangingPunct="1"/>
            <a:r>
              <a:rPr lang="en-US" dirty="0" smtClean="0">
                <a:ea typeface="ＭＳ Ｐゴシック" pitchFamily="-65" charset="-128"/>
                <a:cs typeface="ＭＳ Ｐゴシック" pitchFamily="-65" charset="-128"/>
              </a:rPr>
              <a:t>Algorithm now </a:t>
            </a:r>
            <a:r>
              <a:rPr lang="en-US" dirty="0">
                <a:ea typeface="ＭＳ Ｐゴシック" pitchFamily="-65" charset="-128"/>
                <a:cs typeface="ＭＳ Ｐゴシック" pitchFamily="-65" charset="-128"/>
              </a:rPr>
              <a:t>available.</a:t>
            </a:r>
          </a:p>
        </p:txBody>
      </p:sp>
      <p:sp>
        <p:nvSpPr>
          <p:cNvPr id="62468" name="Content Placeholder 2"/>
          <p:cNvSpPr>
            <a:spLocks noGrp="1"/>
          </p:cNvSpPr>
          <p:nvPr>
            <p:ph idx="1"/>
          </p:nvPr>
        </p:nvSpPr>
        <p:spPr/>
        <p:txBody>
          <a:bodyPr/>
          <a:lstStyle/>
          <a:p>
            <a:pPr eaLnBrk="1" hangingPunct="1"/>
            <a:r>
              <a:rPr lang="en-US" sz="1800">
                <a:ea typeface="ＭＳ Ｐゴシック" pitchFamily="-65" charset="-128"/>
                <a:cs typeface="ＭＳ Ｐゴシック" pitchFamily="-65" charset="-128"/>
              </a:rPr>
              <a:t>Now that the service is generated we can put in our business logic to implement the service to utilize the algorithms we are wrapping.</a:t>
            </a:r>
          </a:p>
        </p:txBody>
      </p:sp>
      <p:sp>
        <p:nvSpPr>
          <p:cNvPr id="5" name="Cloud 4"/>
          <p:cNvSpPr/>
          <p:nvPr/>
        </p:nvSpPr>
        <p:spPr>
          <a:xfrm>
            <a:off x="228600" y="2743200"/>
            <a:ext cx="4876800" cy="236220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r>
              <a:rPr lang="en-US" sz="2800">
                <a:solidFill>
                  <a:schemeClr val="tx1"/>
                </a:solidFill>
                <a:ea typeface="Arial" charset="0"/>
                <a:cs typeface="Arial" charset="0"/>
              </a:rPr>
              <a:t>Grid</a:t>
            </a:r>
            <a:endParaRPr lang="en-US">
              <a:solidFill>
                <a:schemeClr val="tx1"/>
              </a:solidFill>
              <a:ea typeface="Arial" charset="0"/>
              <a:cs typeface="Arial" charset="0"/>
            </a:endParaRPr>
          </a:p>
        </p:txBody>
      </p:sp>
      <p:sp>
        <p:nvSpPr>
          <p:cNvPr id="6" name="Oval 5"/>
          <p:cNvSpPr/>
          <p:nvPr/>
        </p:nvSpPr>
        <p:spPr>
          <a:xfrm>
            <a:off x="5791200" y="3200400"/>
            <a:ext cx="15240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r>
              <a:rPr lang="en-US">
                <a:solidFill>
                  <a:srgbClr val="FFFFFF"/>
                </a:solidFill>
                <a:ea typeface="Arial" charset="0"/>
                <a:cs typeface="Arial" charset="0"/>
              </a:rPr>
              <a:t>caBIO</a:t>
            </a:r>
          </a:p>
          <a:p>
            <a:pPr algn="ctr">
              <a:defRPr/>
            </a:pPr>
            <a:r>
              <a:rPr lang="en-US">
                <a:solidFill>
                  <a:srgbClr val="FFFFFF"/>
                </a:solidFill>
                <a:ea typeface="Arial" charset="0"/>
                <a:cs typeface="Arial" charset="0"/>
              </a:rPr>
              <a:t>Grid </a:t>
            </a:r>
            <a:br>
              <a:rPr lang="en-US">
                <a:solidFill>
                  <a:srgbClr val="FFFFFF"/>
                </a:solidFill>
                <a:ea typeface="Arial" charset="0"/>
                <a:cs typeface="Arial" charset="0"/>
              </a:rPr>
            </a:br>
            <a:r>
              <a:rPr lang="en-US">
                <a:solidFill>
                  <a:srgbClr val="FFFFFF"/>
                </a:solidFill>
                <a:ea typeface="Arial" charset="0"/>
                <a:cs typeface="Arial" charset="0"/>
              </a:rPr>
              <a:t>Service</a:t>
            </a:r>
          </a:p>
        </p:txBody>
      </p:sp>
      <p:sp>
        <p:nvSpPr>
          <p:cNvPr id="9" name="Left-Right Arrow 8"/>
          <p:cNvSpPr/>
          <p:nvPr/>
        </p:nvSpPr>
        <p:spPr>
          <a:xfrm>
            <a:off x="5105400" y="3657600"/>
            <a:ext cx="685800" cy="484188"/>
          </a:xfrm>
          <a:prstGeom prst="lef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endParaRPr lang="en-US">
              <a:solidFill>
                <a:srgbClr val="FFFFFF"/>
              </a:solidFill>
              <a:ea typeface="Arial" charset="0"/>
              <a:cs typeface="Arial" charset="0"/>
            </a:endParaRPr>
          </a:p>
        </p:txBody>
      </p:sp>
      <p:sp>
        <p:nvSpPr>
          <p:cNvPr id="10" name="Left-Right Arrow 9"/>
          <p:cNvSpPr/>
          <p:nvPr/>
        </p:nvSpPr>
        <p:spPr>
          <a:xfrm>
            <a:off x="7315200" y="3657600"/>
            <a:ext cx="685800" cy="484188"/>
          </a:xfrm>
          <a:prstGeom prst="lef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endParaRPr lang="en-US">
              <a:solidFill>
                <a:srgbClr val="FFFFFF"/>
              </a:solidFill>
              <a:ea typeface="Arial" charset="0"/>
              <a:cs typeface="Arial" charset="0"/>
            </a:endParaRPr>
          </a:p>
        </p:txBody>
      </p:sp>
      <p:pic>
        <p:nvPicPr>
          <p:cNvPr id="62473" name="Picture 10" descr="tag.png"/>
          <p:cNvPicPr>
            <a:picLocks noChangeAspect="1"/>
          </p:cNvPicPr>
          <p:nvPr/>
        </p:nvPicPr>
        <p:blipFill>
          <a:blip r:embed="rId3" cstate="print"/>
          <a:srcRect/>
          <a:stretch>
            <a:fillRect/>
          </a:stretch>
        </p:blipFill>
        <p:spPr bwMode="auto">
          <a:xfrm>
            <a:off x="5334000" y="3810000"/>
            <a:ext cx="228600" cy="152400"/>
          </a:xfrm>
          <a:prstGeom prst="rect">
            <a:avLst/>
          </a:prstGeom>
          <a:noFill/>
          <a:ln w="9525">
            <a:noFill/>
            <a:miter lim="800000"/>
            <a:headEnd/>
            <a:tailEnd/>
          </a:ln>
        </p:spPr>
      </p:pic>
      <p:pic>
        <p:nvPicPr>
          <p:cNvPr id="62474" name="Picture 11" descr="tag.png"/>
          <p:cNvPicPr>
            <a:picLocks noChangeAspect="1"/>
          </p:cNvPicPr>
          <p:nvPr/>
        </p:nvPicPr>
        <p:blipFill>
          <a:blip r:embed="rId3" cstate="print"/>
          <a:srcRect/>
          <a:stretch>
            <a:fillRect/>
          </a:stretch>
        </p:blipFill>
        <p:spPr bwMode="auto">
          <a:xfrm>
            <a:off x="7543800" y="3810000"/>
            <a:ext cx="228600" cy="152400"/>
          </a:xfrm>
          <a:prstGeom prst="rect">
            <a:avLst/>
          </a:prstGeom>
          <a:noFill/>
          <a:ln w="9525">
            <a:noFill/>
            <a:miter lim="800000"/>
            <a:headEnd/>
            <a:tailEnd/>
          </a:ln>
        </p:spPr>
      </p:pic>
      <p:sp>
        <p:nvSpPr>
          <p:cNvPr id="62475" name="TextBox 13"/>
          <p:cNvSpPr txBox="1">
            <a:spLocks noChangeArrowheads="1"/>
          </p:cNvSpPr>
          <p:nvPr/>
        </p:nvSpPr>
        <p:spPr bwMode="auto">
          <a:xfrm>
            <a:off x="6553200" y="2743200"/>
            <a:ext cx="1390650" cy="369888"/>
          </a:xfrm>
          <a:prstGeom prst="rect">
            <a:avLst/>
          </a:prstGeom>
          <a:noFill/>
          <a:ln w="9525">
            <a:noFill/>
            <a:miter lim="800000"/>
            <a:headEnd/>
            <a:tailEnd/>
          </a:ln>
        </p:spPr>
        <p:txBody>
          <a:bodyPr wrap="none">
            <a:prstTxWarp prst="textNoShape">
              <a:avLst/>
            </a:prstTxWarp>
            <a:spAutoFit/>
          </a:bodyPr>
          <a:lstStyle/>
          <a:p>
            <a:r>
              <a:rPr lang="en-US"/>
              <a:t>GridService</a:t>
            </a:r>
          </a:p>
        </p:txBody>
      </p:sp>
      <p:sp>
        <p:nvSpPr>
          <p:cNvPr id="15" name="Oval 14"/>
          <p:cNvSpPr/>
          <p:nvPr/>
        </p:nvSpPr>
        <p:spPr>
          <a:xfrm>
            <a:off x="5791200" y="3200400"/>
            <a:ext cx="1524000" cy="1371600"/>
          </a:xfrm>
          <a:prstGeom prst="ellipse">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r>
              <a:rPr lang="en-US">
                <a:solidFill>
                  <a:schemeClr val="tx1"/>
                </a:solidFill>
                <a:ea typeface="Arial" pitchFamily="-65" charset="0"/>
                <a:cs typeface="Arial" pitchFamily="-65" charset="0"/>
              </a:rPr>
              <a:t>caGrid</a:t>
            </a:r>
          </a:p>
          <a:p>
            <a:pPr algn="ctr">
              <a:defRPr/>
            </a:pPr>
            <a:r>
              <a:rPr lang="en-US">
                <a:solidFill>
                  <a:schemeClr val="tx1"/>
                </a:solidFill>
                <a:ea typeface="Arial" pitchFamily="-65" charset="0"/>
                <a:cs typeface="Arial" pitchFamily="-65" charset="0"/>
              </a:rPr>
              <a:t/>
            </a:r>
            <a:br>
              <a:rPr lang="en-US">
                <a:solidFill>
                  <a:schemeClr val="tx1"/>
                </a:solidFill>
                <a:ea typeface="Arial" pitchFamily="-65" charset="0"/>
                <a:cs typeface="Arial" pitchFamily="-65" charset="0"/>
              </a:rPr>
            </a:br>
            <a:r>
              <a:rPr lang="en-US">
                <a:solidFill>
                  <a:schemeClr val="tx1"/>
                </a:solidFill>
                <a:ea typeface="Arial" pitchFamily="-65" charset="0"/>
                <a:cs typeface="Arial" pitchFamily="-65" charset="0"/>
              </a:rPr>
              <a:t>Service</a:t>
            </a:r>
          </a:p>
        </p:txBody>
      </p:sp>
      <p:sp>
        <p:nvSpPr>
          <p:cNvPr id="14" name="Oval 13"/>
          <p:cNvSpPr/>
          <p:nvPr/>
        </p:nvSpPr>
        <p:spPr>
          <a:xfrm>
            <a:off x="6858000" y="3657600"/>
            <a:ext cx="838200" cy="533400"/>
          </a:xfrm>
          <a:prstGeom prst="ellipse">
            <a:avLst/>
          </a:prstGeom>
          <a:solidFill>
            <a:schemeClr val="accent3">
              <a:lumMod val="6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700">
                <a:solidFill>
                  <a:schemeClr val="tx1"/>
                </a:solidFill>
                <a:ea typeface="Arial" pitchFamily="-65" charset="0"/>
                <a:cs typeface="Arial" pitchFamily="-65" charset="0"/>
              </a:rPr>
              <a:t>Service implementation</a:t>
            </a:r>
            <a:endParaRPr lang="en-US">
              <a:solidFill>
                <a:schemeClr val="tx1"/>
              </a:solidFill>
              <a:ea typeface="Arial" pitchFamily="-65" charset="0"/>
              <a:cs typeface="Arial" pitchFamily="-65" charset="0"/>
            </a:endParaRPr>
          </a:p>
        </p:txBody>
      </p:sp>
      <p:sp>
        <p:nvSpPr>
          <p:cNvPr id="16" name="Hexagon 15"/>
          <p:cNvSpPr/>
          <p:nvPr/>
        </p:nvSpPr>
        <p:spPr>
          <a:xfrm>
            <a:off x="8064500" y="3657600"/>
            <a:ext cx="803275" cy="446088"/>
          </a:xfrm>
          <a:prstGeom prst="hexagon">
            <a:avLst/>
          </a:prstGeom>
          <a:solidFill>
            <a:srgbClr val="333357"/>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API</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5486400" y="3048000"/>
            <a:ext cx="3505200" cy="16764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endParaRPr lang="en-US">
              <a:solidFill>
                <a:srgbClr val="FFFFFF"/>
              </a:solidFill>
              <a:ea typeface="Arial" charset="0"/>
              <a:cs typeface="Arial" charset="0"/>
            </a:endParaRPr>
          </a:p>
        </p:txBody>
      </p:sp>
      <p:sp>
        <p:nvSpPr>
          <p:cNvPr id="63491" name="Title 1"/>
          <p:cNvSpPr>
            <a:spLocks noGrp="1"/>
          </p:cNvSpPr>
          <p:nvPr>
            <p:ph type="title"/>
          </p:nvPr>
        </p:nvSpPr>
        <p:spPr/>
        <p:txBody>
          <a:bodyPr/>
          <a:lstStyle/>
          <a:p>
            <a:pPr eaLnBrk="1" hangingPunct="1"/>
            <a:r>
              <a:rPr lang="en-US" dirty="0">
                <a:ea typeface="ＭＳ Ｐゴシック" pitchFamily="-65" charset="-128"/>
                <a:cs typeface="ＭＳ Ｐゴシック" pitchFamily="-65" charset="-128"/>
              </a:rPr>
              <a:t>How will users </a:t>
            </a:r>
            <a:r>
              <a:rPr lang="en-US" dirty="0" smtClean="0">
                <a:ea typeface="ＭＳ Ｐゴシック" pitchFamily="-65" charset="-128"/>
                <a:cs typeface="ＭＳ Ｐゴシック" pitchFamily="-65" charset="-128"/>
              </a:rPr>
              <a:t>find this new service</a:t>
            </a:r>
            <a:endParaRPr lang="en-US" dirty="0">
              <a:ea typeface="ＭＳ Ｐゴシック" pitchFamily="-65" charset="-128"/>
              <a:cs typeface="ＭＳ Ｐゴシック" pitchFamily="-65" charset="-128"/>
            </a:endParaRPr>
          </a:p>
        </p:txBody>
      </p:sp>
      <p:sp>
        <p:nvSpPr>
          <p:cNvPr id="63492" name="Content Placeholder 2"/>
          <p:cNvSpPr>
            <a:spLocks noGrp="1"/>
          </p:cNvSpPr>
          <p:nvPr>
            <p:ph idx="1"/>
          </p:nvPr>
        </p:nvSpPr>
        <p:spPr/>
        <p:txBody>
          <a:bodyPr/>
          <a:lstStyle/>
          <a:p>
            <a:pPr eaLnBrk="1" hangingPunct="1"/>
            <a:r>
              <a:rPr lang="en-US" sz="1800" smtClean="0">
                <a:ea typeface="ＭＳ Ｐゴシック" pitchFamily="-65" charset="-128"/>
                <a:cs typeface="ＭＳ Ｐゴシック" pitchFamily="-65" charset="-128"/>
              </a:rPr>
              <a:t>The services metadata can be registered to a caGrid Index Service so that a user/service can locate and use the service</a:t>
            </a:r>
          </a:p>
        </p:txBody>
      </p:sp>
      <p:sp>
        <p:nvSpPr>
          <p:cNvPr id="5" name="Cloud 4"/>
          <p:cNvSpPr/>
          <p:nvPr/>
        </p:nvSpPr>
        <p:spPr>
          <a:xfrm>
            <a:off x="228600" y="2743200"/>
            <a:ext cx="4876800" cy="236220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r>
              <a:rPr lang="en-US" sz="2800">
                <a:solidFill>
                  <a:schemeClr val="tx1"/>
                </a:solidFill>
                <a:ea typeface="Arial" charset="0"/>
                <a:cs typeface="Arial" charset="0"/>
              </a:rPr>
              <a:t>Grid</a:t>
            </a:r>
            <a:endParaRPr lang="en-US">
              <a:solidFill>
                <a:schemeClr val="tx1"/>
              </a:solidFill>
              <a:ea typeface="Arial" charset="0"/>
              <a:cs typeface="Arial" charset="0"/>
            </a:endParaRPr>
          </a:p>
        </p:txBody>
      </p:sp>
      <p:sp>
        <p:nvSpPr>
          <p:cNvPr id="6" name="Oval 5"/>
          <p:cNvSpPr/>
          <p:nvPr/>
        </p:nvSpPr>
        <p:spPr>
          <a:xfrm>
            <a:off x="5791200" y="3200400"/>
            <a:ext cx="15240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r>
              <a:rPr lang="en-US">
                <a:solidFill>
                  <a:srgbClr val="FFFFFF"/>
                </a:solidFill>
                <a:ea typeface="Arial" charset="0"/>
                <a:cs typeface="Arial" charset="0"/>
              </a:rPr>
              <a:t>caBIO</a:t>
            </a:r>
          </a:p>
          <a:p>
            <a:pPr algn="ctr">
              <a:defRPr/>
            </a:pPr>
            <a:r>
              <a:rPr lang="en-US">
                <a:solidFill>
                  <a:srgbClr val="FFFFFF"/>
                </a:solidFill>
                <a:ea typeface="Arial" charset="0"/>
                <a:cs typeface="Arial" charset="0"/>
              </a:rPr>
              <a:t>Grid </a:t>
            </a:r>
            <a:br>
              <a:rPr lang="en-US">
                <a:solidFill>
                  <a:srgbClr val="FFFFFF"/>
                </a:solidFill>
                <a:ea typeface="Arial" charset="0"/>
                <a:cs typeface="Arial" charset="0"/>
              </a:rPr>
            </a:br>
            <a:r>
              <a:rPr lang="en-US">
                <a:solidFill>
                  <a:srgbClr val="FFFFFF"/>
                </a:solidFill>
                <a:ea typeface="Arial" charset="0"/>
                <a:cs typeface="Arial" charset="0"/>
              </a:rPr>
              <a:t>Service</a:t>
            </a:r>
          </a:p>
        </p:txBody>
      </p:sp>
      <p:sp>
        <p:nvSpPr>
          <p:cNvPr id="63495" name="TextBox 7"/>
          <p:cNvSpPr txBox="1">
            <a:spLocks noChangeArrowheads="1"/>
          </p:cNvSpPr>
          <p:nvPr/>
        </p:nvSpPr>
        <p:spPr bwMode="auto">
          <a:xfrm>
            <a:off x="6553200" y="2743200"/>
            <a:ext cx="1390650" cy="369888"/>
          </a:xfrm>
          <a:prstGeom prst="rect">
            <a:avLst/>
          </a:prstGeom>
          <a:noFill/>
          <a:ln w="9525">
            <a:noFill/>
            <a:miter lim="800000"/>
            <a:headEnd/>
            <a:tailEnd/>
          </a:ln>
        </p:spPr>
        <p:txBody>
          <a:bodyPr wrap="none">
            <a:prstTxWarp prst="textNoShape">
              <a:avLst/>
            </a:prstTxWarp>
            <a:spAutoFit/>
          </a:bodyPr>
          <a:lstStyle/>
          <a:p>
            <a:r>
              <a:rPr lang="en-US"/>
              <a:t>GridService</a:t>
            </a:r>
          </a:p>
        </p:txBody>
      </p:sp>
      <p:sp>
        <p:nvSpPr>
          <p:cNvPr id="9" name="Oval 8"/>
          <p:cNvSpPr/>
          <p:nvPr/>
        </p:nvSpPr>
        <p:spPr>
          <a:xfrm>
            <a:off x="5791200" y="3200400"/>
            <a:ext cx="1524000" cy="1371600"/>
          </a:xfrm>
          <a:prstGeom prst="ellipse">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r>
              <a:rPr lang="en-US">
                <a:solidFill>
                  <a:schemeClr val="tx1"/>
                </a:solidFill>
                <a:ea typeface="Arial" pitchFamily="-65" charset="0"/>
                <a:cs typeface="Arial" pitchFamily="-65" charset="0"/>
              </a:rPr>
              <a:t>caGrid</a:t>
            </a:r>
          </a:p>
          <a:p>
            <a:pPr algn="ctr">
              <a:defRPr/>
            </a:pPr>
            <a:r>
              <a:rPr lang="en-US">
                <a:solidFill>
                  <a:schemeClr val="tx1"/>
                </a:solidFill>
                <a:ea typeface="Arial" pitchFamily="-65" charset="0"/>
                <a:cs typeface="Arial" pitchFamily="-65" charset="0"/>
              </a:rPr>
              <a:t/>
            </a:r>
            <a:br>
              <a:rPr lang="en-US">
                <a:solidFill>
                  <a:schemeClr val="tx1"/>
                </a:solidFill>
                <a:ea typeface="Arial" pitchFamily="-65" charset="0"/>
                <a:cs typeface="Arial" pitchFamily="-65" charset="0"/>
              </a:rPr>
            </a:br>
            <a:r>
              <a:rPr lang="en-US">
                <a:solidFill>
                  <a:schemeClr val="tx1"/>
                </a:solidFill>
                <a:ea typeface="Arial" pitchFamily="-65" charset="0"/>
                <a:cs typeface="Arial" pitchFamily="-65" charset="0"/>
              </a:rPr>
              <a:t>Service</a:t>
            </a:r>
          </a:p>
        </p:txBody>
      </p:sp>
      <p:sp>
        <p:nvSpPr>
          <p:cNvPr id="10" name="Oval 9"/>
          <p:cNvSpPr/>
          <p:nvPr/>
        </p:nvSpPr>
        <p:spPr>
          <a:xfrm>
            <a:off x="6858000" y="3657600"/>
            <a:ext cx="838200" cy="533400"/>
          </a:xfrm>
          <a:prstGeom prst="ellipse">
            <a:avLst/>
          </a:prstGeom>
          <a:solidFill>
            <a:schemeClr val="accent3">
              <a:lumMod val="6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r>
              <a:rPr lang="en-US" sz="700" dirty="0">
                <a:solidFill>
                  <a:schemeClr val="tx1"/>
                </a:solidFill>
                <a:ea typeface="Arial" charset="0"/>
                <a:cs typeface="Arial" charset="0"/>
              </a:rPr>
              <a:t>Service implementation</a:t>
            </a:r>
            <a:endParaRPr lang="en-US" dirty="0">
              <a:solidFill>
                <a:schemeClr val="tx1"/>
              </a:solidFill>
              <a:ea typeface="Arial" charset="0"/>
              <a:cs typeface="Arial" charset="0"/>
            </a:endParaRPr>
          </a:p>
        </p:txBody>
      </p:sp>
      <p:sp>
        <p:nvSpPr>
          <p:cNvPr id="11" name="Hexagon 10"/>
          <p:cNvSpPr/>
          <p:nvPr/>
        </p:nvSpPr>
        <p:spPr>
          <a:xfrm>
            <a:off x="8064500" y="3657600"/>
            <a:ext cx="803275" cy="446088"/>
          </a:xfrm>
          <a:prstGeom prst="hexagon">
            <a:avLst/>
          </a:prstGeom>
          <a:solidFill>
            <a:srgbClr val="333357"/>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API</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5486400" y="3048000"/>
            <a:ext cx="3505200" cy="16764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endParaRPr lang="en-US">
              <a:solidFill>
                <a:srgbClr val="FFFFFF"/>
              </a:solidFill>
              <a:ea typeface="Arial" charset="0"/>
              <a:cs typeface="Arial" charset="0"/>
            </a:endParaRPr>
          </a:p>
        </p:txBody>
      </p:sp>
      <p:sp>
        <p:nvSpPr>
          <p:cNvPr id="64515" name="Title 1"/>
          <p:cNvSpPr>
            <a:spLocks noGrp="1"/>
          </p:cNvSpPr>
          <p:nvPr>
            <p:ph type="title"/>
          </p:nvPr>
        </p:nvSpPr>
        <p:spPr/>
        <p:txBody>
          <a:bodyPr/>
          <a:lstStyle/>
          <a:p>
            <a:pPr eaLnBrk="1" hangingPunct="1"/>
            <a:r>
              <a:rPr lang="en-US" dirty="0">
                <a:ea typeface="ＭＳ Ｐゴシック" pitchFamily="-65" charset="-128"/>
                <a:cs typeface="ＭＳ Ｐゴシック" pitchFamily="-65" charset="-128"/>
              </a:rPr>
              <a:t>How will users find</a:t>
            </a:r>
            <a:r>
              <a:rPr lang="en-US" dirty="0" smtClean="0">
                <a:ea typeface="ＭＳ Ｐゴシック" pitchFamily="-65" charset="-128"/>
                <a:cs typeface="ＭＳ Ｐゴシック" pitchFamily="-65" charset="-128"/>
              </a:rPr>
              <a:t> this new service</a:t>
            </a:r>
            <a:endParaRPr lang="en-US" dirty="0">
              <a:ea typeface="ＭＳ Ｐゴシック" pitchFamily="-65" charset="-128"/>
              <a:cs typeface="ＭＳ Ｐゴシック" pitchFamily="-65" charset="-128"/>
            </a:endParaRPr>
          </a:p>
        </p:txBody>
      </p:sp>
      <p:sp>
        <p:nvSpPr>
          <p:cNvPr id="64516" name="Content Placeholder 2"/>
          <p:cNvSpPr>
            <a:spLocks noGrp="1"/>
          </p:cNvSpPr>
          <p:nvPr>
            <p:ph idx="1"/>
          </p:nvPr>
        </p:nvSpPr>
        <p:spPr/>
        <p:txBody>
          <a:bodyPr/>
          <a:lstStyle/>
          <a:p>
            <a:pPr eaLnBrk="1" hangingPunct="1"/>
            <a:r>
              <a:rPr lang="en-US" sz="1800" smtClean="0">
                <a:ea typeface="ＭＳ Ｐゴシック" pitchFamily="-65" charset="-128"/>
                <a:cs typeface="ＭＳ Ｐゴシック" pitchFamily="-65" charset="-128"/>
              </a:rPr>
              <a:t>When the service starts up in the container it will automatically register its metadata to a caGrid Index Service.</a:t>
            </a:r>
          </a:p>
        </p:txBody>
      </p:sp>
      <p:sp>
        <p:nvSpPr>
          <p:cNvPr id="5" name="Cloud 4"/>
          <p:cNvSpPr/>
          <p:nvPr/>
        </p:nvSpPr>
        <p:spPr>
          <a:xfrm>
            <a:off x="228600" y="2743200"/>
            <a:ext cx="4876800" cy="236220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r>
              <a:rPr lang="en-US" sz="2800">
                <a:solidFill>
                  <a:schemeClr val="tx1"/>
                </a:solidFill>
                <a:ea typeface="Arial" charset="0"/>
                <a:cs typeface="Arial" charset="0"/>
              </a:rPr>
              <a:t>Grid</a:t>
            </a:r>
          </a:p>
        </p:txBody>
      </p:sp>
      <p:sp>
        <p:nvSpPr>
          <p:cNvPr id="6" name="Oval 5"/>
          <p:cNvSpPr/>
          <p:nvPr/>
        </p:nvSpPr>
        <p:spPr>
          <a:xfrm>
            <a:off x="5791200" y="3200400"/>
            <a:ext cx="15240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r>
              <a:rPr lang="en-US">
                <a:solidFill>
                  <a:srgbClr val="FFFFFF"/>
                </a:solidFill>
                <a:ea typeface="Arial" charset="0"/>
                <a:cs typeface="Arial" charset="0"/>
              </a:rPr>
              <a:t>caBIO</a:t>
            </a:r>
          </a:p>
          <a:p>
            <a:pPr algn="ctr">
              <a:defRPr/>
            </a:pPr>
            <a:r>
              <a:rPr lang="en-US">
                <a:solidFill>
                  <a:srgbClr val="FFFFFF"/>
                </a:solidFill>
                <a:ea typeface="Arial" charset="0"/>
                <a:cs typeface="Arial" charset="0"/>
              </a:rPr>
              <a:t>Grid </a:t>
            </a:r>
            <a:br>
              <a:rPr lang="en-US">
                <a:solidFill>
                  <a:srgbClr val="FFFFFF"/>
                </a:solidFill>
                <a:ea typeface="Arial" charset="0"/>
                <a:cs typeface="Arial" charset="0"/>
              </a:rPr>
            </a:br>
            <a:r>
              <a:rPr lang="en-US">
                <a:solidFill>
                  <a:srgbClr val="FFFFFF"/>
                </a:solidFill>
                <a:ea typeface="Arial" charset="0"/>
                <a:cs typeface="Arial" charset="0"/>
              </a:rPr>
              <a:t>Service</a:t>
            </a:r>
          </a:p>
        </p:txBody>
      </p:sp>
      <p:sp>
        <p:nvSpPr>
          <p:cNvPr id="10" name="Oval 9"/>
          <p:cNvSpPr/>
          <p:nvPr/>
        </p:nvSpPr>
        <p:spPr>
          <a:xfrm>
            <a:off x="4876800" y="5181600"/>
            <a:ext cx="1524000" cy="13716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r>
              <a:rPr lang="en-US">
                <a:solidFill>
                  <a:schemeClr val="tx1"/>
                </a:solidFill>
                <a:ea typeface="Arial" charset="0"/>
                <a:cs typeface="Arial" charset="0"/>
              </a:rPr>
              <a:t>Index Service</a:t>
            </a:r>
            <a:r>
              <a:rPr lang="en-US">
                <a:solidFill>
                  <a:srgbClr val="FFFFFF"/>
                </a:solidFill>
                <a:ea typeface="Arial" charset="0"/>
                <a:cs typeface="Arial" charset="0"/>
              </a:rPr>
              <a:t/>
            </a:r>
            <a:br>
              <a:rPr lang="en-US">
                <a:solidFill>
                  <a:srgbClr val="FFFFFF"/>
                </a:solidFill>
                <a:ea typeface="Arial" charset="0"/>
                <a:cs typeface="Arial" charset="0"/>
              </a:rPr>
            </a:br>
            <a:endParaRPr lang="en-US">
              <a:solidFill>
                <a:srgbClr val="FFFFFF"/>
              </a:solidFill>
              <a:ea typeface="Arial" charset="0"/>
              <a:cs typeface="Arial" charset="0"/>
            </a:endParaRPr>
          </a:p>
        </p:txBody>
      </p:sp>
      <p:sp>
        <p:nvSpPr>
          <p:cNvPr id="11" name="Left Arrow 10"/>
          <p:cNvSpPr/>
          <p:nvPr/>
        </p:nvSpPr>
        <p:spPr>
          <a:xfrm rot="17731379">
            <a:off x="5791995" y="4653756"/>
            <a:ext cx="652462" cy="485775"/>
          </a:xfrm>
          <a:prstGeom prst="lef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endParaRPr lang="en-US">
              <a:solidFill>
                <a:srgbClr val="FFFFFF"/>
              </a:solidFill>
              <a:ea typeface="Arial" charset="0"/>
              <a:cs typeface="Arial" charset="0"/>
            </a:endParaRPr>
          </a:p>
        </p:txBody>
      </p:sp>
      <p:sp>
        <p:nvSpPr>
          <p:cNvPr id="12" name="Left Arrow 11"/>
          <p:cNvSpPr/>
          <p:nvPr/>
        </p:nvSpPr>
        <p:spPr>
          <a:xfrm rot="2528368">
            <a:off x="4238625" y="4808538"/>
            <a:ext cx="892175" cy="484187"/>
          </a:xfrm>
          <a:prstGeom prst="lef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endParaRPr lang="en-US">
              <a:solidFill>
                <a:srgbClr val="FFFFFF"/>
              </a:solidFill>
              <a:ea typeface="Arial" charset="0"/>
              <a:cs typeface="Arial" charset="0"/>
            </a:endParaRPr>
          </a:p>
        </p:txBody>
      </p:sp>
      <p:pic>
        <p:nvPicPr>
          <p:cNvPr id="64524" name="Picture 12" descr="textDocument.png"/>
          <p:cNvPicPr>
            <a:picLocks noChangeAspect="1"/>
          </p:cNvPicPr>
          <p:nvPr/>
        </p:nvPicPr>
        <p:blipFill>
          <a:blip r:embed="rId3" cstate="print"/>
          <a:srcRect/>
          <a:stretch>
            <a:fillRect/>
          </a:stretch>
        </p:blipFill>
        <p:spPr bwMode="auto">
          <a:xfrm>
            <a:off x="6096000" y="4724400"/>
            <a:ext cx="152400" cy="152400"/>
          </a:xfrm>
          <a:prstGeom prst="rect">
            <a:avLst/>
          </a:prstGeom>
          <a:noFill/>
          <a:ln w="9525">
            <a:noFill/>
            <a:miter lim="800000"/>
            <a:headEnd/>
            <a:tailEnd/>
          </a:ln>
        </p:spPr>
      </p:pic>
      <p:sp>
        <p:nvSpPr>
          <p:cNvPr id="64525" name="TextBox 14"/>
          <p:cNvSpPr txBox="1">
            <a:spLocks noChangeArrowheads="1"/>
          </p:cNvSpPr>
          <p:nvPr/>
        </p:nvSpPr>
        <p:spPr bwMode="auto">
          <a:xfrm>
            <a:off x="6553200" y="2743200"/>
            <a:ext cx="1390650" cy="369888"/>
          </a:xfrm>
          <a:prstGeom prst="rect">
            <a:avLst/>
          </a:prstGeom>
          <a:noFill/>
          <a:ln w="9525">
            <a:noFill/>
            <a:miter lim="800000"/>
            <a:headEnd/>
            <a:tailEnd/>
          </a:ln>
        </p:spPr>
        <p:txBody>
          <a:bodyPr wrap="none">
            <a:prstTxWarp prst="textNoShape">
              <a:avLst/>
            </a:prstTxWarp>
            <a:spAutoFit/>
          </a:bodyPr>
          <a:lstStyle/>
          <a:p>
            <a:r>
              <a:rPr lang="en-US"/>
              <a:t>GridService</a:t>
            </a:r>
          </a:p>
        </p:txBody>
      </p:sp>
      <p:sp>
        <p:nvSpPr>
          <p:cNvPr id="16" name="Oval 15"/>
          <p:cNvSpPr/>
          <p:nvPr/>
        </p:nvSpPr>
        <p:spPr>
          <a:xfrm>
            <a:off x="5791200" y="3200400"/>
            <a:ext cx="1524000" cy="1371600"/>
          </a:xfrm>
          <a:prstGeom prst="ellipse">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r>
              <a:rPr lang="en-US">
                <a:solidFill>
                  <a:schemeClr val="tx1"/>
                </a:solidFill>
                <a:ea typeface="Arial" pitchFamily="-65" charset="0"/>
                <a:cs typeface="Arial" pitchFamily="-65" charset="0"/>
              </a:rPr>
              <a:t>caGrid</a:t>
            </a:r>
          </a:p>
          <a:p>
            <a:pPr algn="ctr">
              <a:defRPr/>
            </a:pPr>
            <a:r>
              <a:rPr lang="en-US">
                <a:solidFill>
                  <a:schemeClr val="tx1"/>
                </a:solidFill>
                <a:ea typeface="Arial" pitchFamily="-65" charset="0"/>
                <a:cs typeface="Arial" pitchFamily="-65" charset="0"/>
              </a:rPr>
              <a:t/>
            </a:r>
            <a:br>
              <a:rPr lang="en-US">
                <a:solidFill>
                  <a:schemeClr val="tx1"/>
                </a:solidFill>
                <a:ea typeface="Arial" pitchFamily="-65" charset="0"/>
                <a:cs typeface="Arial" pitchFamily="-65" charset="0"/>
              </a:rPr>
            </a:br>
            <a:r>
              <a:rPr lang="en-US">
                <a:solidFill>
                  <a:schemeClr val="tx1"/>
                </a:solidFill>
                <a:ea typeface="Arial" pitchFamily="-65" charset="0"/>
                <a:cs typeface="Arial" pitchFamily="-65" charset="0"/>
              </a:rPr>
              <a:t>Service</a:t>
            </a:r>
          </a:p>
        </p:txBody>
      </p:sp>
      <p:sp>
        <p:nvSpPr>
          <p:cNvPr id="15" name="Oval 14"/>
          <p:cNvSpPr/>
          <p:nvPr/>
        </p:nvSpPr>
        <p:spPr>
          <a:xfrm>
            <a:off x="6858000" y="3646744"/>
            <a:ext cx="838200" cy="533400"/>
          </a:xfrm>
          <a:prstGeom prst="ellipse">
            <a:avLst/>
          </a:prstGeom>
          <a:solidFill>
            <a:schemeClr val="accent3">
              <a:lumMod val="6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r>
              <a:rPr lang="en-US" sz="700" dirty="0">
                <a:solidFill>
                  <a:schemeClr val="tx1"/>
                </a:solidFill>
                <a:ea typeface="Arial" charset="0"/>
                <a:cs typeface="Arial" charset="0"/>
              </a:rPr>
              <a:t>Service implementation</a:t>
            </a:r>
            <a:endParaRPr lang="en-US" dirty="0">
              <a:solidFill>
                <a:schemeClr val="tx1"/>
              </a:solidFill>
              <a:ea typeface="Arial" charset="0"/>
              <a:cs typeface="Arial" charset="0"/>
            </a:endParaRPr>
          </a:p>
        </p:txBody>
      </p:sp>
      <p:sp>
        <p:nvSpPr>
          <p:cNvPr id="17" name="Hexagon 16"/>
          <p:cNvSpPr/>
          <p:nvPr/>
        </p:nvSpPr>
        <p:spPr>
          <a:xfrm>
            <a:off x="8064500" y="3657600"/>
            <a:ext cx="803275" cy="446088"/>
          </a:xfrm>
          <a:prstGeom prst="hexagon">
            <a:avLst/>
          </a:prstGeom>
          <a:solidFill>
            <a:srgbClr val="333357"/>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API</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228600" y="152400"/>
            <a:ext cx="6934200" cy="792163"/>
          </a:xfrm>
        </p:spPr>
        <p:txBody>
          <a:bodyPr/>
          <a:lstStyle/>
          <a:p>
            <a:r>
              <a:rPr lang="en-US">
                <a:ea typeface="ＭＳ Ｐゴシック" pitchFamily="-65" charset="-128"/>
                <a:cs typeface="ＭＳ Ｐゴシック" pitchFamily="-65" charset="-128"/>
              </a:rPr>
              <a:t>Service Creation</a:t>
            </a:r>
          </a:p>
        </p:txBody>
      </p:sp>
      <p:sp>
        <p:nvSpPr>
          <p:cNvPr id="6" name="Text Placeholder 5"/>
          <p:cNvSpPr>
            <a:spLocks noGrp="1"/>
          </p:cNvSpPr>
          <p:nvPr>
            <p:ph type="body" sz="half" idx="1"/>
          </p:nvPr>
        </p:nvSpPr>
        <p:spPr>
          <a:xfrm>
            <a:off x="0" y="3276600"/>
            <a:ext cx="9144000" cy="2819400"/>
          </a:xfrm>
        </p:spPr>
        <p:txBody>
          <a:bodyPr/>
          <a:lstStyle/>
          <a:p>
            <a:r>
              <a:rPr lang="en-US" dirty="0" smtClean="0"/>
              <a:t>Creation </a:t>
            </a:r>
            <a:r>
              <a:rPr lang="en-US" dirty="0" err="1" smtClean="0"/>
              <a:t>Directory </a:t>
            </a:r>
            <a:r>
              <a:rPr lang="en-US" b="0" i="1" dirty="0" err="1" smtClean="0"/>
              <a:t>The</a:t>
            </a:r>
            <a:r>
              <a:rPr lang="en-US" b="0" i="1" dirty="0" smtClean="0"/>
              <a:t> creation directory is the location of which the grid service will be generated.</a:t>
            </a:r>
          </a:p>
          <a:p>
            <a:r>
              <a:rPr lang="en-US" i="1" dirty="0" smtClean="0"/>
              <a:t>Service </a:t>
            </a:r>
            <a:r>
              <a:rPr lang="en-US" i="1" dirty="0" err="1" smtClean="0"/>
              <a:t>Name </a:t>
            </a:r>
            <a:r>
              <a:rPr lang="en-US" b="0" i="1" dirty="0" err="1" smtClean="0"/>
              <a:t>Service</a:t>
            </a:r>
            <a:r>
              <a:rPr lang="en-US" b="0" i="1" dirty="0" smtClean="0"/>
              <a:t> name is the name that will be used to generate the service. The service name must be a valid java identifier.</a:t>
            </a:r>
          </a:p>
          <a:p>
            <a:r>
              <a:rPr lang="en-US" i="1" dirty="0" smtClean="0"/>
              <a:t>Package </a:t>
            </a:r>
            <a:r>
              <a:rPr lang="en-US" i="1" dirty="0" err="1" smtClean="0"/>
              <a:t>Name </a:t>
            </a:r>
            <a:r>
              <a:rPr lang="en-US" b="0" i="1" dirty="0" err="1" smtClean="0"/>
              <a:t>The</a:t>
            </a:r>
            <a:r>
              <a:rPr lang="en-US" b="0" i="1" dirty="0" smtClean="0"/>
              <a:t> package name is the base package to be used when generated the grid service source code.</a:t>
            </a:r>
          </a:p>
          <a:p>
            <a:r>
              <a:rPr lang="en-US" i="1" dirty="0" err="1" smtClean="0"/>
              <a:t>Namespace </a:t>
            </a:r>
            <a:r>
              <a:rPr lang="en-US" b="0" i="1" dirty="0" err="1" smtClean="0"/>
              <a:t>The</a:t>
            </a:r>
            <a:r>
              <a:rPr lang="en-US" b="0" i="1" dirty="0" smtClean="0"/>
              <a:t> namespace is the namespace to be used when defining the WSDL of the service.</a:t>
            </a:r>
            <a:endParaRPr lang="en-US" b="0" dirty="0"/>
          </a:p>
        </p:txBody>
      </p:sp>
      <p:pic>
        <p:nvPicPr>
          <p:cNvPr id="8" name="ClipArt Placeholder 7" descr="Picture 2.png"/>
          <p:cNvPicPr>
            <a:picLocks noGrp="1" noChangeAspect="1"/>
          </p:cNvPicPr>
          <p:nvPr>
            <p:ph type="clipArt" sz="half" idx="2"/>
          </p:nvPr>
        </p:nvPicPr>
        <p:blipFill>
          <a:blip r:embed="rId2" cstate="print"/>
          <a:srcRect t="-60004" b="-60004"/>
          <a:stretch>
            <a:fillRect/>
          </a:stretch>
        </p:blipFill>
        <p:spPr>
          <a:xfrm>
            <a:off x="2667000" y="0"/>
            <a:ext cx="3970149" cy="4419600"/>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228600" y="152400"/>
            <a:ext cx="6934200" cy="792163"/>
          </a:xfrm>
        </p:spPr>
        <p:txBody>
          <a:bodyPr/>
          <a:lstStyle/>
          <a:p>
            <a:r>
              <a:rPr lang="en-US" dirty="0" smtClean="0">
                <a:ea typeface="ＭＳ Ｐゴシック" pitchFamily="-65" charset="-128"/>
                <a:cs typeface="ＭＳ Ｐゴシック" pitchFamily="-65" charset="-128"/>
              </a:rPr>
              <a:t>Advanced Service </a:t>
            </a:r>
            <a:r>
              <a:rPr lang="en-US" dirty="0">
                <a:ea typeface="ＭＳ Ｐゴシック" pitchFamily="-65" charset="-128"/>
                <a:cs typeface="ＭＳ Ｐゴシック" pitchFamily="-65" charset="-128"/>
              </a:rPr>
              <a:t>Creation</a:t>
            </a:r>
          </a:p>
        </p:txBody>
      </p:sp>
      <p:sp>
        <p:nvSpPr>
          <p:cNvPr id="6" name="Text Placeholder 5"/>
          <p:cNvSpPr>
            <a:spLocks noGrp="1"/>
          </p:cNvSpPr>
          <p:nvPr>
            <p:ph type="body" sz="half" idx="1"/>
          </p:nvPr>
        </p:nvSpPr>
        <p:spPr>
          <a:xfrm>
            <a:off x="0" y="4419600"/>
            <a:ext cx="9144000" cy="1676400"/>
          </a:xfrm>
        </p:spPr>
        <p:txBody>
          <a:bodyPr/>
          <a:lstStyle/>
          <a:p>
            <a:r>
              <a:rPr lang="en-US" b="0" dirty="0" smtClean="0"/>
              <a:t>The advanced creation tab enables the developer to add specific extensions to the service such as Transfer or Enumeration capabilities as well as select the resource framework options like lifetime management and persistence capabilities.</a:t>
            </a:r>
          </a:p>
          <a:p>
            <a:r>
              <a:rPr lang="en-US" b="0" dirty="0" smtClean="0"/>
              <a:t>Extensions and resource framework options can be changed after a service is created so it is not critical to get all the extension you might want added at this point but is helpful if you know what you are trying to build.</a:t>
            </a:r>
            <a:endParaRPr lang="en-US" b="0" dirty="0"/>
          </a:p>
        </p:txBody>
      </p:sp>
      <p:pic>
        <p:nvPicPr>
          <p:cNvPr id="7" name="ClipArt Placeholder 6" descr="Picture 4.png"/>
          <p:cNvPicPr>
            <a:picLocks noGrp="1" noChangeAspect="1"/>
          </p:cNvPicPr>
          <p:nvPr>
            <p:ph type="clipArt" sz="half" idx="2"/>
          </p:nvPr>
        </p:nvPicPr>
        <p:blipFill>
          <a:blip r:embed="rId3" cstate="print"/>
          <a:srcRect t="-65942" b="-65942"/>
          <a:stretch>
            <a:fillRect/>
          </a:stretch>
        </p:blipFill>
        <p:spPr>
          <a:xfrm>
            <a:off x="1219200" y="-762000"/>
            <a:ext cx="6248400" cy="6955766"/>
          </a:xfr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title"/>
          </p:nvPr>
        </p:nvSpPr>
        <p:spPr/>
        <p:txBody>
          <a:bodyPr/>
          <a:lstStyle/>
          <a:p>
            <a:pPr eaLnBrk="1" hangingPunct="1"/>
            <a:r>
              <a:rPr lang="en-US">
                <a:ea typeface="ＭＳ Ｐゴシック" pitchFamily="-65" charset="-128"/>
                <a:cs typeface="ＭＳ Ｐゴシック" pitchFamily="-65" charset="-128"/>
              </a:rPr>
              <a:t>Introduce Service Creation Architecture</a:t>
            </a:r>
          </a:p>
        </p:txBody>
      </p:sp>
      <p:graphicFrame>
        <p:nvGraphicFramePr>
          <p:cNvPr id="68610" name="Object 2"/>
          <p:cNvGraphicFramePr>
            <a:graphicFrameLocks noChangeAspect="1"/>
          </p:cNvGraphicFramePr>
          <p:nvPr>
            <p:ph idx="1"/>
          </p:nvPr>
        </p:nvGraphicFramePr>
        <p:xfrm>
          <a:off x="1066800" y="1219200"/>
          <a:ext cx="7743825" cy="3335338"/>
        </p:xfrm>
        <a:graphic>
          <a:graphicData uri="http://schemas.openxmlformats.org/presentationml/2006/ole">
            <p:oleObj spid="_x0000_s86018" name="Visio" r:id="rId4" imgW="7168342" imgH="3087485" progId="Visio.Drawing.11">
              <p:embed/>
            </p:oleObj>
          </a:graphicData>
        </a:graphic>
      </p:graphicFrame>
      <p:sp>
        <p:nvSpPr>
          <p:cNvPr id="68612" name="Line 4"/>
          <p:cNvSpPr>
            <a:spLocks noChangeShapeType="1"/>
          </p:cNvSpPr>
          <p:nvPr/>
        </p:nvSpPr>
        <p:spPr bwMode="auto">
          <a:xfrm>
            <a:off x="2590800" y="3505200"/>
            <a:ext cx="152400" cy="914400"/>
          </a:xfrm>
          <a:prstGeom prst="line">
            <a:avLst/>
          </a:prstGeom>
          <a:noFill/>
          <a:ln w="9525">
            <a:solidFill>
              <a:srgbClr val="008000"/>
            </a:solidFill>
            <a:prstDash val="dash"/>
            <a:round/>
            <a:headEnd/>
            <a:tailEnd type="triangle" w="med" len="med"/>
          </a:ln>
        </p:spPr>
        <p:txBody>
          <a:bodyPr>
            <a:prstTxWarp prst="textNoShape">
              <a:avLst/>
            </a:prstTxWarp>
          </a:bodyPr>
          <a:lstStyle/>
          <a:p>
            <a:endParaRPr lang="en-US"/>
          </a:p>
        </p:txBody>
      </p:sp>
      <p:sp>
        <p:nvSpPr>
          <p:cNvPr id="68613" name="Rectangle 5"/>
          <p:cNvSpPr>
            <a:spLocks noChangeArrowheads="1"/>
          </p:cNvSpPr>
          <p:nvPr/>
        </p:nvSpPr>
        <p:spPr bwMode="auto">
          <a:xfrm>
            <a:off x="2057400" y="2895600"/>
            <a:ext cx="990600" cy="609600"/>
          </a:xfrm>
          <a:prstGeom prst="rect">
            <a:avLst/>
          </a:prstGeom>
          <a:solidFill>
            <a:srgbClr val="008000">
              <a:alpha val="14117"/>
            </a:srgbClr>
          </a:solidFill>
          <a:ln w="9525">
            <a:solidFill>
              <a:srgbClr val="008000"/>
            </a:solidFill>
            <a:prstDash val="sysDot"/>
            <a:miter lim="800000"/>
            <a:headEnd/>
            <a:tailEnd/>
          </a:ln>
        </p:spPr>
        <p:txBody>
          <a:bodyPr wrap="none" anchor="ctr">
            <a:prstTxWarp prst="textNoShape">
              <a:avLst/>
            </a:prstTxWarp>
          </a:bodyPr>
          <a:lstStyle/>
          <a:p>
            <a:endParaRPr lang="en-US"/>
          </a:p>
        </p:txBody>
      </p:sp>
      <p:sp>
        <p:nvSpPr>
          <p:cNvPr id="68614" name="Text Box 6"/>
          <p:cNvSpPr txBox="1">
            <a:spLocks noChangeArrowheads="1"/>
          </p:cNvSpPr>
          <p:nvPr/>
        </p:nvSpPr>
        <p:spPr bwMode="auto">
          <a:xfrm>
            <a:off x="2590800" y="4495800"/>
            <a:ext cx="6419850" cy="1190625"/>
          </a:xfrm>
          <a:prstGeom prst="rect">
            <a:avLst/>
          </a:prstGeom>
          <a:noFill/>
          <a:ln w="9525">
            <a:noFill/>
            <a:miter lim="800000"/>
            <a:headEnd/>
            <a:tailEnd/>
          </a:ln>
        </p:spPr>
        <p:txBody>
          <a:bodyPr wrap="none">
            <a:prstTxWarp prst="textNoShape">
              <a:avLst/>
            </a:prstTxWarp>
            <a:spAutoFit/>
          </a:bodyPr>
          <a:lstStyle/>
          <a:p>
            <a:r>
              <a:rPr lang="en-US" i="1" dirty="0">
                <a:solidFill>
                  <a:srgbClr val="008000"/>
                </a:solidFill>
              </a:rPr>
              <a:t>The Introduce Service Properties are a set </a:t>
            </a:r>
            <a:r>
              <a:rPr lang="en-US" i="1" dirty="0" smtClean="0">
                <a:solidFill>
                  <a:srgbClr val="008000"/>
                </a:solidFill>
              </a:rPr>
              <a:t>of </a:t>
            </a:r>
            <a:r>
              <a:rPr lang="en-US" i="1" dirty="0">
                <a:solidFill>
                  <a:srgbClr val="008000"/>
                </a:solidFill>
              </a:rPr>
              <a:t>base properties</a:t>
            </a:r>
          </a:p>
          <a:p>
            <a:r>
              <a:rPr lang="en-US" i="1" dirty="0">
                <a:solidFill>
                  <a:srgbClr val="008000"/>
                </a:solidFill>
              </a:rPr>
              <a:t>required for creating this service such as desired location to </a:t>
            </a:r>
          </a:p>
          <a:p>
            <a:r>
              <a:rPr lang="en-US" i="1" dirty="0">
                <a:solidFill>
                  <a:srgbClr val="008000"/>
                </a:solidFill>
              </a:rPr>
              <a:t>create the service, namespace to use, package name to use, </a:t>
            </a:r>
          </a:p>
          <a:p>
            <a:r>
              <a:rPr lang="en-US" i="1" dirty="0">
                <a:solidFill>
                  <a:srgbClr val="008000"/>
                </a:solidFill>
              </a:rPr>
              <a:t>and service name.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6"/>
          <p:cNvSpPr>
            <a:spLocks noChangeArrowheads="1"/>
          </p:cNvSpPr>
          <p:nvPr/>
        </p:nvSpPr>
        <p:spPr bwMode="auto">
          <a:xfrm>
            <a:off x="0" y="1150938"/>
            <a:ext cx="820738" cy="5707062"/>
          </a:xfrm>
          <a:prstGeom prst="rect">
            <a:avLst/>
          </a:prstGeom>
          <a:solidFill>
            <a:schemeClr val="bg1"/>
          </a:solidFill>
          <a:ln w="28575">
            <a:noFill/>
            <a:round/>
            <a:headEnd/>
            <a:tailEnd type="triangle" w="med" len="med"/>
          </a:ln>
        </p:spPr>
        <p:txBody>
          <a:bodyPr wrap="none" anchor="ctr">
            <a:prstTxWarp prst="textNoShape">
              <a:avLst/>
            </a:prstTxWarp>
          </a:bodyPr>
          <a:lstStyle/>
          <a:p>
            <a:endParaRPr lang="en-US"/>
          </a:p>
        </p:txBody>
      </p:sp>
      <p:pic>
        <p:nvPicPr>
          <p:cNvPr id="70659" name="Picture 2"/>
          <p:cNvPicPr>
            <a:picLocks noChangeAspect="1" noChangeArrowheads="1"/>
          </p:cNvPicPr>
          <p:nvPr/>
        </p:nvPicPr>
        <p:blipFill>
          <a:blip r:embed="rId3" cstate="print"/>
          <a:srcRect/>
          <a:stretch>
            <a:fillRect/>
          </a:stretch>
        </p:blipFill>
        <p:spPr bwMode="auto">
          <a:xfrm>
            <a:off x="3148013" y="1614488"/>
            <a:ext cx="2295525" cy="4133850"/>
          </a:xfrm>
          <a:prstGeom prst="rect">
            <a:avLst/>
          </a:prstGeom>
          <a:noFill/>
          <a:ln w="28575">
            <a:noFill/>
            <a:miter lim="800000"/>
            <a:headEnd/>
            <a:tailEnd/>
          </a:ln>
        </p:spPr>
      </p:pic>
      <p:pic>
        <p:nvPicPr>
          <p:cNvPr id="70660" name="Picture 3"/>
          <p:cNvPicPr>
            <a:picLocks noChangeAspect="1" noChangeArrowheads="1"/>
          </p:cNvPicPr>
          <p:nvPr/>
        </p:nvPicPr>
        <p:blipFill>
          <a:blip r:embed="rId4" cstate="print"/>
          <a:srcRect/>
          <a:stretch>
            <a:fillRect/>
          </a:stretch>
        </p:blipFill>
        <p:spPr bwMode="auto">
          <a:xfrm>
            <a:off x="185738" y="1446213"/>
            <a:ext cx="2725737" cy="4805362"/>
          </a:xfrm>
          <a:prstGeom prst="rect">
            <a:avLst/>
          </a:prstGeom>
          <a:noFill/>
          <a:ln w="28575">
            <a:noFill/>
            <a:miter lim="800000"/>
            <a:headEnd/>
            <a:tailEnd/>
          </a:ln>
        </p:spPr>
      </p:pic>
      <p:sp>
        <p:nvSpPr>
          <p:cNvPr id="70661" name="Rectangle 4"/>
          <p:cNvSpPr>
            <a:spLocks noGrp="1" noChangeArrowheads="1"/>
          </p:cNvSpPr>
          <p:nvPr>
            <p:ph type="title"/>
          </p:nvPr>
        </p:nvSpPr>
        <p:spPr/>
        <p:txBody>
          <a:bodyPr/>
          <a:lstStyle/>
          <a:p>
            <a:pPr eaLnBrk="1" hangingPunct="1"/>
            <a:r>
              <a:rPr lang="en-US">
                <a:ea typeface="ＭＳ Ｐゴシック" pitchFamily="-65" charset="-128"/>
                <a:cs typeface="ＭＳ Ｐゴシック" pitchFamily="-65" charset="-128"/>
              </a:rPr>
              <a:t>Created Skeleton Layout</a:t>
            </a:r>
          </a:p>
        </p:txBody>
      </p:sp>
      <p:sp>
        <p:nvSpPr>
          <p:cNvPr id="675845" name="Rectangle 5"/>
          <p:cNvSpPr>
            <a:spLocks noChangeArrowheads="1"/>
          </p:cNvSpPr>
          <p:nvPr/>
        </p:nvSpPr>
        <p:spPr bwMode="auto">
          <a:xfrm>
            <a:off x="152400" y="3962400"/>
            <a:ext cx="2743200" cy="2276475"/>
          </a:xfrm>
          <a:prstGeom prst="rect">
            <a:avLst/>
          </a:prstGeom>
          <a:solidFill>
            <a:schemeClr val="bg2">
              <a:alpha val="20000"/>
            </a:schemeClr>
          </a:solidFill>
          <a:ln w="28575">
            <a:noFill/>
            <a:miter lim="800000"/>
            <a:headEnd/>
            <a:tailEnd/>
          </a:ln>
        </p:spPr>
        <p:txBody>
          <a:bodyPr wrap="none" anchor="ctr">
            <a:prstTxWarp prst="textNoShape">
              <a:avLst/>
            </a:prstTxWarp>
          </a:bodyPr>
          <a:lstStyle/>
          <a:p>
            <a:endParaRPr lang="en-US"/>
          </a:p>
        </p:txBody>
      </p:sp>
      <p:sp>
        <p:nvSpPr>
          <p:cNvPr id="675846" name="Rectangle 6"/>
          <p:cNvSpPr>
            <a:spLocks noChangeArrowheads="1"/>
          </p:cNvSpPr>
          <p:nvPr/>
        </p:nvSpPr>
        <p:spPr bwMode="auto">
          <a:xfrm>
            <a:off x="177800" y="1566863"/>
            <a:ext cx="2725738" cy="2014537"/>
          </a:xfrm>
          <a:prstGeom prst="rect">
            <a:avLst/>
          </a:prstGeom>
          <a:solidFill>
            <a:schemeClr val="hlink">
              <a:alpha val="20000"/>
            </a:schemeClr>
          </a:solidFill>
          <a:ln w="28575">
            <a:noFill/>
            <a:miter lim="800000"/>
            <a:headEnd/>
            <a:tailEnd/>
          </a:ln>
        </p:spPr>
        <p:txBody>
          <a:bodyPr wrap="none" anchor="ctr">
            <a:prstTxWarp prst="textNoShape">
              <a:avLst/>
            </a:prstTxWarp>
          </a:bodyPr>
          <a:lstStyle/>
          <a:p>
            <a:endParaRPr lang="en-US"/>
          </a:p>
        </p:txBody>
      </p:sp>
      <p:sp>
        <p:nvSpPr>
          <p:cNvPr id="675847" name="Rectangle 7"/>
          <p:cNvSpPr>
            <a:spLocks noChangeArrowheads="1"/>
          </p:cNvSpPr>
          <p:nvPr/>
        </p:nvSpPr>
        <p:spPr bwMode="auto">
          <a:xfrm>
            <a:off x="3152775" y="1608138"/>
            <a:ext cx="2293938" cy="4183062"/>
          </a:xfrm>
          <a:prstGeom prst="rect">
            <a:avLst/>
          </a:prstGeom>
          <a:solidFill>
            <a:schemeClr val="hlink">
              <a:alpha val="20000"/>
            </a:schemeClr>
          </a:solidFill>
          <a:ln w="28575">
            <a:noFill/>
            <a:miter lim="800000"/>
            <a:headEnd/>
            <a:tailEnd/>
          </a:ln>
        </p:spPr>
        <p:txBody>
          <a:bodyPr wrap="none" anchor="ctr">
            <a:prstTxWarp prst="textNoShape">
              <a:avLst/>
            </a:prstTxWarp>
          </a:bodyPr>
          <a:lstStyle/>
          <a:p>
            <a:endParaRPr lang="en-US"/>
          </a:p>
        </p:txBody>
      </p:sp>
      <p:sp>
        <p:nvSpPr>
          <p:cNvPr id="675848" name="Rectangle 8"/>
          <p:cNvSpPr>
            <a:spLocks noChangeArrowheads="1"/>
          </p:cNvSpPr>
          <p:nvPr/>
        </p:nvSpPr>
        <p:spPr bwMode="auto">
          <a:xfrm>
            <a:off x="185738" y="3570288"/>
            <a:ext cx="2740025" cy="161925"/>
          </a:xfrm>
          <a:prstGeom prst="rect">
            <a:avLst/>
          </a:prstGeom>
          <a:solidFill>
            <a:srgbClr val="FF6600">
              <a:alpha val="20000"/>
            </a:srgbClr>
          </a:solidFill>
          <a:ln w="28575">
            <a:noFill/>
            <a:miter lim="800000"/>
            <a:headEnd/>
            <a:tailEnd/>
          </a:ln>
        </p:spPr>
        <p:txBody>
          <a:bodyPr wrap="none" anchor="ctr">
            <a:prstTxWarp prst="textNoShape">
              <a:avLst/>
            </a:prstTxWarp>
          </a:bodyPr>
          <a:lstStyle/>
          <a:p>
            <a:endParaRPr lang="en-US"/>
          </a:p>
        </p:txBody>
      </p:sp>
      <p:sp>
        <p:nvSpPr>
          <p:cNvPr id="675849" name="Rectangle 9"/>
          <p:cNvSpPr>
            <a:spLocks noChangeArrowheads="1"/>
          </p:cNvSpPr>
          <p:nvPr/>
        </p:nvSpPr>
        <p:spPr bwMode="auto">
          <a:xfrm>
            <a:off x="5637213" y="1655763"/>
            <a:ext cx="762000" cy="228600"/>
          </a:xfrm>
          <a:prstGeom prst="rect">
            <a:avLst/>
          </a:prstGeom>
          <a:solidFill>
            <a:schemeClr val="hlink">
              <a:alpha val="20000"/>
            </a:schemeClr>
          </a:solidFill>
          <a:ln w="28575">
            <a:noFill/>
            <a:miter lim="800000"/>
            <a:headEnd/>
            <a:tailEnd/>
          </a:ln>
        </p:spPr>
        <p:txBody>
          <a:bodyPr wrap="none" anchor="ctr">
            <a:prstTxWarp prst="textNoShape">
              <a:avLst/>
            </a:prstTxWarp>
          </a:bodyPr>
          <a:lstStyle/>
          <a:p>
            <a:endParaRPr lang="en-US"/>
          </a:p>
        </p:txBody>
      </p:sp>
      <p:sp>
        <p:nvSpPr>
          <p:cNvPr id="675850" name="Rectangle 10"/>
          <p:cNvSpPr>
            <a:spLocks noChangeArrowheads="1"/>
          </p:cNvSpPr>
          <p:nvPr/>
        </p:nvSpPr>
        <p:spPr bwMode="auto">
          <a:xfrm>
            <a:off x="5637213" y="1960563"/>
            <a:ext cx="762000" cy="228600"/>
          </a:xfrm>
          <a:prstGeom prst="rect">
            <a:avLst/>
          </a:prstGeom>
          <a:solidFill>
            <a:schemeClr val="bg2">
              <a:alpha val="20000"/>
            </a:schemeClr>
          </a:solidFill>
          <a:ln w="28575">
            <a:noFill/>
            <a:miter lim="800000"/>
            <a:headEnd/>
            <a:tailEnd/>
          </a:ln>
        </p:spPr>
        <p:txBody>
          <a:bodyPr wrap="none" anchor="ctr">
            <a:prstTxWarp prst="textNoShape">
              <a:avLst/>
            </a:prstTxWarp>
          </a:bodyPr>
          <a:lstStyle/>
          <a:p>
            <a:endParaRPr lang="en-US"/>
          </a:p>
        </p:txBody>
      </p:sp>
      <p:sp>
        <p:nvSpPr>
          <p:cNvPr id="675851" name="Rectangle 11"/>
          <p:cNvSpPr>
            <a:spLocks noChangeArrowheads="1"/>
          </p:cNvSpPr>
          <p:nvPr/>
        </p:nvSpPr>
        <p:spPr bwMode="auto">
          <a:xfrm>
            <a:off x="5637213" y="2265363"/>
            <a:ext cx="762000" cy="228600"/>
          </a:xfrm>
          <a:prstGeom prst="rect">
            <a:avLst/>
          </a:prstGeom>
          <a:solidFill>
            <a:srgbClr val="FF0000">
              <a:alpha val="20000"/>
            </a:srgbClr>
          </a:solidFill>
          <a:ln w="28575">
            <a:noFill/>
            <a:miter lim="800000"/>
            <a:headEnd/>
            <a:tailEnd/>
          </a:ln>
        </p:spPr>
        <p:txBody>
          <a:bodyPr wrap="none" anchor="ctr">
            <a:prstTxWarp prst="textNoShape">
              <a:avLst/>
            </a:prstTxWarp>
          </a:bodyPr>
          <a:lstStyle/>
          <a:p>
            <a:endParaRPr lang="en-US"/>
          </a:p>
        </p:txBody>
      </p:sp>
      <p:sp>
        <p:nvSpPr>
          <p:cNvPr id="675852" name="Text Box 12"/>
          <p:cNvSpPr txBox="1">
            <a:spLocks noChangeArrowheads="1"/>
          </p:cNvSpPr>
          <p:nvPr/>
        </p:nvSpPr>
        <p:spPr bwMode="auto">
          <a:xfrm>
            <a:off x="6323013" y="1579563"/>
            <a:ext cx="2390775" cy="369887"/>
          </a:xfrm>
          <a:prstGeom prst="rect">
            <a:avLst/>
          </a:prstGeom>
          <a:noFill/>
          <a:ln w="28575">
            <a:noFill/>
            <a:miter lim="800000"/>
            <a:headEnd/>
            <a:tailEnd/>
          </a:ln>
        </p:spPr>
        <p:txBody>
          <a:bodyPr wrap="none">
            <a:prstTxWarp prst="textNoShape">
              <a:avLst/>
            </a:prstTxWarp>
            <a:spAutoFit/>
          </a:bodyPr>
          <a:lstStyle/>
          <a:p>
            <a:pPr eaLnBrk="0" hangingPunct="0"/>
            <a:r>
              <a:rPr lang="en-US">
                <a:solidFill>
                  <a:srgbClr val="000000"/>
                </a:solidFill>
                <a:latin typeface="Tahoma" pitchFamily="-65" charset="0"/>
              </a:rPr>
              <a:t>= introduce managed</a:t>
            </a:r>
          </a:p>
        </p:txBody>
      </p:sp>
      <p:sp>
        <p:nvSpPr>
          <p:cNvPr id="675853" name="Text Box 13"/>
          <p:cNvSpPr txBox="1">
            <a:spLocks noChangeArrowheads="1"/>
          </p:cNvSpPr>
          <p:nvPr/>
        </p:nvSpPr>
        <p:spPr bwMode="auto">
          <a:xfrm>
            <a:off x="6323013" y="1884363"/>
            <a:ext cx="2586037" cy="369887"/>
          </a:xfrm>
          <a:prstGeom prst="rect">
            <a:avLst/>
          </a:prstGeom>
          <a:noFill/>
          <a:ln w="28575">
            <a:noFill/>
            <a:miter lim="800000"/>
            <a:headEnd/>
            <a:tailEnd/>
          </a:ln>
        </p:spPr>
        <p:txBody>
          <a:bodyPr wrap="none">
            <a:prstTxWarp prst="textNoShape">
              <a:avLst/>
            </a:prstTxWarp>
            <a:spAutoFit/>
          </a:bodyPr>
          <a:lstStyle/>
          <a:p>
            <a:pPr eaLnBrk="0" hangingPunct="0"/>
            <a:r>
              <a:rPr lang="en-US">
                <a:solidFill>
                  <a:srgbClr val="000000"/>
                </a:solidFill>
                <a:latin typeface="Tahoma" pitchFamily="-65" charset="0"/>
              </a:rPr>
              <a:t>= globus/axis managed</a:t>
            </a:r>
          </a:p>
        </p:txBody>
      </p:sp>
      <p:sp>
        <p:nvSpPr>
          <p:cNvPr id="675854" name="Text Box 14"/>
          <p:cNvSpPr txBox="1">
            <a:spLocks noChangeArrowheads="1"/>
          </p:cNvSpPr>
          <p:nvPr/>
        </p:nvSpPr>
        <p:spPr bwMode="auto">
          <a:xfrm>
            <a:off x="6323013" y="2189163"/>
            <a:ext cx="2820987" cy="366712"/>
          </a:xfrm>
          <a:prstGeom prst="rect">
            <a:avLst/>
          </a:prstGeom>
          <a:noFill/>
          <a:ln w="28575">
            <a:noFill/>
            <a:miter lim="800000"/>
            <a:headEnd/>
            <a:tailEnd/>
          </a:ln>
        </p:spPr>
        <p:txBody>
          <a:bodyPr>
            <a:prstTxWarp prst="textNoShape">
              <a:avLst/>
            </a:prstTxWarp>
            <a:spAutoFit/>
          </a:bodyPr>
          <a:lstStyle/>
          <a:p>
            <a:pPr eaLnBrk="0" hangingPunct="0"/>
            <a:r>
              <a:rPr lang="en-US">
                <a:solidFill>
                  <a:srgbClr val="000000"/>
                </a:solidFill>
                <a:latin typeface="Tahoma" pitchFamily="-65" charset="0"/>
              </a:rPr>
              <a:t>= developer implements</a:t>
            </a:r>
          </a:p>
        </p:txBody>
      </p:sp>
      <p:sp>
        <p:nvSpPr>
          <p:cNvPr id="675855" name="Rectangle 15"/>
          <p:cNvSpPr>
            <a:spLocks noChangeArrowheads="1"/>
          </p:cNvSpPr>
          <p:nvPr/>
        </p:nvSpPr>
        <p:spPr bwMode="auto">
          <a:xfrm>
            <a:off x="152400" y="3733800"/>
            <a:ext cx="2725738" cy="228600"/>
          </a:xfrm>
          <a:prstGeom prst="rect">
            <a:avLst/>
          </a:prstGeom>
          <a:solidFill>
            <a:schemeClr val="hlink">
              <a:alpha val="20000"/>
            </a:schemeClr>
          </a:solidFill>
          <a:ln w="28575">
            <a:noFill/>
            <a:miter lim="800000"/>
            <a:headEnd/>
            <a:tailEnd/>
          </a:ln>
        </p:spPr>
        <p:txBody>
          <a:bodyPr wrap="none" anchor="ctr">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5855"/>
                                        </p:tgtEl>
                                        <p:attrNameLst>
                                          <p:attrName>style.visibility</p:attrName>
                                        </p:attrNameLst>
                                      </p:cBhvr>
                                      <p:to>
                                        <p:strVal val="visible"/>
                                      </p:to>
                                    </p:set>
                                    <p:animEffect transition="in" filter="fade">
                                      <p:cBhvr>
                                        <p:cTn id="7" dur="2000"/>
                                        <p:tgtEl>
                                          <p:spTgt spid="6758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75846"/>
                                        </p:tgtEl>
                                        <p:attrNameLst>
                                          <p:attrName>style.visibility</p:attrName>
                                        </p:attrNameLst>
                                      </p:cBhvr>
                                      <p:to>
                                        <p:strVal val="visible"/>
                                      </p:to>
                                    </p:set>
                                    <p:animEffect transition="in" filter="fade">
                                      <p:cBhvr>
                                        <p:cTn id="10" dur="2000"/>
                                        <p:tgtEl>
                                          <p:spTgt spid="67584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75847"/>
                                        </p:tgtEl>
                                        <p:attrNameLst>
                                          <p:attrName>style.visibility</p:attrName>
                                        </p:attrNameLst>
                                      </p:cBhvr>
                                      <p:to>
                                        <p:strVal val="visible"/>
                                      </p:to>
                                    </p:set>
                                    <p:animEffect transition="in" filter="fade">
                                      <p:cBhvr>
                                        <p:cTn id="13" dur="2000"/>
                                        <p:tgtEl>
                                          <p:spTgt spid="67584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75849"/>
                                        </p:tgtEl>
                                        <p:attrNameLst>
                                          <p:attrName>style.visibility</p:attrName>
                                        </p:attrNameLst>
                                      </p:cBhvr>
                                      <p:to>
                                        <p:strVal val="visible"/>
                                      </p:to>
                                    </p:set>
                                    <p:animEffect transition="in" filter="fade">
                                      <p:cBhvr>
                                        <p:cTn id="16" dur="2000"/>
                                        <p:tgtEl>
                                          <p:spTgt spid="67584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75852"/>
                                        </p:tgtEl>
                                        <p:attrNameLst>
                                          <p:attrName>style.visibility</p:attrName>
                                        </p:attrNameLst>
                                      </p:cBhvr>
                                      <p:to>
                                        <p:strVal val="visible"/>
                                      </p:to>
                                    </p:set>
                                    <p:animEffect transition="in" filter="fade">
                                      <p:cBhvr>
                                        <p:cTn id="19" dur="2000"/>
                                        <p:tgtEl>
                                          <p:spTgt spid="67585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75845"/>
                                        </p:tgtEl>
                                        <p:attrNameLst>
                                          <p:attrName>style.visibility</p:attrName>
                                        </p:attrNameLst>
                                      </p:cBhvr>
                                      <p:to>
                                        <p:strVal val="visible"/>
                                      </p:to>
                                    </p:set>
                                    <p:animEffect transition="in" filter="fade">
                                      <p:cBhvr>
                                        <p:cTn id="24" dur="2000"/>
                                        <p:tgtEl>
                                          <p:spTgt spid="67584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75850"/>
                                        </p:tgtEl>
                                        <p:attrNameLst>
                                          <p:attrName>style.visibility</p:attrName>
                                        </p:attrNameLst>
                                      </p:cBhvr>
                                      <p:to>
                                        <p:strVal val="visible"/>
                                      </p:to>
                                    </p:set>
                                    <p:animEffect transition="in" filter="fade">
                                      <p:cBhvr>
                                        <p:cTn id="27" dur="2000"/>
                                        <p:tgtEl>
                                          <p:spTgt spid="67585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75853"/>
                                        </p:tgtEl>
                                        <p:attrNameLst>
                                          <p:attrName>style.visibility</p:attrName>
                                        </p:attrNameLst>
                                      </p:cBhvr>
                                      <p:to>
                                        <p:strVal val="visible"/>
                                      </p:to>
                                    </p:set>
                                    <p:animEffect transition="in" filter="fade">
                                      <p:cBhvr>
                                        <p:cTn id="30" dur="2000"/>
                                        <p:tgtEl>
                                          <p:spTgt spid="67585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75848"/>
                                        </p:tgtEl>
                                        <p:attrNameLst>
                                          <p:attrName>style.visibility</p:attrName>
                                        </p:attrNameLst>
                                      </p:cBhvr>
                                      <p:to>
                                        <p:strVal val="visible"/>
                                      </p:to>
                                    </p:set>
                                    <p:animEffect transition="in" filter="fade">
                                      <p:cBhvr>
                                        <p:cTn id="35" dur="2000"/>
                                        <p:tgtEl>
                                          <p:spTgt spid="67584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75851"/>
                                        </p:tgtEl>
                                        <p:attrNameLst>
                                          <p:attrName>style.visibility</p:attrName>
                                        </p:attrNameLst>
                                      </p:cBhvr>
                                      <p:to>
                                        <p:strVal val="visible"/>
                                      </p:to>
                                    </p:set>
                                    <p:animEffect transition="in" filter="fade">
                                      <p:cBhvr>
                                        <p:cTn id="38" dur="2000"/>
                                        <p:tgtEl>
                                          <p:spTgt spid="67585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75854"/>
                                        </p:tgtEl>
                                        <p:attrNameLst>
                                          <p:attrName>style.visibility</p:attrName>
                                        </p:attrNameLst>
                                      </p:cBhvr>
                                      <p:to>
                                        <p:strVal val="visible"/>
                                      </p:to>
                                    </p:set>
                                    <p:animEffect transition="in" filter="fade">
                                      <p:cBhvr>
                                        <p:cTn id="41" dur="2000"/>
                                        <p:tgtEl>
                                          <p:spTgt spid="675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45" grpId="0" animBg="1"/>
      <p:bldP spid="675846" grpId="0" animBg="1"/>
      <p:bldP spid="675847" grpId="0" animBg="1"/>
      <p:bldP spid="675848" grpId="0" animBg="1"/>
      <p:bldP spid="675849" grpId="0" animBg="1"/>
      <p:bldP spid="675850" grpId="0" animBg="1"/>
      <p:bldP spid="675851" grpId="0" animBg="1"/>
      <p:bldP spid="675852" grpId="0"/>
      <p:bldP spid="675853" grpId="0"/>
      <p:bldP spid="675854" grpId="0"/>
      <p:bldP spid="67585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2600">
                <a:ea typeface="ＭＳ Ｐゴシック" pitchFamily="-65" charset="-128"/>
                <a:cs typeface="ＭＳ Ｐゴシック" pitchFamily="-65" charset="-128"/>
              </a:rPr>
              <a:t>Introduce Graphical Development Environment (GDE)</a:t>
            </a:r>
          </a:p>
        </p:txBody>
      </p:sp>
      <p:sp>
        <p:nvSpPr>
          <p:cNvPr id="22531" name="Rectangle 3"/>
          <p:cNvSpPr>
            <a:spLocks noGrp="1" noChangeArrowheads="1"/>
          </p:cNvSpPr>
          <p:nvPr>
            <p:ph idx="1"/>
          </p:nvPr>
        </p:nvSpPr>
        <p:spPr>
          <a:xfrm>
            <a:off x="0" y="1447800"/>
            <a:ext cx="4038600" cy="4648200"/>
          </a:xfrm>
        </p:spPr>
        <p:txBody>
          <a:bodyPr/>
          <a:lstStyle/>
          <a:p>
            <a:pPr eaLnBrk="1" hangingPunct="1"/>
            <a:r>
              <a:rPr lang="en-US" sz="1600" dirty="0">
                <a:ea typeface="ＭＳ Ｐゴシック" pitchFamily="-65" charset="-128"/>
                <a:cs typeface="ＭＳ Ｐゴシック" pitchFamily="-65" charset="-128"/>
              </a:rPr>
              <a:t>GUI for creating and manipulating a grid service</a:t>
            </a:r>
          </a:p>
          <a:p>
            <a:pPr lvl="1" eaLnBrk="1" hangingPunct="1"/>
            <a:r>
              <a:rPr lang="en-US" sz="1400" dirty="0"/>
              <a:t>Provides means of simple creation of service skeleton that a developer can then implement, build, and deploy</a:t>
            </a:r>
          </a:p>
          <a:p>
            <a:pPr lvl="1" eaLnBrk="1" hangingPunct="1"/>
            <a:r>
              <a:rPr lang="en-US" sz="1400" dirty="0"/>
              <a:t>Automatic code generation of complete WSRF compliant grid service which is configured to provide:</a:t>
            </a:r>
          </a:p>
          <a:p>
            <a:pPr lvl="2" eaLnBrk="1" hangingPunct="1"/>
            <a:r>
              <a:rPr lang="en-US" sz="1200" dirty="0">
                <a:ea typeface="ＭＳ Ｐゴシック" pitchFamily="-65" charset="-128"/>
              </a:rPr>
              <a:t>Security</a:t>
            </a:r>
          </a:p>
          <a:p>
            <a:pPr lvl="2" eaLnBrk="1" hangingPunct="1"/>
            <a:r>
              <a:rPr lang="en-US" sz="1200" dirty="0">
                <a:ea typeface="ＭＳ Ｐゴシック" pitchFamily="-65" charset="-128"/>
              </a:rPr>
              <a:t>Advertisement</a:t>
            </a:r>
          </a:p>
          <a:p>
            <a:pPr lvl="2" eaLnBrk="1" hangingPunct="1"/>
            <a:r>
              <a:rPr lang="en-US" sz="1200" dirty="0">
                <a:ea typeface="ＭＳ Ｐゴシック" pitchFamily="-65" charset="-128"/>
              </a:rPr>
              <a:t>Discovery</a:t>
            </a:r>
          </a:p>
          <a:p>
            <a:pPr lvl="2" eaLnBrk="1" hangingPunct="1"/>
            <a:r>
              <a:rPr lang="en-US" sz="1200" dirty="0">
                <a:ea typeface="ＭＳ Ｐゴシック" pitchFamily="-65" charset="-128"/>
              </a:rPr>
              <a:t>Complete </a:t>
            </a:r>
            <a:r>
              <a:rPr lang="en-US" sz="1200" dirty="0" err="1">
                <a:ea typeface="ＭＳ Ｐゴシック" pitchFamily="-65" charset="-128"/>
              </a:rPr>
              <a:t>UnBoxed</a:t>
            </a:r>
            <a:r>
              <a:rPr lang="en-US" sz="1200" dirty="0">
                <a:ea typeface="ＭＳ Ｐゴシック" pitchFamily="-65" charset="-128"/>
              </a:rPr>
              <a:t> Client API</a:t>
            </a:r>
          </a:p>
          <a:p>
            <a:pPr lvl="1" eaLnBrk="1" hangingPunct="1"/>
            <a:r>
              <a:rPr lang="en-US" sz="1400" dirty="0"/>
              <a:t>Provides a set of tools which enable the developer to add/remove/modify/import methods of the service as well create sub-services/resources.</a:t>
            </a:r>
          </a:p>
          <a:p>
            <a:pPr lvl="2" eaLnBrk="1" hangingPunct="1"/>
            <a:r>
              <a:rPr lang="en-US" sz="1200" dirty="0">
                <a:ea typeface="ＭＳ Ｐゴシック" pitchFamily="-65" charset="-128"/>
              </a:rPr>
              <a:t>Automatic code generation of all the required code, Globus grid service code/configuration, service configuration, implementation of the client, and stubbed implementation of the service</a:t>
            </a:r>
          </a:p>
        </p:txBody>
      </p:sp>
      <p:pic>
        <p:nvPicPr>
          <p:cNvPr id="22532" name="Picture 2"/>
          <p:cNvPicPr>
            <a:picLocks noChangeAspect="1" noChangeArrowheads="1"/>
          </p:cNvPicPr>
          <p:nvPr/>
        </p:nvPicPr>
        <p:blipFill>
          <a:blip r:embed="rId3" cstate="print"/>
          <a:srcRect/>
          <a:stretch>
            <a:fillRect/>
          </a:stretch>
        </p:blipFill>
        <p:spPr bwMode="auto">
          <a:xfrm>
            <a:off x="3962400" y="2133600"/>
            <a:ext cx="5043488" cy="3565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7"/>
          <p:cNvSpPr>
            <a:spLocks noChangeArrowheads="1"/>
          </p:cNvSpPr>
          <p:nvPr/>
        </p:nvSpPr>
        <p:spPr bwMode="auto">
          <a:xfrm>
            <a:off x="0" y="1150938"/>
            <a:ext cx="820738" cy="5707062"/>
          </a:xfrm>
          <a:prstGeom prst="rect">
            <a:avLst/>
          </a:prstGeom>
          <a:solidFill>
            <a:schemeClr val="bg1"/>
          </a:solidFill>
          <a:ln w="28575">
            <a:noFill/>
            <a:round/>
            <a:headEnd/>
            <a:tailEnd type="triangle" w="med" len="med"/>
          </a:ln>
        </p:spPr>
        <p:txBody>
          <a:bodyPr wrap="none" anchor="ctr">
            <a:prstTxWarp prst="textNoShape">
              <a:avLst/>
            </a:prstTxWarp>
          </a:bodyPr>
          <a:lstStyle/>
          <a:p>
            <a:endParaRPr lang="en-US"/>
          </a:p>
        </p:txBody>
      </p:sp>
      <p:sp>
        <p:nvSpPr>
          <p:cNvPr id="74755" name="Rectangle 3"/>
          <p:cNvSpPr>
            <a:spLocks noGrp="1" noChangeArrowheads="1"/>
          </p:cNvSpPr>
          <p:nvPr>
            <p:ph type="title"/>
          </p:nvPr>
        </p:nvSpPr>
        <p:spPr/>
        <p:txBody>
          <a:bodyPr/>
          <a:lstStyle/>
          <a:p>
            <a:pPr eaLnBrk="1" hangingPunct="1"/>
            <a:r>
              <a:rPr lang="en-US">
                <a:ea typeface="ＭＳ Ｐゴシック" pitchFamily="-65" charset="-128"/>
                <a:cs typeface="ＭＳ Ｐゴシック" pitchFamily="-65" charset="-128"/>
              </a:rPr>
              <a:t>Created Skeleton Layout (cont)</a:t>
            </a:r>
          </a:p>
        </p:txBody>
      </p:sp>
      <p:grpSp>
        <p:nvGrpSpPr>
          <p:cNvPr id="2" name="Group 36"/>
          <p:cNvGrpSpPr>
            <a:grpSpLocks/>
          </p:cNvGrpSpPr>
          <p:nvPr/>
        </p:nvGrpSpPr>
        <p:grpSpPr bwMode="auto">
          <a:xfrm>
            <a:off x="434975" y="1446213"/>
            <a:ext cx="8709025" cy="4759325"/>
            <a:chOff x="274" y="911"/>
            <a:chExt cx="5486" cy="2998"/>
          </a:xfrm>
        </p:grpSpPr>
        <p:pic>
          <p:nvPicPr>
            <p:cNvPr id="74757" name="Picture 2"/>
            <p:cNvPicPr>
              <a:picLocks noChangeAspect="1" noChangeArrowheads="1"/>
            </p:cNvPicPr>
            <p:nvPr/>
          </p:nvPicPr>
          <p:blipFill>
            <a:blip r:embed="rId3" cstate="print"/>
            <a:srcRect/>
            <a:stretch>
              <a:fillRect/>
            </a:stretch>
          </p:blipFill>
          <p:spPr bwMode="auto">
            <a:xfrm>
              <a:off x="274" y="911"/>
              <a:ext cx="1665" cy="2998"/>
            </a:xfrm>
            <a:prstGeom prst="rect">
              <a:avLst/>
            </a:prstGeom>
            <a:noFill/>
            <a:ln w="28575">
              <a:noFill/>
              <a:miter lim="800000"/>
              <a:headEnd/>
              <a:tailEnd/>
            </a:ln>
          </p:spPr>
        </p:pic>
        <p:sp>
          <p:nvSpPr>
            <p:cNvPr id="74758" name="Rectangle 4"/>
            <p:cNvSpPr>
              <a:spLocks noChangeArrowheads="1"/>
            </p:cNvSpPr>
            <p:nvPr/>
          </p:nvSpPr>
          <p:spPr bwMode="auto">
            <a:xfrm>
              <a:off x="278" y="1467"/>
              <a:ext cx="1584" cy="128"/>
            </a:xfrm>
            <a:prstGeom prst="rect">
              <a:avLst/>
            </a:prstGeom>
            <a:solidFill>
              <a:schemeClr val="hlink">
                <a:alpha val="20000"/>
              </a:schemeClr>
            </a:solidFill>
            <a:ln w="28575">
              <a:noFill/>
              <a:miter lim="800000"/>
              <a:headEnd/>
              <a:tailEnd/>
            </a:ln>
          </p:spPr>
          <p:txBody>
            <a:bodyPr wrap="none" anchor="ctr">
              <a:prstTxWarp prst="textNoShape">
                <a:avLst/>
              </a:prstTxWarp>
            </a:bodyPr>
            <a:lstStyle/>
            <a:p>
              <a:endParaRPr lang="en-US"/>
            </a:p>
          </p:txBody>
        </p:sp>
        <p:sp>
          <p:nvSpPr>
            <p:cNvPr id="74759" name="Rectangle 5"/>
            <p:cNvSpPr>
              <a:spLocks noChangeArrowheads="1"/>
            </p:cNvSpPr>
            <p:nvPr/>
          </p:nvSpPr>
          <p:spPr bwMode="auto">
            <a:xfrm>
              <a:off x="2112" y="1392"/>
              <a:ext cx="481" cy="144"/>
            </a:xfrm>
            <a:prstGeom prst="rect">
              <a:avLst/>
            </a:prstGeom>
            <a:solidFill>
              <a:schemeClr val="hlink">
                <a:alpha val="20000"/>
              </a:schemeClr>
            </a:solidFill>
            <a:ln w="28575">
              <a:noFill/>
              <a:miter lim="800000"/>
              <a:headEnd/>
              <a:tailEnd/>
            </a:ln>
          </p:spPr>
          <p:txBody>
            <a:bodyPr wrap="none" anchor="ctr">
              <a:prstTxWarp prst="textNoShape">
                <a:avLst/>
              </a:prstTxWarp>
            </a:bodyPr>
            <a:lstStyle/>
            <a:p>
              <a:endParaRPr lang="en-US"/>
            </a:p>
          </p:txBody>
        </p:sp>
        <p:sp>
          <p:nvSpPr>
            <p:cNvPr id="74760" name="Rectangle 6"/>
            <p:cNvSpPr>
              <a:spLocks noChangeArrowheads="1"/>
            </p:cNvSpPr>
            <p:nvPr/>
          </p:nvSpPr>
          <p:spPr bwMode="auto">
            <a:xfrm>
              <a:off x="2112" y="1584"/>
              <a:ext cx="481" cy="144"/>
            </a:xfrm>
            <a:prstGeom prst="rect">
              <a:avLst/>
            </a:prstGeom>
            <a:solidFill>
              <a:schemeClr val="accent1">
                <a:alpha val="20000"/>
              </a:schemeClr>
            </a:solidFill>
            <a:ln w="28575">
              <a:noFill/>
              <a:miter lim="800000"/>
              <a:headEnd/>
              <a:tailEnd/>
            </a:ln>
          </p:spPr>
          <p:txBody>
            <a:bodyPr wrap="none" anchor="ctr">
              <a:prstTxWarp prst="textNoShape">
                <a:avLst/>
              </a:prstTxWarp>
            </a:bodyPr>
            <a:lstStyle/>
            <a:p>
              <a:endParaRPr lang="en-US"/>
            </a:p>
          </p:txBody>
        </p:sp>
        <p:sp>
          <p:nvSpPr>
            <p:cNvPr id="74761" name="Rectangle 7"/>
            <p:cNvSpPr>
              <a:spLocks noChangeArrowheads="1"/>
            </p:cNvSpPr>
            <p:nvPr/>
          </p:nvSpPr>
          <p:spPr bwMode="auto">
            <a:xfrm>
              <a:off x="2112" y="1776"/>
              <a:ext cx="481" cy="144"/>
            </a:xfrm>
            <a:prstGeom prst="rect">
              <a:avLst/>
            </a:prstGeom>
            <a:solidFill>
              <a:srgbClr val="FF0000">
                <a:alpha val="20000"/>
              </a:srgbClr>
            </a:solidFill>
            <a:ln w="28575">
              <a:noFill/>
              <a:miter lim="800000"/>
              <a:headEnd/>
              <a:tailEnd/>
            </a:ln>
          </p:spPr>
          <p:txBody>
            <a:bodyPr wrap="none" anchor="ctr">
              <a:prstTxWarp prst="textNoShape">
                <a:avLst/>
              </a:prstTxWarp>
            </a:bodyPr>
            <a:lstStyle/>
            <a:p>
              <a:endParaRPr lang="en-US"/>
            </a:p>
          </p:txBody>
        </p:sp>
        <p:sp>
          <p:nvSpPr>
            <p:cNvPr id="74762" name="Text Box 8"/>
            <p:cNvSpPr txBox="1">
              <a:spLocks noChangeArrowheads="1"/>
            </p:cNvSpPr>
            <p:nvPr/>
          </p:nvSpPr>
          <p:spPr bwMode="auto">
            <a:xfrm>
              <a:off x="2544" y="1344"/>
              <a:ext cx="3024" cy="231"/>
            </a:xfrm>
            <a:prstGeom prst="rect">
              <a:avLst/>
            </a:prstGeom>
            <a:noFill/>
            <a:ln w="28575">
              <a:noFill/>
              <a:miter lim="800000"/>
              <a:headEnd/>
              <a:tailEnd/>
            </a:ln>
          </p:spPr>
          <p:txBody>
            <a:bodyPr>
              <a:prstTxWarp prst="textNoShape">
                <a:avLst/>
              </a:prstTxWarp>
              <a:spAutoFit/>
            </a:bodyPr>
            <a:lstStyle/>
            <a:p>
              <a:pPr eaLnBrk="0" hangingPunct="0"/>
              <a:r>
                <a:rPr lang="en-US">
                  <a:solidFill>
                    <a:srgbClr val="000000"/>
                  </a:solidFill>
                  <a:latin typeface="Tahoma" pitchFamily="-65" charset="0"/>
                </a:rPr>
                <a:t>= service metadata registration configuration</a:t>
              </a:r>
            </a:p>
          </p:txBody>
        </p:sp>
        <p:sp>
          <p:nvSpPr>
            <p:cNvPr id="74763" name="Text Box 9"/>
            <p:cNvSpPr txBox="1">
              <a:spLocks noChangeArrowheads="1"/>
            </p:cNvSpPr>
            <p:nvPr/>
          </p:nvSpPr>
          <p:spPr bwMode="auto">
            <a:xfrm>
              <a:off x="2544" y="1536"/>
              <a:ext cx="3216" cy="231"/>
            </a:xfrm>
            <a:prstGeom prst="rect">
              <a:avLst/>
            </a:prstGeom>
            <a:noFill/>
            <a:ln w="28575">
              <a:noFill/>
              <a:miter lim="800000"/>
              <a:headEnd/>
              <a:tailEnd/>
            </a:ln>
          </p:spPr>
          <p:txBody>
            <a:bodyPr>
              <a:prstTxWarp prst="textNoShape">
                <a:avLst/>
              </a:prstTxWarp>
              <a:spAutoFit/>
            </a:bodyPr>
            <a:lstStyle/>
            <a:p>
              <a:pPr eaLnBrk="0" hangingPunct="0"/>
              <a:r>
                <a:rPr lang="en-US">
                  <a:solidFill>
                    <a:srgbClr val="000000"/>
                  </a:solidFill>
                  <a:latin typeface="Tahoma" pitchFamily="-65" charset="0"/>
                </a:rPr>
                <a:t>= describes the services security configuration</a:t>
              </a:r>
            </a:p>
          </p:txBody>
        </p:sp>
        <p:sp>
          <p:nvSpPr>
            <p:cNvPr id="74764" name="Text Box 10"/>
            <p:cNvSpPr txBox="1">
              <a:spLocks noChangeArrowheads="1"/>
            </p:cNvSpPr>
            <p:nvPr/>
          </p:nvSpPr>
          <p:spPr bwMode="auto">
            <a:xfrm>
              <a:off x="2544" y="1728"/>
              <a:ext cx="2928" cy="231"/>
            </a:xfrm>
            <a:prstGeom prst="rect">
              <a:avLst/>
            </a:prstGeom>
            <a:noFill/>
            <a:ln w="28575">
              <a:noFill/>
              <a:miter lim="800000"/>
              <a:headEnd/>
              <a:tailEnd/>
            </a:ln>
          </p:spPr>
          <p:txBody>
            <a:bodyPr>
              <a:prstTxWarp prst="textNoShape">
                <a:avLst/>
              </a:prstTxWarp>
              <a:spAutoFit/>
            </a:bodyPr>
            <a:lstStyle/>
            <a:p>
              <a:pPr eaLnBrk="0" hangingPunct="0"/>
              <a:r>
                <a:rPr lang="en-US">
                  <a:solidFill>
                    <a:srgbClr val="000000"/>
                  </a:solidFill>
                  <a:latin typeface="Tahoma" pitchFamily="-65" charset="0"/>
                </a:rPr>
                <a:t>= services WSDL file for axis</a:t>
              </a:r>
            </a:p>
          </p:txBody>
        </p:sp>
        <p:sp>
          <p:nvSpPr>
            <p:cNvPr id="74765" name="Rectangle 11"/>
            <p:cNvSpPr>
              <a:spLocks noChangeArrowheads="1"/>
            </p:cNvSpPr>
            <p:nvPr/>
          </p:nvSpPr>
          <p:spPr bwMode="auto">
            <a:xfrm>
              <a:off x="279" y="1355"/>
              <a:ext cx="1584" cy="111"/>
            </a:xfrm>
            <a:prstGeom prst="rect">
              <a:avLst/>
            </a:prstGeom>
            <a:solidFill>
              <a:schemeClr val="accent1">
                <a:alpha val="20000"/>
              </a:schemeClr>
            </a:solidFill>
            <a:ln w="28575">
              <a:noFill/>
              <a:miter lim="800000"/>
              <a:headEnd/>
              <a:tailEnd/>
            </a:ln>
          </p:spPr>
          <p:txBody>
            <a:bodyPr wrap="none" anchor="ctr">
              <a:prstTxWarp prst="textNoShape">
                <a:avLst/>
              </a:prstTxWarp>
            </a:bodyPr>
            <a:lstStyle/>
            <a:p>
              <a:endParaRPr lang="en-US"/>
            </a:p>
          </p:txBody>
        </p:sp>
        <p:sp>
          <p:nvSpPr>
            <p:cNvPr id="74766" name="Rectangle 12"/>
            <p:cNvSpPr>
              <a:spLocks noChangeArrowheads="1"/>
            </p:cNvSpPr>
            <p:nvPr/>
          </p:nvSpPr>
          <p:spPr bwMode="auto">
            <a:xfrm>
              <a:off x="293" y="2138"/>
              <a:ext cx="1584" cy="111"/>
            </a:xfrm>
            <a:prstGeom prst="rect">
              <a:avLst/>
            </a:prstGeom>
            <a:solidFill>
              <a:srgbClr val="FF0000">
                <a:alpha val="20000"/>
              </a:srgbClr>
            </a:solidFill>
            <a:ln w="28575">
              <a:noFill/>
              <a:miter lim="800000"/>
              <a:headEnd/>
              <a:tailEnd/>
            </a:ln>
          </p:spPr>
          <p:txBody>
            <a:bodyPr wrap="none" anchor="ctr">
              <a:prstTxWarp prst="textNoShape">
                <a:avLst/>
              </a:prstTxWarp>
            </a:bodyPr>
            <a:lstStyle/>
            <a:p>
              <a:endParaRPr lang="en-US"/>
            </a:p>
          </p:txBody>
        </p:sp>
        <p:sp>
          <p:nvSpPr>
            <p:cNvPr id="74767" name="Rectangle 13"/>
            <p:cNvSpPr>
              <a:spLocks noChangeArrowheads="1"/>
            </p:cNvSpPr>
            <p:nvPr/>
          </p:nvSpPr>
          <p:spPr bwMode="auto">
            <a:xfrm>
              <a:off x="293" y="3018"/>
              <a:ext cx="1584" cy="107"/>
            </a:xfrm>
            <a:prstGeom prst="rect">
              <a:avLst/>
            </a:prstGeom>
            <a:solidFill>
              <a:srgbClr val="008000">
                <a:alpha val="20000"/>
              </a:srgbClr>
            </a:solidFill>
            <a:ln w="28575">
              <a:noFill/>
              <a:miter lim="800000"/>
              <a:headEnd/>
              <a:tailEnd/>
            </a:ln>
          </p:spPr>
          <p:txBody>
            <a:bodyPr wrap="none" anchor="ctr">
              <a:prstTxWarp prst="textNoShape">
                <a:avLst/>
              </a:prstTxWarp>
            </a:bodyPr>
            <a:lstStyle/>
            <a:p>
              <a:endParaRPr lang="en-US"/>
            </a:p>
          </p:txBody>
        </p:sp>
        <p:sp>
          <p:nvSpPr>
            <p:cNvPr id="74768" name="Rectangle 14"/>
            <p:cNvSpPr>
              <a:spLocks noChangeArrowheads="1"/>
            </p:cNvSpPr>
            <p:nvPr/>
          </p:nvSpPr>
          <p:spPr bwMode="auto">
            <a:xfrm>
              <a:off x="298" y="2774"/>
              <a:ext cx="1584" cy="148"/>
            </a:xfrm>
            <a:prstGeom prst="rect">
              <a:avLst/>
            </a:prstGeom>
            <a:solidFill>
              <a:srgbClr val="00FFFF">
                <a:alpha val="20000"/>
              </a:srgbClr>
            </a:solidFill>
            <a:ln w="28575">
              <a:noFill/>
              <a:miter lim="800000"/>
              <a:headEnd/>
              <a:tailEnd/>
            </a:ln>
          </p:spPr>
          <p:txBody>
            <a:bodyPr wrap="none" anchor="ctr">
              <a:prstTxWarp prst="textNoShape">
                <a:avLst/>
              </a:prstTxWarp>
            </a:bodyPr>
            <a:lstStyle/>
            <a:p>
              <a:endParaRPr lang="en-US"/>
            </a:p>
          </p:txBody>
        </p:sp>
        <p:sp>
          <p:nvSpPr>
            <p:cNvPr id="74769" name="Rectangle 15"/>
            <p:cNvSpPr>
              <a:spLocks noChangeArrowheads="1"/>
            </p:cNvSpPr>
            <p:nvPr/>
          </p:nvSpPr>
          <p:spPr bwMode="auto">
            <a:xfrm>
              <a:off x="288" y="3119"/>
              <a:ext cx="1584" cy="123"/>
            </a:xfrm>
            <a:prstGeom prst="rect">
              <a:avLst/>
            </a:prstGeom>
            <a:solidFill>
              <a:srgbClr val="FF9900">
                <a:alpha val="20000"/>
              </a:srgbClr>
            </a:solidFill>
            <a:ln w="28575">
              <a:noFill/>
              <a:miter lim="800000"/>
              <a:headEnd/>
              <a:tailEnd/>
            </a:ln>
          </p:spPr>
          <p:txBody>
            <a:bodyPr wrap="none" anchor="ctr">
              <a:prstTxWarp prst="textNoShape">
                <a:avLst/>
              </a:prstTxWarp>
            </a:bodyPr>
            <a:lstStyle/>
            <a:p>
              <a:endParaRPr lang="en-US"/>
            </a:p>
          </p:txBody>
        </p:sp>
        <p:sp>
          <p:nvSpPr>
            <p:cNvPr id="74770" name="Rectangle 16"/>
            <p:cNvSpPr>
              <a:spLocks noChangeArrowheads="1"/>
            </p:cNvSpPr>
            <p:nvPr/>
          </p:nvSpPr>
          <p:spPr bwMode="auto">
            <a:xfrm>
              <a:off x="288" y="3226"/>
              <a:ext cx="1584" cy="127"/>
            </a:xfrm>
            <a:prstGeom prst="rect">
              <a:avLst/>
            </a:prstGeom>
            <a:solidFill>
              <a:srgbClr val="993366">
                <a:alpha val="20000"/>
              </a:srgbClr>
            </a:solidFill>
            <a:ln w="28575">
              <a:noFill/>
              <a:miter lim="800000"/>
              <a:headEnd/>
              <a:tailEnd/>
            </a:ln>
          </p:spPr>
          <p:txBody>
            <a:bodyPr wrap="none" anchor="ctr">
              <a:prstTxWarp prst="textNoShape">
                <a:avLst/>
              </a:prstTxWarp>
            </a:bodyPr>
            <a:lstStyle/>
            <a:p>
              <a:endParaRPr lang="en-US"/>
            </a:p>
          </p:txBody>
        </p:sp>
        <p:sp>
          <p:nvSpPr>
            <p:cNvPr id="74771" name="Rectangle 17"/>
            <p:cNvSpPr>
              <a:spLocks noChangeArrowheads="1"/>
            </p:cNvSpPr>
            <p:nvPr/>
          </p:nvSpPr>
          <p:spPr bwMode="auto">
            <a:xfrm>
              <a:off x="314" y="3681"/>
              <a:ext cx="1584" cy="121"/>
            </a:xfrm>
            <a:prstGeom prst="rect">
              <a:avLst/>
            </a:prstGeom>
            <a:solidFill>
              <a:srgbClr val="333333">
                <a:alpha val="20000"/>
              </a:srgbClr>
            </a:solidFill>
            <a:ln w="28575">
              <a:noFill/>
              <a:miter lim="800000"/>
              <a:headEnd/>
              <a:tailEnd/>
            </a:ln>
          </p:spPr>
          <p:txBody>
            <a:bodyPr wrap="none" anchor="ctr">
              <a:prstTxWarp prst="textNoShape">
                <a:avLst/>
              </a:prstTxWarp>
            </a:bodyPr>
            <a:lstStyle/>
            <a:p>
              <a:endParaRPr lang="en-US"/>
            </a:p>
          </p:txBody>
        </p:sp>
        <p:sp>
          <p:nvSpPr>
            <p:cNvPr id="74772" name="Rectangle 18"/>
            <p:cNvSpPr>
              <a:spLocks noChangeArrowheads="1"/>
            </p:cNvSpPr>
            <p:nvPr/>
          </p:nvSpPr>
          <p:spPr bwMode="auto">
            <a:xfrm>
              <a:off x="2112" y="1968"/>
              <a:ext cx="481" cy="144"/>
            </a:xfrm>
            <a:prstGeom prst="rect">
              <a:avLst/>
            </a:prstGeom>
            <a:solidFill>
              <a:srgbClr val="008000">
                <a:alpha val="20000"/>
              </a:srgbClr>
            </a:solidFill>
            <a:ln w="28575">
              <a:noFill/>
              <a:miter lim="800000"/>
              <a:headEnd/>
              <a:tailEnd/>
            </a:ln>
          </p:spPr>
          <p:txBody>
            <a:bodyPr wrap="none" anchor="ctr">
              <a:prstTxWarp prst="textNoShape">
                <a:avLst/>
              </a:prstTxWarp>
            </a:bodyPr>
            <a:lstStyle/>
            <a:p>
              <a:endParaRPr lang="en-US"/>
            </a:p>
          </p:txBody>
        </p:sp>
        <p:sp>
          <p:nvSpPr>
            <p:cNvPr id="74773" name="Rectangle 19"/>
            <p:cNvSpPr>
              <a:spLocks noChangeArrowheads="1"/>
            </p:cNvSpPr>
            <p:nvPr/>
          </p:nvSpPr>
          <p:spPr bwMode="auto">
            <a:xfrm>
              <a:off x="2112" y="2160"/>
              <a:ext cx="481" cy="144"/>
            </a:xfrm>
            <a:prstGeom prst="rect">
              <a:avLst/>
            </a:prstGeom>
            <a:solidFill>
              <a:srgbClr val="FFFF00">
                <a:alpha val="20000"/>
              </a:srgbClr>
            </a:solidFill>
            <a:ln w="28575">
              <a:noFill/>
              <a:miter lim="800000"/>
              <a:headEnd/>
              <a:tailEnd/>
            </a:ln>
          </p:spPr>
          <p:txBody>
            <a:bodyPr wrap="none" anchor="ctr">
              <a:prstTxWarp prst="textNoShape">
                <a:avLst/>
              </a:prstTxWarp>
            </a:bodyPr>
            <a:lstStyle/>
            <a:p>
              <a:endParaRPr lang="en-US"/>
            </a:p>
          </p:txBody>
        </p:sp>
        <p:sp>
          <p:nvSpPr>
            <p:cNvPr id="74774" name="Rectangle 20"/>
            <p:cNvSpPr>
              <a:spLocks noChangeArrowheads="1"/>
            </p:cNvSpPr>
            <p:nvPr/>
          </p:nvSpPr>
          <p:spPr bwMode="auto">
            <a:xfrm>
              <a:off x="2112" y="2352"/>
              <a:ext cx="481" cy="144"/>
            </a:xfrm>
            <a:prstGeom prst="rect">
              <a:avLst/>
            </a:prstGeom>
            <a:solidFill>
              <a:srgbClr val="C0C0C0">
                <a:alpha val="20000"/>
              </a:srgbClr>
            </a:solidFill>
            <a:ln w="28575">
              <a:noFill/>
              <a:miter lim="800000"/>
              <a:headEnd/>
              <a:tailEnd/>
            </a:ln>
          </p:spPr>
          <p:txBody>
            <a:bodyPr wrap="none" anchor="ctr">
              <a:prstTxWarp prst="textNoShape">
                <a:avLst/>
              </a:prstTxWarp>
            </a:bodyPr>
            <a:lstStyle/>
            <a:p>
              <a:endParaRPr lang="en-US"/>
            </a:p>
          </p:txBody>
        </p:sp>
        <p:sp>
          <p:nvSpPr>
            <p:cNvPr id="74775" name="Text Box 21"/>
            <p:cNvSpPr txBox="1">
              <a:spLocks noChangeArrowheads="1"/>
            </p:cNvSpPr>
            <p:nvPr/>
          </p:nvSpPr>
          <p:spPr bwMode="auto">
            <a:xfrm>
              <a:off x="2544" y="1920"/>
              <a:ext cx="3024" cy="231"/>
            </a:xfrm>
            <a:prstGeom prst="rect">
              <a:avLst/>
            </a:prstGeom>
            <a:noFill/>
            <a:ln w="28575">
              <a:noFill/>
              <a:miter lim="800000"/>
              <a:headEnd/>
              <a:tailEnd/>
            </a:ln>
          </p:spPr>
          <p:txBody>
            <a:bodyPr>
              <a:prstTxWarp prst="textNoShape">
                <a:avLst/>
              </a:prstTxWarp>
              <a:spAutoFit/>
            </a:bodyPr>
            <a:lstStyle/>
            <a:p>
              <a:pPr eaLnBrk="0" hangingPunct="0"/>
              <a:r>
                <a:rPr lang="en-US">
                  <a:solidFill>
                    <a:srgbClr val="000000"/>
                  </a:solidFill>
                  <a:latin typeface="Tahoma" pitchFamily="-65" charset="0"/>
                </a:rPr>
                <a:t>= introduce properties for this service</a:t>
              </a:r>
            </a:p>
          </p:txBody>
        </p:sp>
        <p:sp>
          <p:nvSpPr>
            <p:cNvPr id="74776" name="Text Box 22"/>
            <p:cNvSpPr txBox="1">
              <a:spLocks noChangeArrowheads="1"/>
            </p:cNvSpPr>
            <p:nvPr/>
          </p:nvSpPr>
          <p:spPr bwMode="auto">
            <a:xfrm>
              <a:off x="2544" y="2112"/>
              <a:ext cx="2784" cy="231"/>
            </a:xfrm>
            <a:prstGeom prst="rect">
              <a:avLst/>
            </a:prstGeom>
            <a:noFill/>
            <a:ln w="28575">
              <a:noFill/>
              <a:miter lim="800000"/>
              <a:headEnd/>
              <a:tailEnd/>
            </a:ln>
          </p:spPr>
          <p:txBody>
            <a:bodyPr>
              <a:prstTxWarp prst="textNoShape">
                <a:avLst/>
              </a:prstTxWarp>
              <a:spAutoFit/>
            </a:bodyPr>
            <a:lstStyle/>
            <a:p>
              <a:pPr eaLnBrk="0" hangingPunct="0"/>
              <a:r>
                <a:rPr lang="en-US">
                  <a:solidFill>
                    <a:srgbClr val="000000"/>
                  </a:solidFill>
                  <a:latin typeface="Tahoma" pitchFamily="-65" charset="0"/>
                </a:rPr>
                <a:t>= ant build files</a:t>
              </a:r>
            </a:p>
          </p:txBody>
        </p:sp>
        <p:sp>
          <p:nvSpPr>
            <p:cNvPr id="74777" name="Text Box 23"/>
            <p:cNvSpPr txBox="1">
              <a:spLocks noChangeArrowheads="1"/>
            </p:cNvSpPr>
            <p:nvPr/>
          </p:nvSpPr>
          <p:spPr bwMode="auto">
            <a:xfrm>
              <a:off x="2544" y="2304"/>
              <a:ext cx="2928" cy="231"/>
            </a:xfrm>
            <a:prstGeom prst="rect">
              <a:avLst/>
            </a:prstGeom>
            <a:noFill/>
            <a:ln w="28575">
              <a:noFill/>
              <a:miter lim="800000"/>
              <a:headEnd/>
              <a:tailEnd/>
            </a:ln>
          </p:spPr>
          <p:txBody>
            <a:bodyPr>
              <a:prstTxWarp prst="textNoShape">
                <a:avLst/>
              </a:prstTxWarp>
              <a:spAutoFit/>
            </a:bodyPr>
            <a:lstStyle/>
            <a:p>
              <a:pPr eaLnBrk="0" hangingPunct="0"/>
              <a:r>
                <a:rPr lang="en-US">
                  <a:solidFill>
                    <a:srgbClr val="000000"/>
                  </a:solidFill>
                  <a:latin typeface="Tahoma" pitchFamily="-65" charset="0"/>
                </a:rPr>
                <a:t>= client configuration file for axis</a:t>
              </a:r>
            </a:p>
          </p:txBody>
        </p:sp>
        <p:sp>
          <p:nvSpPr>
            <p:cNvPr id="74778" name="Rectangle 24"/>
            <p:cNvSpPr>
              <a:spLocks noChangeArrowheads="1"/>
            </p:cNvSpPr>
            <p:nvPr/>
          </p:nvSpPr>
          <p:spPr bwMode="auto">
            <a:xfrm>
              <a:off x="2112" y="2544"/>
              <a:ext cx="481" cy="144"/>
            </a:xfrm>
            <a:prstGeom prst="rect">
              <a:avLst/>
            </a:prstGeom>
            <a:solidFill>
              <a:srgbClr val="00FFFF">
                <a:alpha val="20000"/>
              </a:srgbClr>
            </a:solidFill>
            <a:ln w="28575">
              <a:noFill/>
              <a:miter lim="800000"/>
              <a:headEnd/>
              <a:tailEnd/>
            </a:ln>
          </p:spPr>
          <p:txBody>
            <a:bodyPr wrap="none" anchor="ctr">
              <a:prstTxWarp prst="textNoShape">
                <a:avLst/>
              </a:prstTxWarp>
            </a:bodyPr>
            <a:lstStyle/>
            <a:p>
              <a:endParaRPr lang="en-US"/>
            </a:p>
          </p:txBody>
        </p:sp>
        <p:sp>
          <p:nvSpPr>
            <p:cNvPr id="74779" name="Rectangle 25"/>
            <p:cNvSpPr>
              <a:spLocks noChangeArrowheads="1"/>
            </p:cNvSpPr>
            <p:nvPr/>
          </p:nvSpPr>
          <p:spPr bwMode="auto">
            <a:xfrm>
              <a:off x="2112" y="2736"/>
              <a:ext cx="481" cy="144"/>
            </a:xfrm>
            <a:prstGeom prst="rect">
              <a:avLst/>
            </a:prstGeom>
            <a:solidFill>
              <a:srgbClr val="FF9900">
                <a:alpha val="20000"/>
              </a:srgbClr>
            </a:solidFill>
            <a:ln w="28575">
              <a:noFill/>
              <a:miter lim="800000"/>
              <a:headEnd/>
              <a:tailEnd/>
            </a:ln>
          </p:spPr>
          <p:txBody>
            <a:bodyPr wrap="none" anchor="ctr">
              <a:prstTxWarp prst="textNoShape">
                <a:avLst/>
              </a:prstTxWarp>
            </a:bodyPr>
            <a:lstStyle/>
            <a:p>
              <a:endParaRPr lang="en-US"/>
            </a:p>
          </p:txBody>
        </p:sp>
        <p:sp>
          <p:nvSpPr>
            <p:cNvPr id="74780" name="Rectangle 26"/>
            <p:cNvSpPr>
              <a:spLocks noChangeArrowheads="1"/>
            </p:cNvSpPr>
            <p:nvPr/>
          </p:nvSpPr>
          <p:spPr bwMode="auto">
            <a:xfrm>
              <a:off x="2112" y="2928"/>
              <a:ext cx="481" cy="144"/>
            </a:xfrm>
            <a:prstGeom prst="rect">
              <a:avLst/>
            </a:prstGeom>
            <a:solidFill>
              <a:srgbClr val="993366">
                <a:alpha val="20000"/>
              </a:srgbClr>
            </a:solidFill>
            <a:ln w="28575">
              <a:noFill/>
              <a:miter lim="800000"/>
              <a:headEnd/>
              <a:tailEnd/>
            </a:ln>
          </p:spPr>
          <p:txBody>
            <a:bodyPr wrap="none" anchor="ctr">
              <a:prstTxWarp prst="textNoShape">
                <a:avLst/>
              </a:prstTxWarp>
            </a:bodyPr>
            <a:lstStyle/>
            <a:p>
              <a:endParaRPr lang="en-US"/>
            </a:p>
          </p:txBody>
        </p:sp>
        <p:sp>
          <p:nvSpPr>
            <p:cNvPr id="74781" name="Text Box 27"/>
            <p:cNvSpPr txBox="1">
              <a:spLocks noChangeArrowheads="1"/>
            </p:cNvSpPr>
            <p:nvPr/>
          </p:nvSpPr>
          <p:spPr bwMode="auto">
            <a:xfrm>
              <a:off x="2544" y="2496"/>
              <a:ext cx="3024" cy="231"/>
            </a:xfrm>
            <a:prstGeom prst="rect">
              <a:avLst/>
            </a:prstGeom>
            <a:noFill/>
            <a:ln w="28575">
              <a:noFill/>
              <a:miter lim="800000"/>
              <a:headEnd/>
              <a:tailEnd/>
            </a:ln>
          </p:spPr>
          <p:txBody>
            <a:bodyPr>
              <a:prstTxWarp prst="textNoShape">
                <a:avLst/>
              </a:prstTxWarp>
              <a:spAutoFit/>
            </a:bodyPr>
            <a:lstStyle/>
            <a:p>
              <a:pPr eaLnBrk="0" hangingPunct="0"/>
              <a:r>
                <a:rPr lang="en-US">
                  <a:solidFill>
                    <a:srgbClr val="000000"/>
                  </a:solidFill>
                  <a:latin typeface="Tahoma" pitchFamily="-65" charset="0"/>
                </a:rPr>
                <a:t>= deployment time service properties</a:t>
              </a:r>
            </a:p>
          </p:txBody>
        </p:sp>
        <p:sp>
          <p:nvSpPr>
            <p:cNvPr id="74782" name="Text Box 28"/>
            <p:cNvSpPr txBox="1">
              <a:spLocks noChangeArrowheads="1"/>
            </p:cNvSpPr>
            <p:nvPr/>
          </p:nvSpPr>
          <p:spPr bwMode="auto">
            <a:xfrm>
              <a:off x="2544" y="2688"/>
              <a:ext cx="2784" cy="231"/>
            </a:xfrm>
            <a:prstGeom prst="rect">
              <a:avLst/>
            </a:prstGeom>
            <a:noFill/>
            <a:ln w="28575">
              <a:noFill/>
              <a:miter lim="800000"/>
              <a:headEnd/>
              <a:tailEnd/>
            </a:ln>
          </p:spPr>
          <p:txBody>
            <a:bodyPr>
              <a:prstTxWarp prst="textNoShape">
                <a:avLst/>
              </a:prstTxWarp>
              <a:spAutoFit/>
            </a:bodyPr>
            <a:lstStyle/>
            <a:p>
              <a:pPr eaLnBrk="0" hangingPunct="0"/>
              <a:r>
                <a:rPr lang="en-US">
                  <a:solidFill>
                    <a:srgbClr val="000000"/>
                  </a:solidFill>
                  <a:latin typeface="Tahoma" pitchFamily="-65" charset="0"/>
                </a:rPr>
                <a:t>= introduce representation of service</a:t>
              </a:r>
            </a:p>
          </p:txBody>
        </p:sp>
        <p:sp>
          <p:nvSpPr>
            <p:cNvPr id="74783" name="Text Box 29"/>
            <p:cNvSpPr txBox="1">
              <a:spLocks noChangeArrowheads="1"/>
            </p:cNvSpPr>
            <p:nvPr/>
          </p:nvSpPr>
          <p:spPr bwMode="auto">
            <a:xfrm>
              <a:off x="2544" y="2880"/>
              <a:ext cx="2928" cy="231"/>
            </a:xfrm>
            <a:prstGeom prst="rect">
              <a:avLst/>
            </a:prstGeom>
            <a:noFill/>
            <a:ln w="28575">
              <a:noFill/>
              <a:miter lim="800000"/>
              <a:headEnd/>
              <a:tailEnd/>
            </a:ln>
          </p:spPr>
          <p:txBody>
            <a:bodyPr>
              <a:prstTxWarp prst="textNoShape">
                <a:avLst/>
              </a:prstTxWarp>
              <a:spAutoFit/>
            </a:bodyPr>
            <a:lstStyle/>
            <a:p>
              <a:pPr eaLnBrk="0" hangingPunct="0"/>
              <a:r>
                <a:rPr lang="en-US">
                  <a:solidFill>
                    <a:srgbClr val="000000"/>
                  </a:solidFill>
                  <a:latin typeface="Tahoma" pitchFamily="-65" charset="0"/>
                </a:rPr>
                <a:t>= JNDI service resources configuration</a:t>
              </a:r>
            </a:p>
          </p:txBody>
        </p:sp>
        <p:sp>
          <p:nvSpPr>
            <p:cNvPr id="74784" name="Rectangle 30"/>
            <p:cNvSpPr>
              <a:spLocks noChangeArrowheads="1"/>
            </p:cNvSpPr>
            <p:nvPr/>
          </p:nvSpPr>
          <p:spPr bwMode="auto">
            <a:xfrm>
              <a:off x="2112" y="3120"/>
              <a:ext cx="481" cy="144"/>
            </a:xfrm>
            <a:prstGeom prst="rect">
              <a:avLst/>
            </a:prstGeom>
            <a:solidFill>
              <a:srgbClr val="00FF00">
                <a:alpha val="20000"/>
              </a:srgbClr>
            </a:solidFill>
            <a:ln w="28575">
              <a:noFill/>
              <a:miter lim="800000"/>
              <a:headEnd/>
              <a:tailEnd/>
            </a:ln>
          </p:spPr>
          <p:txBody>
            <a:bodyPr wrap="none" anchor="ctr">
              <a:prstTxWarp prst="textNoShape">
                <a:avLst/>
              </a:prstTxWarp>
            </a:bodyPr>
            <a:lstStyle/>
            <a:p>
              <a:endParaRPr lang="en-US"/>
            </a:p>
          </p:txBody>
        </p:sp>
        <p:sp>
          <p:nvSpPr>
            <p:cNvPr id="74785" name="Rectangle 31"/>
            <p:cNvSpPr>
              <a:spLocks noChangeArrowheads="1"/>
            </p:cNvSpPr>
            <p:nvPr/>
          </p:nvSpPr>
          <p:spPr bwMode="auto">
            <a:xfrm>
              <a:off x="2112" y="3312"/>
              <a:ext cx="481" cy="144"/>
            </a:xfrm>
            <a:prstGeom prst="rect">
              <a:avLst/>
            </a:prstGeom>
            <a:solidFill>
              <a:srgbClr val="333333">
                <a:alpha val="20000"/>
              </a:srgbClr>
            </a:solidFill>
            <a:ln w="28575">
              <a:noFill/>
              <a:miter lim="800000"/>
              <a:headEnd/>
              <a:tailEnd/>
            </a:ln>
          </p:spPr>
          <p:txBody>
            <a:bodyPr wrap="none" anchor="ctr">
              <a:prstTxWarp prst="textNoShape">
                <a:avLst/>
              </a:prstTxWarp>
            </a:bodyPr>
            <a:lstStyle/>
            <a:p>
              <a:endParaRPr lang="en-US"/>
            </a:p>
          </p:txBody>
        </p:sp>
        <p:sp>
          <p:nvSpPr>
            <p:cNvPr id="74786" name="Text Box 32"/>
            <p:cNvSpPr txBox="1">
              <a:spLocks noChangeArrowheads="1"/>
            </p:cNvSpPr>
            <p:nvPr/>
          </p:nvSpPr>
          <p:spPr bwMode="auto">
            <a:xfrm>
              <a:off x="2544" y="3072"/>
              <a:ext cx="3024" cy="231"/>
            </a:xfrm>
            <a:prstGeom prst="rect">
              <a:avLst/>
            </a:prstGeom>
            <a:noFill/>
            <a:ln w="28575">
              <a:noFill/>
              <a:miter lim="800000"/>
              <a:headEnd/>
              <a:tailEnd/>
            </a:ln>
          </p:spPr>
          <p:txBody>
            <a:bodyPr>
              <a:prstTxWarp prst="textNoShape">
                <a:avLst/>
              </a:prstTxWarp>
              <a:spAutoFit/>
            </a:bodyPr>
            <a:lstStyle/>
            <a:p>
              <a:pPr eaLnBrk="0" hangingPunct="0"/>
              <a:r>
                <a:rPr lang="en-US">
                  <a:solidFill>
                    <a:srgbClr val="000000"/>
                  </a:solidFill>
                  <a:latin typeface="Tahoma" pitchFamily="-65" charset="0"/>
                </a:rPr>
                <a:t>= namespace mappings for axis</a:t>
              </a:r>
            </a:p>
          </p:txBody>
        </p:sp>
        <p:sp>
          <p:nvSpPr>
            <p:cNvPr id="74787" name="Text Box 33"/>
            <p:cNvSpPr txBox="1">
              <a:spLocks noChangeArrowheads="1"/>
            </p:cNvSpPr>
            <p:nvPr/>
          </p:nvSpPr>
          <p:spPr bwMode="auto">
            <a:xfrm>
              <a:off x="2544" y="3264"/>
              <a:ext cx="2784" cy="231"/>
            </a:xfrm>
            <a:prstGeom prst="rect">
              <a:avLst/>
            </a:prstGeom>
            <a:noFill/>
            <a:ln w="28575">
              <a:noFill/>
              <a:miter lim="800000"/>
              <a:headEnd/>
              <a:tailEnd/>
            </a:ln>
          </p:spPr>
          <p:txBody>
            <a:bodyPr>
              <a:prstTxWarp prst="textNoShape">
                <a:avLst/>
              </a:prstTxWarp>
              <a:spAutoFit/>
            </a:bodyPr>
            <a:lstStyle/>
            <a:p>
              <a:pPr eaLnBrk="0" hangingPunct="0"/>
              <a:r>
                <a:rPr lang="en-US">
                  <a:solidFill>
                    <a:srgbClr val="000000"/>
                  </a:solidFill>
                  <a:latin typeface="Tahoma" pitchFamily="-65" charset="0"/>
                </a:rPr>
                <a:t>= server configuration file for axis</a:t>
              </a:r>
            </a:p>
          </p:txBody>
        </p:sp>
        <p:sp>
          <p:nvSpPr>
            <p:cNvPr id="74788" name="Rectangle 34"/>
            <p:cNvSpPr>
              <a:spLocks noChangeArrowheads="1"/>
            </p:cNvSpPr>
            <p:nvPr/>
          </p:nvSpPr>
          <p:spPr bwMode="auto">
            <a:xfrm>
              <a:off x="287" y="2566"/>
              <a:ext cx="1584" cy="228"/>
            </a:xfrm>
            <a:prstGeom prst="rect">
              <a:avLst/>
            </a:prstGeom>
            <a:solidFill>
              <a:srgbClr val="FFFF00">
                <a:alpha val="20000"/>
              </a:srgbClr>
            </a:solidFill>
            <a:ln w="28575">
              <a:noFill/>
              <a:miter lim="800000"/>
              <a:headEnd/>
              <a:tailEnd/>
            </a:ln>
          </p:spPr>
          <p:txBody>
            <a:bodyPr wrap="none" anchor="ctr">
              <a:prstTxWarp prst="textNoShape">
                <a:avLst/>
              </a:prstTxWarp>
            </a:bodyPr>
            <a:lstStyle/>
            <a:p>
              <a:endParaRPr lang="en-US"/>
            </a:p>
          </p:txBody>
        </p:sp>
        <p:sp>
          <p:nvSpPr>
            <p:cNvPr id="74789" name="Rectangle 35"/>
            <p:cNvSpPr>
              <a:spLocks noChangeArrowheads="1"/>
            </p:cNvSpPr>
            <p:nvPr/>
          </p:nvSpPr>
          <p:spPr bwMode="auto">
            <a:xfrm>
              <a:off x="288" y="3345"/>
              <a:ext cx="1584" cy="121"/>
            </a:xfrm>
            <a:prstGeom prst="rect">
              <a:avLst/>
            </a:prstGeom>
            <a:solidFill>
              <a:srgbClr val="00FF00">
                <a:alpha val="20000"/>
              </a:srgbClr>
            </a:solidFill>
            <a:ln w="28575">
              <a:noFill/>
              <a:miter lim="800000"/>
              <a:headEnd/>
              <a:tailEnd/>
            </a:ln>
          </p:spPr>
          <p:txBody>
            <a:bodyPr wrap="none" anchor="ctr">
              <a:prstTxWarp prst="textNoShape">
                <a:avLst/>
              </a:prstTxWarp>
            </a:bodyPr>
            <a:lstStyle/>
            <a:p>
              <a:endParaRPr lang="en-US"/>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4" descr="BD18212_"/>
          <p:cNvPicPr>
            <a:picLocks noChangeAspect="1" noChangeArrowheads="1"/>
          </p:cNvPicPr>
          <p:nvPr/>
        </p:nvPicPr>
        <p:blipFill>
          <a:blip r:embed="rId3" cstate="print">
            <a:lum bright="64000" contrast="-70000"/>
          </a:blip>
          <a:srcRect/>
          <a:stretch>
            <a:fillRect/>
          </a:stretch>
        </p:blipFill>
        <p:spPr bwMode="auto">
          <a:xfrm>
            <a:off x="2286000" y="1371600"/>
            <a:ext cx="5245100" cy="4829175"/>
          </a:xfrm>
          <a:prstGeom prst="rect">
            <a:avLst/>
          </a:prstGeom>
          <a:noFill/>
          <a:ln w="9525">
            <a:noFill/>
            <a:miter lim="800000"/>
            <a:headEnd/>
            <a:tailEnd/>
          </a:ln>
        </p:spPr>
      </p:pic>
      <p:sp>
        <p:nvSpPr>
          <p:cNvPr id="76803" name="Rectangle 2"/>
          <p:cNvSpPr>
            <a:spLocks noGrp="1" noChangeArrowheads="1"/>
          </p:cNvSpPr>
          <p:nvPr>
            <p:ph type="title"/>
          </p:nvPr>
        </p:nvSpPr>
        <p:spPr/>
        <p:txBody>
          <a:bodyPr/>
          <a:lstStyle/>
          <a:p>
            <a:pPr eaLnBrk="1" hangingPunct="1"/>
            <a:r>
              <a:rPr lang="en-US">
                <a:ea typeface="ＭＳ Ｐゴシック" pitchFamily="-65" charset="-128"/>
                <a:cs typeface="ＭＳ Ｐゴシック" pitchFamily="-65" charset="-128"/>
              </a:rPr>
              <a:t>Inside the Introduce created service</a:t>
            </a:r>
          </a:p>
        </p:txBody>
      </p:sp>
      <p:sp>
        <p:nvSpPr>
          <p:cNvPr id="76804" name="Rectangle 3"/>
          <p:cNvSpPr>
            <a:spLocks noGrp="1" noChangeArrowheads="1"/>
          </p:cNvSpPr>
          <p:nvPr>
            <p:ph idx="1"/>
          </p:nvPr>
        </p:nvSpPr>
        <p:spPr/>
        <p:txBody>
          <a:bodyPr/>
          <a:lstStyle/>
          <a:p>
            <a:pPr eaLnBrk="1" hangingPunct="1">
              <a:lnSpc>
                <a:spcPct val="90000"/>
              </a:lnSpc>
            </a:pPr>
            <a:endParaRPr lang="en-US" sz="2400" dirty="0">
              <a:ea typeface="ＭＳ Ｐゴシック" pitchFamily="-65" charset="-128"/>
              <a:cs typeface="ＭＳ Ｐゴシック" pitchFamily="-65" charset="-128"/>
            </a:endParaRPr>
          </a:p>
          <a:p>
            <a:pPr eaLnBrk="1" hangingPunct="1">
              <a:lnSpc>
                <a:spcPct val="90000"/>
              </a:lnSpc>
            </a:pPr>
            <a:r>
              <a:rPr lang="en-US" sz="2400" dirty="0">
                <a:ea typeface="ＭＳ Ｐゴシック" pitchFamily="-65" charset="-128"/>
                <a:cs typeface="ＭＳ Ｐゴシック" pitchFamily="-65" charset="-128"/>
              </a:rPr>
              <a:t>Services have many moving and configurable parts which support features such as:</a:t>
            </a:r>
          </a:p>
          <a:p>
            <a:pPr lvl="1" eaLnBrk="1" hangingPunct="1">
              <a:lnSpc>
                <a:spcPct val="90000"/>
              </a:lnSpc>
            </a:pPr>
            <a:r>
              <a:rPr lang="en-US" sz="2000" dirty="0"/>
              <a:t>Advertisement</a:t>
            </a:r>
          </a:p>
          <a:p>
            <a:pPr lvl="1" eaLnBrk="1" hangingPunct="1">
              <a:lnSpc>
                <a:spcPct val="90000"/>
              </a:lnSpc>
            </a:pPr>
            <a:r>
              <a:rPr lang="en-US" sz="2000" dirty="0"/>
              <a:t>Discovery</a:t>
            </a:r>
          </a:p>
          <a:p>
            <a:pPr lvl="1" eaLnBrk="1" hangingPunct="1">
              <a:lnSpc>
                <a:spcPct val="90000"/>
              </a:lnSpc>
            </a:pPr>
            <a:r>
              <a:rPr lang="en-US" sz="2000" dirty="0"/>
              <a:t>Invocation</a:t>
            </a:r>
          </a:p>
          <a:p>
            <a:pPr lvl="1" eaLnBrk="1" hangingPunct="1">
              <a:lnSpc>
                <a:spcPct val="90000"/>
              </a:lnSpc>
            </a:pPr>
            <a:r>
              <a:rPr lang="en-US" sz="2000" dirty="0"/>
              <a:t>Security (Authentication/Authorization)</a:t>
            </a:r>
          </a:p>
          <a:p>
            <a:pPr lvl="1" eaLnBrk="1" hangingPunct="1">
              <a:lnSpc>
                <a:spcPct val="90000"/>
              </a:lnSpc>
            </a:pPr>
            <a:r>
              <a:rPr lang="en-US" sz="2000" dirty="0"/>
              <a:t>Stateful Resources</a:t>
            </a:r>
          </a:p>
          <a:p>
            <a:pPr lvl="1" eaLnBrk="1" hangingPunct="1">
              <a:lnSpc>
                <a:spcPct val="90000"/>
              </a:lnSpc>
            </a:pPr>
            <a:endParaRPr lang="en-US" sz="2000" dirty="0"/>
          </a:p>
          <a:p>
            <a:pPr eaLnBrk="1" hangingPunct="1">
              <a:lnSpc>
                <a:spcPct val="90000"/>
              </a:lnSpc>
            </a:pPr>
            <a:r>
              <a:rPr lang="en-US" sz="2400" dirty="0">
                <a:ea typeface="ＭＳ Ｐゴシック" pitchFamily="-65" charset="-128"/>
                <a:cs typeface="ＭＳ Ｐゴシック" pitchFamily="-65" charset="-128"/>
              </a:rPr>
              <a:t>The Introduce Toolkit can keep all these features in sync as the developer creates and modifies the grid service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a:ea typeface="ＭＳ Ｐゴシック" pitchFamily="-65" charset="-128"/>
                <a:cs typeface="ＭＳ Ｐゴシック" pitchFamily="-65" charset="-128"/>
              </a:rPr>
              <a:t>Modification</a:t>
            </a:r>
          </a:p>
        </p:txBody>
      </p:sp>
      <p:sp>
        <p:nvSpPr>
          <p:cNvPr id="78852" name="TextBox 6"/>
          <p:cNvSpPr txBox="1">
            <a:spLocks noChangeArrowheads="1"/>
          </p:cNvSpPr>
          <p:nvPr/>
        </p:nvSpPr>
        <p:spPr bwMode="auto">
          <a:xfrm>
            <a:off x="6096000" y="2514600"/>
            <a:ext cx="3048000" cy="2862323"/>
          </a:xfrm>
          <a:prstGeom prst="rect">
            <a:avLst/>
          </a:prstGeom>
          <a:noFill/>
          <a:ln w="9525">
            <a:noFill/>
            <a:miter lim="800000"/>
            <a:headEnd/>
            <a:tailEnd/>
          </a:ln>
        </p:spPr>
        <p:txBody>
          <a:bodyPr wrap="square">
            <a:prstTxWarp prst="textNoShape">
              <a:avLst/>
            </a:prstTxWarp>
            <a:spAutoFit/>
          </a:bodyPr>
          <a:lstStyle/>
          <a:p>
            <a:r>
              <a:rPr lang="en-US" dirty="0"/>
              <a:t>Add/Remove/Modify</a:t>
            </a:r>
          </a:p>
          <a:p>
            <a:pPr>
              <a:buFont typeface="Arial" pitchFamily="-65" charset="0"/>
              <a:buChar char="•"/>
            </a:pPr>
            <a:r>
              <a:rPr lang="en-US" dirty="0" smtClean="0"/>
              <a:t> Data Types</a:t>
            </a:r>
          </a:p>
          <a:p>
            <a:pPr>
              <a:buFont typeface="Arial" pitchFamily="-65" charset="0"/>
              <a:buChar char="•"/>
            </a:pPr>
            <a:r>
              <a:rPr lang="en-US" dirty="0" smtClean="0"/>
              <a:t> Operations</a:t>
            </a:r>
            <a:endParaRPr lang="en-US" dirty="0"/>
          </a:p>
          <a:p>
            <a:pPr>
              <a:buFont typeface="Arial" pitchFamily="-65" charset="0"/>
              <a:buChar char="•"/>
            </a:pPr>
            <a:r>
              <a:rPr lang="en-US" dirty="0"/>
              <a:t> Resource properties</a:t>
            </a:r>
          </a:p>
          <a:p>
            <a:pPr>
              <a:buFont typeface="Arial" pitchFamily="-65" charset="0"/>
              <a:buChar char="•"/>
            </a:pPr>
            <a:r>
              <a:rPr lang="en-US" dirty="0"/>
              <a:t> Service properties</a:t>
            </a:r>
          </a:p>
          <a:p>
            <a:pPr>
              <a:buFont typeface="Arial" pitchFamily="-65" charset="0"/>
              <a:buChar char="•"/>
            </a:pPr>
            <a:r>
              <a:rPr lang="en-US" dirty="0"/>
              <a:t> Service contexts (services and resources)</a:t>
            </a:r>
          </a:p>
          <a:p>
            <a:pPr>
              <a:buFont typeface="Arial" pitchFamily="-65" charset="0"/>
              <a:buChar char="•"/>
            </a:pPr>
            <a:r>
              <a:rPr lang="en-US" dirty="0"/>
              <a:t> Service, method, and resource level security</a:t>
            </a:r>
            <a:r>
              <a:rPr lang="en-US" dirty="0" smtClean="0"/>
              <a:t> configuration</a:t>
            </a:r>
            <a:endParaRPr lang="en-US" dirty="0"/>
          </a:p>
        </p:txBody>
      </p:sp>
      <p:pic>
        <p:nvPicPr>
          <p:cNvPr id="5" name="Picture 4" descr="Picture 5.png"/>
          <p:cNvPicPr>
            <a:picLocks noChangeAspect="1"/>
          </p:cNvPicPr>
          <p:nvPr/>
        </p:nvPicPr>
        <p:blipFill>
          <a:blip r:embed="rId3" cstate="print"/>
          <a:stretch>
            <a:fillRect/>
          </a:stretch>
        </p:blipFill>
        <p:spPr>
          <a:xfrm>
            <a:off x="141707" y="1782263"/>
            <a:ext cx="5954293" cy="3932737"/>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ChangeArrowheads="1"/>
          </p:cNvSpPr>
          <p:nvPr/>
        </p:nvSpPr>
        <p:spPr bwMode="auto">
          <a:xfrm>
            <a:off x="0" y="6002338"/>
            <a:ext cx="9144000" cy="855662"/>
          </a:xfrm>
          <a:prstGeom prst="rect">
            <a:avLst/>
          </a:prstGeom>
          <a:solidFill>
            <a:schemeClr val="bg1"/>
          </a:solidFill>
          <a:ln w="28575">
            <a:noFill/>
            <a:round/>
            <a:headEnd/>
            <a:tailEnd type="triangle" w="med" len="med"/>
          </a:ln>
        </p:spPr>
        <p:txBody>
          <a:bodyPr wrap="none" anchor="ctr">
            <a:prstTxWarp prst="textNoShape">
              <a:avLst/>
            </a:prstTxWarp>
          </a:bodyPr>
          <a:lstStyle/>
          <a:p>
            <a:endParaRPr lang="en-US"/>
          </a:p>
        </p:txBody>
      </p:sp>
      <p:sp>
        <p:nvSpPr>
          <p:cNvPr id="79875" name="Rectangle 2"/>
          <p:cNvSpPr>
            <a:spLocks noGrp="1" noChangeArrowheads="1"/>
          </p:cNvSpPr>
          <p:nvPr>
            <p:ph type="title"/>
          </p:nvPr>
        </p:nvSpPr>
        <p:spPr/>
        <p:txBody>
          <a:bodyPr/>
          <a:lstStyle/>
          <a:p>
            <a:pPr eaLnBrk="1" hangingPunct="1"/>
            <a:r>
              <a:rPr lang="en-US">
                <a:ea typeface="ＭＳ Ｐゴシック" pitchFamily="-65" charset="-128"/>
                <a:cs typeface="ＭＳ Ｐゴシック" pitchFamily="-65" charset="-128"/>
              </a:rPr>
              <a:t>Introduce Service Modification Architecture</a:t>
            </a:r>
          </a:p>
        </p:txBody>
      </p:sp>
      <p:grpSp>
        <p:nvGrpSpPr>
          <p:cNvPr id="2" name="Group 9"/>
          <p:cNvGrpSpPr>
            <a:grpSpLocks/>
          </p:cNvGrpSpPr>
          <p:nvPr/>
        </p:nvGrpSpPr>
        <p:grpSpPr bwMode="auto">
          <a:xfrm>
            <a:off x="305630" y="1295400"/>
            <a:ext cx="8838370" cy="5562600"/>
            <a:chOff x="483" y="809"/>
            <a:chExt cx="5277" cy="3347"/>
          </a:xfrm>
        </p:grpSpPr>
        <p:sp>
          <p:nvSpPr>
            <p:cNvPr id="79877" name="Text Box 5"/>
            <p:cNvSpPr txBox="1">
              <a:spLocks noChangeArrowheads="1"/>
            </p:cNvSpPr>
            <p:nvPr/>
          </p:nvSpPr>
          <p:spPr bwMode="auto">
            <a:xfrm>
              <a:off x="483" y="1864"/>
              <a:ext cx="1584" cy="1415"/>
            </a:xfrm>
            <a:prstGeom prst="rect">
              <a:avLst/>
            </a:prstGeom>
            <a:noFill/>
            <a:ln w="9525">
              <a:noFill/>
              <a:miter lim="800000"/>
              <a:headEnd/>
              <a:tailEnd/>
            </a:ln>
          </p:spPr>
          <p:txBody>
            <a:bodyPr>
              <a:prstTxWarp prst="textNoShape">
                <a:avLst/>
              </a:prstTxWarp>
              <a:spAutoFit/>
            </a:bodyPr>
            <a:lstStyle/>
            <a:p>
              <a:r>
                <a:rPr lang="en-US" sz="1400" i="1" dirty="0">
                  <a:solidFill>
                    <a:srgbClr val="008000"/>
                  </a:solidFill>
                </a:rPr>
                <a:t>The Introduce Service Description document is the input to the introduce engine.  The user can hand craft this document  and call the engine via command line or API or can use the Introduce GDE to create and modify this document and execute the synchronization engine</a:t>
              </a:r>
            </a:p>
          </p:txBody>
        </p:sp>
        <p:pic>
          <p:nvPicPr>
            <p:cNvPr id="79878" name="Picture 7" descr="syncToolsDetailed"/>
            <p:cNvPicPr>
              <a:picLocks noChangeAspect="1" noChangeArrowheads="1"/>
            </p:cNvPicPr>
            <p:nvPr/>
          </p:nvPicPr>
          <p:blipFill>
            <a:blip r:embed="rId3" cstate="print"/>
            <a:srcRect/>
            <a:stretch>
              <a:fillRect/>
            </a:stretch>
          </p:blipFill>
          <p:spPr bwMode="auto">
            <a:xfrm>
              <a:off x="2256" y="809"/>
              <a:ext cx="3504" cy="3347"/>
            </a:xfrm>
            <a:prstGeom prst="rect">
              <a:avLst/>
            </a:prstGeom>
            <a:noFill/>
            <a:ln w="9525">
              <a:noFill/>
              <a:miter lim="800000"/>
              <a:headEnd/>
              <a:tailEnd/>
            </a:ln>
          </p:spPr>
        </p:pic>
        <p:sp>
          <p:nvSpPr>
            <p:cNvPr id="79879" name="Rectangle 4"/>
            <p:cNvSpPr>
              <a:spLocks noChangeArrowheads="1"/>
            </p:cNvSpPr>
            <p:nvPr/>
          </p:nvSpPr>
          <p:spPr bwMode="auto">
            <a:xfrm>
              <a:off x="2662" y="2370"/>
              <a:ext cx="432" cy="528"/>
            </a:xfrm>
            <a:prstGeom prst="rect">
              <a:avLst/>
            </a:prstGeom>
            <a:solidFill>
              <a:srgbClr val="008000">
                <a:alpha val="14117"/>
              </a:srgbClr>
            </a:solidFill>
            <a:ln w="9525">
              <a:solidFill>
                <a:srgbClr val="008000"/>
              </a:solidFill>
              <a:prstDash val="sysDot"/>
              <a:miter lim="800000"/>
              <a:headEnd/>
              <a:tailEnd/>
            </a:ln>
          </p:spPr>
          <p:txBody>
            <a:bodyPr wrap="none" anchor="ctr">
              <a:prstTxWarp prst="textNoShape">
                <a:avLst/>
              </a:prstTxWarp>
            </a:bodyPr>
            <a:lstStyle/>
            <a:p>
              <a:endParaRPr lang="en-US"/>
            </a:p>
          </p:txBody>
        </p:sp>
        <p:sp>
          <p:nvSpPr>
            <p:cNvPr id="79880" name="Line 6"/>
            <p:cNvSpPr>
              <a:spLocks noChangeShapeType="1"/>
            </p:cNvSpPr>
            <p:nvPr/>
          </p:nvSpPr>
          <p:spPr bwMode="auto">
            <a:xfrm>
              <a:off x="1968" y="2832"/>
              <a:ext cx="672" cy="0"/>
            </a:xfrm>
            <a:prstGeom prst="line">
              <a:avLst/>
            </a:prstGeom>
            <a:noFill/>
            <a:ln w="9525">
              <a:solidFill>
                <a:srgbClr val="008000"/>
              </a:solidFill>
              <a:prstDash val="dash"/>
              <a:round/>
              <a:headEnd/>
              <a:tailEnd type="triangle" w="med" len="med"/>
            </a:ln>
          </p:spPr>
          <p:txBody>
            <a:bodyPr>
              <a:prstTxWarp prst="textNoShape">
                <a:avLst/>
              </a:prstTxWarp>
            </a:bodyPr>
            <a:lstStyle/>
            <a:p>
              <a:endParaRPr lang="en-US"/>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a:xfrm>
            <a:off x="228600" y="152400"/>
            <a:ext cx="6934200" cy="792163"/>
          </a:xfrm>
        </p:spPr>
        <p:txBody>
          <a:bodyPr/>
          <a:lstStyle/>
          <a:p>
            <a:r>
              <a:rPr lang="en-US" dirty="0" smtClean="0">
                <a:ea typeface="ＭＳ Ｐゴシック" pitchFamily="-65" charset="-128"/>
                <a:cs typeface="ＭＳ Ｐゴシック" pitchFamily="-65" charset="-128"/>
              </a:rPr>
              <a:t>Stateful Web Services</a:t>
            </a:r>
          </a:p>
        </p:txBody>
      </p:sp>
      <p:sp>
        <p:nvSpPr>
          <p:cNvPr id="84995" name="Text Placeholder 5"/>
          <p:cNvSpPr>
            <a:spLocks noGrp="1"/>
          </p:cNvSpPr>
          <p:nvPr>
            <p:ph type="body" sz="half" idx="1"/>
          </p:nvPr>
        </p:nvSpPr>
        <p:spPr>
          <a:xfrm>
            <a:off x="457200" y="1600200"/>
            <a:ext cx="7772400" cy="4495800"/>
          </a:xfrm>
        </p:spPr>
        <p:txBody>
          <a:bodyPr/>
          <a:lstStyle/>
          <a:p>
            <a:pPr>
              <a:buFontTx/>
              <a:buNone/>
            </a:pPr>
            <a:r>
              <a:rPr lang="en-US" sz="2800" b="0" dirty="0" smtClean="0">
                <a:ea typeface="ＭＳ Ｐゴシック" pitchFamily="-65" charset="-128"/>
                <a:cs typeface="ＭＳ Ｐゴシック" pitchFamily="-65" charset="-128"/>
              </a:rPr>
              <a:t>A </a:t>
            </a:r>
            <a:r>
              <a:rPr lang="en-US" sz="2800" i="1" dirty="0" smtClean="0">
                <a:ea typeface="ＭＳ Ｐゴシック" pitchFamily="-65" charset="-128"/>
                <a:cs typeface="ＭＳ Ｐゴシック" pitchFamily="-65" charset="-128"/>
              </a:rPr>
              <a:t>resource</a:t>
            </a:r>
            <a:r>
              <a:rPr lang="en-US" sz="2800" b="0" i="1" dirty="0" smtClean="0">
                <a:ea typeface="ＭＳ Ｐゴシック" pitchFamily="-65" charset="-128"/>
                <a:cs typeface="ＭＳ Ｐゴシック" pitchFamily="-65" charset="-128"/>
              </a:rPr>
              <a:t> is an independent entity stored by the container which stores state information.  </a:t>
            </a:r>
          </a:p>
          <a:p>
            <a:pPr>
              <a:buFontTx/>
              <a:buNone/>
            </a:pPr>
            <a:r>
              <a:rPr lang="en-US" sz="2800" b="0" i="1" dirty="0" smtClean="0">
                <a:ea typeface="ＭＳ Ｐゴシック" pitchFamily="-65" charset="-128"/>
                <a:cs typeface="ＭＳ Ｐゴシック" pitchFamily="-65" charset="-128"/>
              </a:rPr>
              <a:t>A </a:t>
            </a:r>
            <a:r>
              <a:rPr lang="en-US" sz="2800" i="1" dirty="0" smtClean="0">
                <a:ea typeface="ＭＳ Ｐゴシック" pitchFamily="-65" charset="-128"/>
                <a:cs typeface="ＭＳ Ｐゴシック" pitchFamily="-65" charset="-128"/>
              </a:rPr>
              <a:t>Web Service </a:t>
            </a:r>
            <a:r>
              <a:rPr lang="en-US" sz="2800" b="0" i="1" dirty="0" smtClean="0">
                <a:ea typeface="ＭＳ Ｐゴシック" pitchFamily="-65" charset="-128"/>
                <a:cs typeface="ＭＳ Ｐゴシック" pitchFamily="-65" charset="-128"/>
              </a:rPr>
              <a:t>is a stateless open standards interface allowing to access web-based applications.</a:t>
            </a:r>
          </a:p>
          <a:p>
            <a:pPr>
              <a:buFontTx/>
              <a:buNone/>
            </a:pPr>
            <a:r>
              <a:rPr lang="en-US" sz="2800" b="0" i="1" dirty="0" smtClean="0">
                <a:ea typeface="ＭＳ Ｐゴシック" pitchFamily="-65" charset="-128"/>
                <a:cs typeface="ＭＳ Ｐゴシック" pitchFamily="-65" charset="-128"/>
              </a:rPr>
              <a:t> A </a:t>
            </a:r>
            <a:r>
              <a:rPr lang="en-US" sz="2800" i="1" dirty="0" smtClean="0">
                <a:ea typeface="ＭＳ Ｐゴシック" pitchFamily="-65" charset="-128"/>
                <a:cs typeface="ＭＳ Ｐゴシック" pitchFamily="-65" charset="-128"/>
              </a:rPr>
              <a:t>WS-Resource </a:t>
            </a:r>
            <a:r>
              <a:rPr lang="en-US" sz="2800" b="0" i="1" dirty="0" smtClean="0">
                <a:ea typeface="ＭＳ Ｐゴシック" pitchFamily="-65" charset="-128"/>
                <a:cs typeface="ＭＳ Ｐゴシック" pitchFamily="-65" charset="-128"/>
              </a:rPr>
              <a:t>is the pairing of a Web-Service with a resource, effectively making the pair accessible and stateful.</a:t>
            </a:r>
            <a:endParaRPr lang="en-US" sz="2800" b="0" dirty="0" smtClean="0">
              <a:ea typeface="ＭＳ Ｐゴシック" pitchFamily="-65" charset="-128"/>
              <a:cs typeface="ＭＳ Ｐゴシック" pitchFamily="-65" charset="-128"/>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a:xfrm>
            <a:off x="228600" y="152400"/>
            <a:ext cx="6934200" cy="792163"/>
          </a:xfrm>
        </p:spPr>
        <p:txBody>
          <a:bodyPr/>
          <a:lstStyle/>
          <a:p>
            <a:r>
              <a:rPr lang="en-US" dirty="0" smtClean="0">
                <a:ea typeface="ＭＳ Ｐゴシック" pitchFamily="-65" charset="-128"/>
                <a:cs typeface="ＭＳ Ｐゴシック" pitchFamily="-65" charset="-128"/>
              </a:rPr>
              <a:t>Stateful Web Services</a:t>
            </a:r>
          </a:p>
        </p:txBody>
      </p:sp>
      <p:sp>
        <p:nvSpPr>
          <p:cNvPr id="86019" name="Text Placeholder 5"/>
          <p:cNvSpPr>
            <a:spLocks noGrp="1"/>
          </p:cNvSpPr>
          <p:nvPr>
            <p:ph type="body" sz="half" idx="1"/>
          </p:nvPr>
        </p:nvSpPr>
        <p:spPr>
          <a:xfrm>
            <a:off x="457200" y="1558925"/>
            <a:ext cx="7772400" cy="4537075"/>
          </a:xfrm>
        </p:spPr>
        <p:txBody>
          <a:bodyPr/>
          <a:lstStyle/>
          <a:p>
            <a:pPr>
              <a:buFontTx/>
              <a:buNone/>
            </a:pPr>
            <a:r>
              <a:rPr lang="en-US" sz="2000" b="0" dirty="0" smtClean="0">
                <a:ea typeface="ＭＳ Ｐゴシック" pitchFamily="-65" charset="-128"/>
                <a:cs typeface="ＭＳ Ｐゴシック" pitchFamily="-65" charset="-128"/>
              </a:rPr>
              <a:t>Introduce generated stateful services utilize a resource home to manage the resource instances for a service.  The resource home can be used to create new instances of the resource as well as to look up and use instances that are being referred to by the client.</a:t>
            </a:r>
          </a:p>
        </p:txBody>
      </p:sp>
      <p:pic>
        <p:nvPicPr>
          <p:cNvPr id="86020" name="Picture 3" descr="core_first_resourcehome.png"/>
          <p:cNvPicPr>
            <a:picLocks noChangeAspect="1"/>
          </p:cNvPicPr>
          <p:nvPr/>
        </p:nvPicPr>
        <p:blipFill>
          <a:blip r:embed="rId3" cstate="print"/>
          <a:srcRect/>
          <a:stretch>
            <a:fillRect/>
          </a:stretch>
        </p:blipFill>
        <p:spPr bwMode="auto">
          <a:xfrm>
            <a:off x="914400" y="3352800"/>
            <a:ext cx="7196137" cy="30845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a:xfrm>
            <a:off x="228600" y="152400"/>
            <a:ext cx="6934200" cy="792163"/>
          </a:xfrm>
        </p:spPr>
        <p:txBody>
          <a:bodyPr/>
          <a:lstStyle/>
          <a:p>
            <a:r>
              <a:rPr lang="en-US" dirty="0" smtClean="0">
                <a:ea typeface="ＭＳ Ｐゴシック" pitchFamily="-65" charset="-128"/>
                <a:cs typeface="ＭＳ Ｐゴシック" pitchFamily="-65" charset="-128"/>
              </a:rPr>
              <a:t>Stateful Web Services</a:t>
            </a:r>
          </a:p>
        </p:txBody>
      </p:sp>
      <p:sp>
        <p:nvSpPr>
          <p:cNvPr id="89091" name="Text Placeholder 5"/>
          <p:cNvSpPr>
            <a:spLocks noGrp="1"/>
          </p:cNvSpPr>
          <p:nvPr>
            <p:ph type="body" sz="half" idx="1"/>
          </p:nvPr>
        </p:nvSpPr>
        <p:spPr>
          <a:xfrm>
            <a:off x="304800" y="1371601"/>
            <a:ext cx="8534400" cy="4724400"/>
          </a:xfrm>
        </p:spPr>
        <p:txBody>
          <a:bodyPr/>
          <a:lstStyle/>
          <a:p>
            <a:pPr>
              <a:buFontTx/>
              <a:buNone/>
            </a:pPr>
            <a:r>
              <a:rPr lang="en-US" sz="2000" b="0" dirty="0" smtClean="0">
                <a:ea typeface="ＭＳ Ｐゴシック" pitchFamily="-65" charset="-128"/>
                <a:cs typeface="ＭＳ Ｐゴシック" pitchFamily="-65" charset="-128"/>
              </a:rPr>
              <a:t>The service can use the resource home to locate the state the client is trying to act on and use that resource when implementing the business logic.</a:t>
            </a:r>
          </a:p>
        </p:txBody>
      </p:sp>
      <p:pic>
        <p:nvPicPr>
          <p:cNvPr id="89092" name="Picture 5" descr="Picture 2.png"/>
          <p:cNvPicPr>
            <a:picLocks noChangeAspect="1"/>
          </p:cNvPicPr>
          <p:nvPr/>
        </p:nvPicPr>
        <p:blipFill>
          <a:blip r:embed="rId3" cstate="print"/>
          <a:srcRect/>
          <a:stretch>
            <a:fillRect/>
          </a:stretch>
        </p:blipFill>
        <p:spPr bwMode="auto">
          <a:xfrm>
            <a:off x="617538" y="2732088"/>
            <a:ext cx="7642225" cy="3495675"/>
          </a:xfrm>
          <a:prstGeom prst="rect">
            <a:avLst/>
          </a:prstGeom>
          <a:noFill/>
          <a:ln w="9525">
            <a:noFill/>
            <a:miter lim="800000"/>
            <a:headEnd/>
            <a:tailEnd/>
          </a:ln>
        </p:spPr>
      </p:pic>
      <p:sp>
        <p:nvSpPr>
          <p:cNvPr id="7" name="Rectangle 6"/>
          <p:cNvSpPr/>
          <p:nvPr/>
        </p:nvSpPr>
        <p:spPr>
          <a:xfrm>
            <a:off x="2105025" y="4622800"/>
            <a:ext cx="3933825" cy="200025"/>
          </a:xfrm>
          <a:prstGeom prst="rect">
            <a:avLst/>
          </a:prstGeom>
          <a:solidFill>
            <a:srgbClr val="FF0000">
              <a:alpha val="31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a:xfrm>
            <a:off x="228600" y="152400"/>
            <a:ext cx="6934200" cy="792163"/>
          </a:xfrm>
        </p:spPr>
        <p:txBody>
          <a:bodyPr/>
          <a:lstStyle/>
          <a:p>
            <a:r>
              <a:rPr lang="en-US" dirty="0" smtClean="0">
                <a:ea typeface="ＭＳ Ｐゴシック" pitchFamily="-65" charset="-128"/>
                <a:cs typeface="ＭＳ Ｐゴシック" pitchFamily="-65" charset="-128"/>
              </a:rPr>
              <a:t>Service Authorization</a:t>
            </a:r>
          </a:p>
        </p:txBody>
      </p:sp>
      <p:sp>
        <p:nvSpPr>
          <p:cNvPr id="96259" name="Text Placeholder 5"/>
          <p:cNvSpPr>
            <a:spLocks noGrp="1"/>
          </p:cNvSpPr>
          <p:nvPr>
            <p:ph type="body" sz="half" idx="1"/>
          </p:nvPr>
        </p:nvSpPr>
        <p:spPr>
          <a:xfrm>
            <a:off x="457200" y="1600200"/>
            <a:ext cx="8077200" cy="4495800"/>
          </a:xfrm>
        </p:spPr>
        <p:txBody>
          <a:bodyPr/>
          <a:lstStyle/>
          <a:p>
            <a:pPr>
              <a:buFontTx/>
              <a:buNone/>
            </a:pPr>
            <a:r>
              <a:rPr lang="en-US" sz="2000" b="0" dirty="0" smtClean="0">
                <a:ea typeface="ＭＳ Ｐゴシック" pitchFamily="-65" charset="-128"/>
                <a:cs typeface="ＭＳ Ｐゴシック" pitchFamily="-65" charset="-128"/>
              </a:rPr>
              <a:t>The Globus authorization framework enables configuring Policy Decision Provider Chains (a list of classes that will be invoked for a true false value which are deciding whether or not to grant access to the caller) to be used to protect access to a service, method, or resource.</a:t>
            </a:r>
          </a:p>
          <a:p>
            <a:pPr>
              <a:buFontTx/>
              <a:buNone/>
            </a:pPr>
            <a:r>
              <a:rPr lang="en-US" sz="2000" b="0" dirty="0" smtClean="0">
                <a:ea typeface="ＭＳ Ｐゴシック" pitchFamily="-65" charset="-128"/>
                <a:cs typeface="ＭＳ Ｐゴシック" pitchFamily="-65" charset="-128"/>
              </a:rPr>
              <a:t>Access protection is always resource first, then method, then service.</a:t>
            </a:r>
          </a:p>
          <a:p>
            <a:pPr>
              <a:buFontTx/>
              <a:buNone/>
            </a:pPr>
            <a:r>
              <a:rPr lang="en-US" sz="2000" b="0" dirty="0" smtClean="0">
                <a:ea typeface="ＭＳ Ｐゴシック" pitchFamily="-65" charset="-128"/>
                <a:cs typeface="ＭＳ Ｐゴシック" pitchFamily="-65" charset="-128"/>
              </a:rPr>
              <a:t>For instance, if a resource instance is configured with a PDP Chain that chain will be invoked if the resource is being accessed even if there is a PDP chain for the operation .  The lowest level of protection is resource, then operation, then service.</a:t>
            </a:r>
          </a:p>
          <a:p>
            <a:pPr>
              <a:buFontTx/>
              <a:buNone/>
            </a:pPr>
            <a:r>
              <a:rPr lang="en-US" sz="2000" b="0" dirty="0" smtClean="0">
                <a:ea typeface="ＭＳ Ｐゴシック" pitchFamily="-65" charset="-128"/>
                <a:cs typeface="ＭＳ Ｐゴシック" pitchFamily="-65" charset="-128"/>
              </a:rPr>
              <a:t>Introduce enables configuring PDP chains on the service and methods and has example of how to hook chains into resources as they are created.</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a:xfrm>
            <a:off x="228600" y="152400"/>
            <a:ext cx="6934200" cy="792163"/>
          </a:xfrm>
        </p:spPr>
        <p:txBody>
          <a:bodyPr/>
          <a:lstStyle/>
          <a:p>
            <a:r>
              <a:rPr lang="en-US" smtClean="0">
                <a:ea typeface="ＭＳ Ｐゴシック" pitchFamily="-65" charset="-128"/>
                <a:cs typeface="ＭＳ Ｐゴシック" pitchFamily="-65" charset="-128"/>
              </a:rPr>
              <a:t>Secure Resource</a:t>
            </a:r>
          </a:p>
        </p:txBody>
      </p:sp>
      <p:sp>
        <p:nvSpPr>
          <p:cNvPr id="96259" name="Text Placeholder 5"/>
          <p:cNvSpPr>
            <a:spLocks noGrp="1"/>
          </p:cNvSpPr>
          <p:nvPr>
            <p:ph type="body" sz="half" idx="1"/>
          </p:nvPr>
        </p:nvSpPr>
        <p:spPr>
          <a:xfrm>
            <a:off x="457200" y="1600200"/>
            <a:ext cx="7772400" cy="4495800"/>
          </a:xfrm>
        </p:spPr>
        <p:txBody>
          <a:bodyPr/>
          <a:lstStyle/>
          <a:p>
            <a:pPr>
              <a:buFontTx/>
              <a:buNone/>
            </a:pPr>
            <a:r>
              <a:rPr lang="en-US" sz="2000" b="0" dirty="0" smtClean="0">
                <a:ea typeface="ＭＳ Ｐゴシック" pitchFamily="-65" charset="-128"/>
                <a:cs typeface="ＭＳ Ｐゴシック" pitchFamily="-65" charset="-128"/>
              </a:rPr>
              <a:t>In order to add </a:t>
            </a:r>
            <a:r>
              <a:rPr lang="en-US" sz="2000" b="0" dirty="0" smtClean="0">
                <a:ea typeface="ＭＳ Ｐゴシック" pitchFamily="-65" charset="-128"/>
                <a:cs typeface="ＭＳ Ｐゴシック" pitchFamily="-65" charset="-128"/>
              </a:rPr>
              <a:t>PDP </a:t>
            </a:r>
            <a:r>
              <a:rPr lang="en-US" sz="2000" b="0" dirty="0" smtClean="0">
                <a:ea typeface="ＭＳ Ｐゴシック" pitchFamily="-65" charset="-128"/>
                <a:cs typeface="ＭＳ Ｐゴシック" pitchFamily="-65" charset="-128"/>
              </a:rPr>
              <a:t>to a resource it must be done </a:t>
            </a:r>
            <a:r>
              <a:rPr lang="en-US" sz="2000" b="0" i="1" dirty="0" smtClean="0">
                <a:ea typeface="ＭＳ Ｐゴシック" pitchFamily="-65" charset="-128"/>
                <a:cs typeface="ＭＳ Ｐゴシック" pitchFamily="-65" charset="-128"/>
              </a:rPr>
              <a:t>dynamically</a:t>
            </a:r>
            <a:r>
              <a:rPr lang="en-US" sz="2000" b="0" dirty="0" smtClean="0">
                <a:ea typeface="ＭＳ Ｐゴシック" pitchFamily="-65" charset="-128"/>
                <a:cs typeface="ＭＳ Ｐゴシック" pitchFamily="-65" charset="-128"/>
              </a:rPr>
              <a:t> as resources are created </a:t>
            </a:r>
            <a:r>
              <a:rPr lang="en-US" sz="2000" b="0" i="1" dirty="0" smtClean="0">
                <a:ea typeface="ＭＳ Ｐゴシック" pitchFamily="-65" charset="-128"/>
                <a:cs typeface="ＭＳ Ｐゴシック" pitchFamily="-65" charset="-128"/>
              </a:rPr>
              <a:t>dynamically</a:t>
            </a:r>
            <a:r>
              <a:rPr lang="en-US" sz="2000" b="0" dirty="0" smtClean="0">
                <a:ea typeface="ＭＳ Ｐゴシック" pitchFamily="-65" charset="-128"/>
                <a:cs typeface="ＭＳ Ｐゴシック" pitchFamily="-65" charset="-128"/>
              </a:rPr>
              <a:t>.  Introduce provides some basic utilities to enable services to protect resources to only be accessible by the caller that created them.  This enables community services to </a:t>
            </a:r>
            <a:r>
              <a:rPr lang="en-US" sz="2000" b="0" dirty="0" smtClean="0">
                <a:ea typeface="ＭＳ Ｐゴシック" pitchFamily="-65" charset="-128"/>
                <a:cs typeface="ＭＳ Ｐゴシック" pitchFamily="-65" charset="-128"/>
              </a:rPr>
              <a:t>factory-create </a:t>
            </a:r>
            <a:r>
              <a:rPr lang="en-US" sz="2000" b="0" dirty="0" smtClean="0">
                <a:ea typeface="ＭＳ Ｐゴシック" pitchFamily="-65" charset="-128"/>
                <a:cs typeface="ＭＳ Ｐゴシック" pitchFamily="-65" charset="-128"/>
              </a:rPr>
              <a:t>resources which are private to the caller.</a:t>
            </a:r>
          </a:p>
          <a:p>
            <a:pPr>
              <a:buFontTx/>
              <a:buNone/>
            </a:pPr>
            <a:endParaRPr lang="en-US" dirty="0" smtClean="0">
              <a:ea typeface="ＭＳ Ｐゴシック" pitchFamily="-65" charset="-128"/>
              <a:cs typeface="ＭＳ Ｐゴシック" pitchFamily="-65" charset="-128"/>
            </a:endParaRPr>
          </a:p>
          <a:p>
            <a:pPr>
              <a:buFontTx/>
              <a:buNone/>
            </a:pPr>
            <a:endParaRPr lang="en-US" dirty="0" smtClean="0">
              <a:ea typeface="ＭＳ Ｐゴシック" pitchFamily="-65" charset="-128"/>
              <a:cs typeface="ＭＳ Ｐゴシック" pitchFamily="-65" charset="-128"/>
            </a:endParaRPr>
          </a:p>
          <a:p>
            <a:pPr>
              <a:buFontTx/>
              <a:buNone/>
            </a:pPr>
            <a:endParaRPr lang="en-US" dirty="0" smtClean="0">
              <a:ea typeface="ＭＳ Ｐゴシック" pitchFamily="-65" charset="-128"/>
              <a:cs typeface="ＭＳ Ｐゴシック" pitchFamily="-65" charset="-128"/>
            </a:endParaRPr>
          </a:p>
          <a:p>
            <a:pPr>
              <a:buFontTx/>
              <a:buNone/>
            </a:pPr>
            <a:r>
              <a:rPr lang="en-US" sz="1400" b="0" dirty="0" err="1" smtClean="0">
                <a:latin typeface="Courier CE"/>
                <a:ea typeface="ＭＳ Ｐゴシック" pitchFamily="-65" charset="-128"/>
                <a:cs typeface="Courier CE"/>
              </a:rPr>
              <a:t>thisResource.setSecurityDescriptor(gov.nih.nci.cagrid.introduce.servicetools.security.SecurityUtils.createCreatorOnlyResourceSecurityDescriptor</a:t>
            </a:r>
            <a:r>
              <a:rPr lang="en-US" sz="1400" b="0" dirty="0" smtClean="0">
                <a:latin typeface="Courier CE"/>
                <a:ea typeface="ＭＳ Ｐゴシック" pitchFamily="-65" charset="-128"/>
                <a:cs typeface="Courier CE"/>
              </a:rPr>
              <a:t>());</a:t>
            </a:r>
          </a:p>
          <a:p>
            <a:pPr>
              <a:buFontTx/>
              <a:buNone/>
            </a:pPr>
            <a:endParaRPr lang="en-US" dirty="0" smtClean="0">
              <a:ea typeface="ＭＳ Ｐゴシック" pitchFamily="-65" charset="-128"/>
              <a:cs typeface="ＭＳ Ｐゴシック" pitchFamily="-65" charset="-128"/>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a:xfrm>
            <a:off x="228600" y="152400"/>
            <a:ext cx="6934200" cy="792163"/>
          </a:xfrm>
        </p:spPr>
        <p:txBody>
          <a:bodyPr/>
          <a:lstStyle/>
          <a:p>
            <a:r>
              <a:rPr lang="en-US" dirty="0" smtClean="0">
                <a:ea typeface="ＭＳ Ｐゴシック" pitchFamily="-65" charset="-128"/>
                <a:cs typeface="ＭＳ Ｐゴシック" pitchFamily="-65" charset="-128"/>
              </a:rPr>
              <a:t>Service Authorization</a:t>
            </a:r>
          </a:p>
        </p:txBody>
      </p:sp>
      <p:sp>
        <p:nvSpPr>
          <p:cNvPr id="96259" name="Text Placeholder 5"/>
          <p:cNvSpPr>
            <a:spLocks noGrp="1"/>
          </p:cNvSpPr>
          <p:nvPr>
            <p:ph type="body" sz="half" idx="1"/>
          </p:nvPr>
        </p:nvSpPr>
        <p:spPr>
          <a:xfrm>
            <a:off x="457200" y="1600200"/>
            <a:ext cx="3581400" cy="4495800"/>
          </a:xfrm>
        </p:spPr>
        <p:txBody>
          <a:bodyPr/>
          <a:lstStyle/>
          <a:p>
            <a:pPr>
              <a:buFontTx/>
              <a:buNone/>
            </a:pPr>
            <a:endParaRPr lang="en-US" dirty="0" smtClean="0">
              <a:ea typeface="ＭＳ Ｐゴシック" pitchFamily="-65" charset="-128"/>
              <a:cs typeface="ＭＳ Ｐゴシック" pitchFamily="-65" charset="-128"/>
            </a:endParaRPr>
          </a:p>
          <a:p>
            <a:pPr>
              <a:buFontTx/>
              <a:buNone/>
            </a:pPr>
            <a:r>
              <a:rPr lang="en-US" dirty="0" smtClean="0">
                <a:ea typeface="ＭＳ Ｐゴシック" pitchFamily="-65" charset="-128"/>
                <a:cs typeface="ＭＳ Ｐゴシック" pitchFamily="-65" charset="-128"/>
              </a:rPr>
              <a:t>The services security configuration file configures the Globus PDP chains for the service and operation levels.</a:t>
            </a:r>
          </a:p>
          <a:p>
            <a:pPr>
              <a:buFontTx/>
              <a:buNone/>
            </a:pPr>
            <a:r>
              <a:rPr lang="en-US" dirty="0" smtClean="0">
                <a:ea typeface="ＭＳ Ｐゴシック" pitchFamily="-65" charset="-128"/>
                <a:cs typeface="ＭＳ Ｐゴシック" pitchFamily="-65" charset="-128"/>
              </a:rPr>
              <a:t>This file “</a:t>
            </a:r>
            <a:r>
              <a:rPr lang="en-US" b="0" i="1" dirty="0" smtClean="0">
                <a:ea typeface="ＭＳ Ｐゴシック" pitchFamily="-65" charset="-128"/>
                <a:cs typeface="ＭＳ Ｐゴシック" pitchFamily="-65" charset="-128"/>
              </a:rPr>
              <a:t>&lt;</a:t>
            </a:r>
            <a:r>
              <a:rPr lang="en-US" b="0" i="1" dirty="0" err="1" smtClean="0">
                <a:ea typeface="ＭＳ Ｐゴシック" pitchFamily="-65" charset="-128"/>
                <a:cs typeface="ＭＳ Ｐゴシック" pitchFamily="-65" charset="-128"/>
              </a:rPr>
              <a:t>serviceName</a:t>
            </a:r>
            <a:r>
              <a:rPr lang="en-US" b="0" i="1" dirty="0" smtClean="0">
                <a:ea typeface="ＭＳ Ｐゴシック" pitchFamily="-65" charset="-128"/>
                <a:cs typeface="ＭＳ Ｐゴシック" pitchFamily="-65" charset="-128"/>
              </a:rPr>
              <a:t>&gt;-security-</a:t>
            </a:r>
            <a:r>
              <a:rPr lang="en-US" b="0" i="1" dirty="0" err="1" smtClean="0">
                <a:ea typeface="ＭＳ Ｐゴシック" pitchFamily="-65" charset="-128"/>
                <a:cs typeface="ＭＳ Ｐゴシック" pitchFamily="-65" charset="-128"/>
              </a:rPr>
              <a:t>desc.xml</a:t>
            </a:r>
            <a:r>
              <a:rPr lang="en-US" dirty="0" smtClean="0">
                <a:ea typeface="ＭＳ Ｐゴシック" pitchFamily="-65" charset="-128"/>
                <a:cs typeface="ＭＳ Ｐゴシック" pitchFamily="-65" charset="-128"/>
              </a:rPr>
              <a:t>” is auto generated by Introduce and lives in the etc directory of the service.</a:t>
            </a:r>
          </a:p>
        </p:txBody>
      </p:sp>
      <p:pic>
        <p:nvPicPr>
          <p:cNvPr id="4" name="Picture 3"/>
          <p:cNvPicPr>
            <a:picLocks noChangeAspect="1"/>
          </p:cNvPicPr>
          <p:nvPr/>
        </p:nvPicPr>
        <p:blipFill>
          <a:blip r:embed="rId3" cstate="print"/>
          <a:stretch>
            <a:fillRect/>
          </a:stretch>
        </p:blipFill>
        <p:spPr>
          <a:xfrm>
            <a:off x="4051300" y="2590800"/>
            <a:ext cx="5092700" cy="30226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ea typeface="ＭＳ Ｐゴシック" pitchFamily="-65" charset="-128"/>
                <a:cs typeface="ＭＳ Ｐゴシック" pitchFamily="-65" charset="-128"/>
              </a:rPr>
              <a:t>Introduce Requirements</a:t>
            </a:r>
          </a:p>
        </p:txBody>
      </p:sp>
      <p:sp>
        <p:nvSpPr>
          <p:cNvPr id="24579" name="Rectangle 3"/>
          <p:cNvSpPr>
            <a:spLocks noGrp="1" noChangeArrowheads="1"/>
          </p:cNvSpPr>
          <p:nvPr>
            <p:ph idx="1"/>
          </p:nvPr>
        </p:nvSpPr>
        <p:spPr/>
        <p:txBody>
          <a:bodyPr/>
          <a:lstStyle/>
          <a:p>
            <a:r>
              <a:rPr lang="en-US" sz="2400" dirty="0">
                <a:ea typeface="ＭＳ Ｐゴシック" pitchFamily="-65" charset="-128"/>
                <a:cs typeface="ＭＳ Ｐゴシック" pitchFamily="-65" charset="-128"/>
              </a:rPr>
              <a:t>Utilize best practice layered grid service architecture</a:t>
            </a:r>
          </a:p>
          <a:p>
            <a:r>
              <a:rPr lang="en-US" sz="2400" dirty="0">
                <a:ea typeface="ＭＳ Ｐゴシック" pitchFamily="-65" charset="-128"/>
                <a:cs typeface="ＭＳ Ｐゴシック" pitchFamily="-65" charset="-128"/>
              </a:rPr>
              <a:t>Enable development of strongly-typed services</a:t>
            </a:r>
          </a:p>
          <a:p>
            <a:pPr lvl="1"/>
            <a:r>
              <a:rPr lang="en-US" sz="2000" dirty="0"/>
              <a:t>discovery and use of published data types</a:t>
            </a:r>
          </a:p>
          <a:p>
            <a:pPr lvl="1"/>
            <a:r>
              <a:rPr lang="en-US" sz="2000" dirty="0"/>
              <a:t>self describing services through use of metadata</a:t>
            </a:r>
          </a:p>
          <a:p>
            <a:pPr lvl="1"/>
            <a:r>
              <a:rPr lang="en-US" sz="2000" dirty="0"/>
              <a:t>advertisement and registration configuration with Index Service</a:t>
            </a:r>
          </a:p>
          <a:p>
            <a:r>
              <a:rPr lang="en-US" sz="2400" dirty="0">
                <a:ea typeface="ＭＳ Ｐゴシック" pitchFamily="-65" charset="-128"/>
                <a:cs typeface="ＭＳ Ｐゴシック" pitchFamily="-65" charset="-128"/>
              </a:rPr>
              <a:t>Generate meaningful object-oriented client APIs</a:t>
            </a:r>
          </a:p>
          <a:p>
            <a:r>
              <a:rPr lang="en-US" sz="2400" dirty="0">
                <a:ea typeface="ＭＳ Ｐゴシック" pitchFamily="-65" charset="-128"/>
                <a:cs typeface="ＭＳ Ｐゴシック" pitchFamily="-65" charset="-128"/>
              </a:rPr>
              <a:t>Customizable and extensible via the use of plug-ins </a:t>
            </a:r>
          </a:p>
          <a:p>
            <a:r>
              <a:rPr lang="en-US" sz="2400" dirty="0">
                <a:ea typeface="ＭＳ Ｐゴシック" pitchFamily="-65" charset="-128"/>
                <a:cs typeface="ＭＳ Ｐゴシック" pitchFamily="-65" charset="-128"/>
              </a:rPr>
              <a:t>Allow for implementation of secure services</a:t>
            </a:r>
          </a:p>
          <a:p>
            <a:pPr lvl="1"/>
            <a:r>
              <a:rPr lang="en-US" sz="2000" dirty="0"/>
              <a:t>provide customizable service-, method-, and resource- level security</a:t>
            </a:r>
          </a:p>
          <a:p>
            <a:endParaRPr lang="en-US" sz="2400" dirty="0">
              <a:ea typeface="ＭＳ Ｐゴシック" pitchFamily="-65" charset="-128"/>
              <a:cs typeface="ＭＳ Ｐゴシック" pitchFamily="-65" charset="-128"/>
            </a:endParaRPr>
          </a:p>
          <a:p>
            <a:endParaRPr lang="en-US" sz="2400" dirty="0">
              <a:ea typeface="ＭＳ Ｐゴシック" pitchFamily="-65" charset="-128"/>
              <a:cs typeface="ＭＳ Ｐゴシック" pitchFamily="-65" charset="-128"/>
            </a:endParaRPr>
          </a:p>
          <a:p>
            <a:endParaRPr lang="en-US" sz="2400" dirty="0">
              <a:ea typeface="ＭＳ Ｐゴシック" pitchFamily="-65" charset="-128"/>
              <a:cs typeface="ＭＳ Ｐゴシック" pitchFamily="-65"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20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fade">
                                      <p:cBhvr>
                                        <p:cTn id="12" dur="2000"/>
                                        <p:tgtEl>
                                          <p:spTgt spid="2457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animEffect transition="in" filter="fade">
                                      <p:cBhvr>
                                        <p:cTn id="15" dur="2000"/>
                                        <p:tgtEl>
                                          <p:spTgt spid="2457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4579">
                                            <p:txEl>
                                              <p:pRg st="3" end="3"/>
                                            </p:txEl>
                                          </p:spTgt>
                                        </p:tgtEl>
                                        <p:attrNameLst>
                                          <p:attrName>style.visibility</p:attrName>
                                        </p:attrNameLst>
                                      </p:cBhvr>
                                      <p:to>
                                        <p:strVal val="visible"/>
                                      </p:to>
                                    </p:set>
                                    <p:animEffect transition="in" filter="fade">
                                      <p:cBhvr>
                                        <p:cTn id="18" dur="2000"/>
                                        <p:tgtEl>
                                          <p:spTgt spid="2457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579">
                                            <p:txEl>
                                              <p:pRg st="4" end="4"/>
                                            </p:txEl>
                                          </p:spTgt>
                                        </p:tgtEl>
                                        <p:attrNameLst>
                                          <p:attrName>style.visibility</p:attrName>
                                        </p:attrNameLst>
                                      </p:cBhvr>
                                      <p:to>
                                        <p:strVal val="visible"/>
                                      </p:to>
                                    </p:set>
                                    <p:animEffect transition="in" filter="fade">
                                      <p:cBhvr>
                                        <p:cTn id="21" dur="2000"/>
                                        <p:tgtEl>
                                          <p:spTgt spid="2457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4579">
                                            <p:txEl>
                                              <p:pRg st="5" end="5"/>
                                            </p:txEl>
                                          </p:spTgt>
                                        </p:tgtEl>
                                        <p:attrNameLst>
                                          <p:attrName>style.visibility</p:attrName>
                                        </p:attrNameLst>
                                      </p:cBhvr>
                                      <p:to>
                                        <p:strVal val="visible"/>
                                      </p:to>
                                    </p:set>
                                    <p:animEffect transition="in" filter="fade">
                                      <p:cBhvr>
                                        <p:cTn id="26" dur="2000"/>
                                        <p:tgtEl>
                                          <p:spTgt spid="2457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4579">
                                            <p:txEl>
                                              <p:pRg st="6" end="6"/>
                                            </p:txEl>
                                          </p:spTgt>
                                        </p:tgtEl>
                                        <p:attrNameLst>
                                          <p:attrName>style.visibility</p:attrName>
                                        </p:attrNameLst>
                                      </p:cBhvr>
                                      <p:to>
                                        <p:strVal val="visible"/>
                                      </p:to>
                                    </p:set>
                                    <p:animEffect transition="in" filter="fade">
                                      <p:cBhvr>
                                        <p:cTn id="31" dur="2000"/>
                                        <p:tgtEl>
                                          <p:spTgt spid="2457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4579">
                                            <p:txEl>
                                              <p:pRg st="7" end="7"/>
                                            </p:txEl>
                                          </p:spTgt>
                                        </p:tgtEl>
                                        <p:attrNameLst>
                                          <p:attrName>style.visibility</p:attrName>
                                        </p:attrNameLst>
                                      </p:cBhvr>
                                      <p:to>
                                        <p:strVal val="visible"/>
                                      </p:to>
                                    </p:set>
                                    <p:animEffect transition="in" filter="fade">
                                      <p:cBhvr>
                                        <p:cTn id="36" dur="2000"/>
                                        <p:tgtEl>
                                          <p:spTgt spid="24579">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4579">
                                            <p:txEl>
                                              <p:pRg st="8" end="8"/>
                                            </p:txEl>
                                          </p:spTgt>
                                        </p:tgtEl>
                                        <p:attrNameLst>
                                          <p:attrName>style.visibility</p:attrName>
                                        </p:attrNameLst>
                                      </p:cBhvr>
                                      <p:to>
                                        <p:strVal val="visible"/>
                                      </p:to>
                                    </p:set>
                                    <p:animEffect transition="in" filter="fade">
                                      <p:cBhvr>
                                        <p:cTn id="39" dur="2000"/>
                                        <p:tgtEl>
                                          <p:spTgt spid="245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a:xfrm>
            <a:off x="228600" y="152400"/>
            <a:ext cx="6934200" cy="792163"/>
          </a:xfrm>
        </p:spPr>
        <p:txBody>
          <a:bodyPr/>
          <a:lstStyle/>
          <a:p>
            <a:r>
              <a:rPr lang="en-US" dirty="0" smtClean="0">
                <a:ea typeface="ＭＳ Ｐゴシック" pitchFamily="-65" charset="-128"/>
                <a:cs typeface="ＭＳ Ｐゴシック" pitchFamily="-65" charset="-128"/>
              </a:rPr>
              <a:t>Service Authorization</a:t>
            </a:r>
          </a:p>
        </p:txBody>
      </p:sp>
      <p:sp>
        <p:nvSpPr>
          <p:cNvPr id="96259" name="Text Placeholder 5"/>
          <p:cNvSpPr>
            <a:spLocks noGrp="1"/>
          </p:cNvSpPr>
          <p:nvPr>
            <p:ph type="body" sz="half" idx="1"/>
          </p:nvPr>
        </p:nvSpPr>
        <p:spPr>
          <a:xfrm>
            <a:off x="457200" y="1600200"/>
            <a:ext cx="3048000" cy="4495800"/>
          </a:xfrm>
        </p:spPr>
        <p:txBody>
          <a:bodyPr/>
          <a:lstStyle/>
          <a:p>
            <a:pPr>
              <a:buFontTx/>
              <a:buNone/>
            </a:pPr>
            <a:r>
              <a:rPr lang="en-US" dirty="0" smtClean="0">
                <a:ea typeface="ＭＳ Ｐゴシック" pitchFamily="-65" charset="-128"/>
                <a:cs typeface="ＭＳ Ｐゴシック" pitchFamily="-65" charset="-128"/>
              </a:rPr>
              <a:t>Introduce provides a PDP that is extendable and comes with </a:t>
            </a:r>
            <a:r>
              <a:rPr lang="en-US" dirty="0" err="1" smtClean="0">
                <a:ea typeface="ＭＳ Ｐゴシック" pitchFamily="-65" charset="-128"/>
                <a:cs typeface="ＭＳ Ｐゴシック" pitchFamily="-65" charset="-128"/>
              </a:rPr>
              <a:t>plugins</a:t>
            </a:r>
            <a:r>
              <a:rPr lang="en-US" dirty="0" smtClean="0">
                <a:ea typeface="ＭＳ Ｐゴシック" pitchFamily="-65" charset="-128"/>
                <a:cs typeface="ＭＳ Ｐゴシック" pitchFamily="-65" charset="-128"/>
              </a:rPr>
              <a:t> that know how to authorize users based on many different external resources such as </a:t>
            </a:r>
            <a:r>
              <a:rPr lang="en-US" dirty="0" err="1" smtClean="0">
                <a:ea typeface="ＭＳ Ｐゴシック" pitchFamily="-65" charset="-128"/>
                <a:cs typeface="ＭＳ Ｐゴシック" pitchFamily="-65" charset="-128"/>
              </a:rPr>
              <a:t>GridGrouper</a:t>
            </a:r>
            <a:r>
              <a:rPr lang="en-US" dirty="0" smtClean="0">
                <a:ea typeface="ＭＳ Ｐゴシック" pitchFamily="-65" charset="-128"/>
                <a:cs typeface="ＭＳ Ｐゴシック" pitchFamily="-65" charset="-128"/>
              </a:rPr>
              <a:t> or CSM or through other policies such as enforcing that the user is not connecting anonymously i.e. has been authenticated by a trusted identity provider.</a:t>
            </a:r>
          </a:p>
        </p:txBody>
      </p:sp>
      <p:pic>
        <p:nvPicPr>
          <p:cNvPr id="5" name="Picture 4"/>
          <p:cNvPicPr>
            <a:picLocks noChangeAspect="1"/>
          </p:cNvPicPr>
          <p:nvPr/>
        </p:nvPicPr>
        <p:blipFill>
          <a:blip r:embed="rId3" cstate="print"/>
          <a:stretch>
            <a:fillRect/>
          </a:stretch>
        </p:blipFill>
        <p:spPr>
          <a:xfrm>
            <a:off x="3657600" y="1524000"/>
            <a:ext cx="5295900" cy="4673600"/>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a:xfrm>
            <a:off x="228600" y="152400"/>
            <a:ext cx="6934200" cy="792163"/>
          </a:xfrm>
        </p:spPr>
        <p:txBody>
          <a:bodyPr/>
          <a:lstStyle/>
          <a:p>
            <a:r>
              <a:rPr lang="en-US" smtClean="0">
                <a:ea typeface="ＭＳ Ｐゴシック" pitchFamily="-65" charset="-128"/>
                <a:cs typeface="ＭＳ Ｐゴシック" pitchFamily="-65" charset="-128"/>
              </a:rPr>
              <a:t>More Information</a:t>
            </a:r>
          </a:p>
        </p:txBody>
      </p:sp>
      <p:sp>
        <p:nvSpPr>
          <p:cNvPr id="97283" name="Text Placeholder 5"/>
          <p:cNvSpPr>
            <a:spLocks noGrp="1"/>
          </p:cNvSpPr>
          <p:nvPr>
            <p:ph type="body" sz="half" idx="1"/>
          </p:nvPr>
        </p:nvSpPr>
        <p:spPr>
          <a:xfrm>
            <a:off x="457200" y="1600200"/>
            <a:ext cx="7772400" cy="4495800"/>
          </a:xfrm>
        </p:spPr>
        <p:txBody>
          <a:bodyPr/>
          <a:lstStyle/>
          <a:p>
            <a:pPr>
              <a:buFontTx/>
              <a:buNone/>
            </a:pPr>
            <a:endParaRPr lang="en-US" sz="2400" dirty="0" smtClean="0">
              <a:ea typeface="ＭＳ Ｐゴシック" pitchFamily="-65" charset="-128"/>
              <a:cs typeface="ＭＳ Ｐゴシック" pitchFamily="-65" charset="-128"/>
            </a:endParaRPr>
          </a:p>
          <a:p>
            <a:pPr>
              <a:buFontTx/>
              <a:buNone/>
            </a:pPr>
            <a:r>
              <a:rPr lang="en-US" sz="2400" dirty="0" smtClean="0">
                <a:ea typeface="ＭＳ Ｐゴシック" pitchFamily="-65" charset="-128"/>
                <a:cs typeface="ＭＳ Ｐゴシック" pitchFamily="-65" charset="-128"/>
              </a:rPr>
              <a:t>http://cagrid.org</a:t>
            </a:r>
          </a:p>
          <a:p>
            <a:pPr lvl="1"/>
            <a:r>
              <a:rPr lang="en-US" sz="2400" dirty="0" smtClean="0">
                <a:ea typeface="ＭＳ Ｐゴシック" pitchFamily="-65" charset="-128"/>
                <a:cs typeface="ＭＳ Ｐゴシック" pitchFamily="-65" charset="-128"/>
              </a:rPr>
              <a:t>Tutorials</a:t>
            </a:r>
          </a:p>
          <a:p>
            <a:pPr lvl="1"/>
            <a:r>
              <a:rPr lang="en-US" sz="2400" dirty="0" smtClean="0">
                <a:ea typeface="ＭＳ Ｐゴシック" pitchFamily="-65" charset="-128"/>
                <a:cs typeface="ＭＳ Ｐゴシック" pitchFamily="-65" charset="-128"/>
              </a:rPr>
              <a:t>Documentation</a:t>
            </a:r>
          </a:p>
          <a:p>
            <a:pPr lvl="1"/>
            <a:r>
              <a:rPr lang="en-US" sz="2400" dirty="0" smtClean="0">
                <a:ea typeface="ＭＳ Ｐゴシック" pitchFamily="-65" charset="-128"/>
                <a:cs typeface="ＭＳ Ｐゴシック" pitchFamily="-65" charset="-128"/>
              </a:rPr>
              <a:t>Examples</a:t>
            </a:r>
            <a:endParaRPr lang="en-US" sz="2400" dirty="0" smtClean="0">
              <a:ea typeface="ＭＳ Ｐゴシック" pitchFamily="-65" charset="-128"/>
              <a:cs typeface="ＭＳ Ｐゴシック" pitchFamily="-65" charset="-128"/>
            </a:endParaRPr>
          </a:p>
          <a:p>
            <a:pPr lvl="1"/>
            <a:r>
              <a:rPr lang="en-US" sz="2400" dirty="0" smtClean="0">
                <a:ea typeface="ＭＳ Ｐゴシック" pitchFamily="-65" charset="-128"/>
                <a:cs typeface="ＭＳ Ｐゴシック" pitchFamily="-65" charset="-128"/>
              </a:rPr>
              <a:t>Software Downloads</a:t>
            </a:r>
          </a:p>
          <a:p>
            <a:pPr lvl="1"/>
            <a:r>
              <a:rPr lang="en-US" sz="2400" dirty="0" smtClean="0">
                <a:ea typeface="ＭＳ Ｐゴシック" pitchFamily="-65" charset="-128"/>
                <a:cs typeface="ＭＳ Ｐゴシック" pitchFamily="-65" charset="-128"/>
              </a:rPr>
              <a:t>Support Forums</a:t>
            </a:r>
          </a:p>
          <a:p>
            <a:pPr lvl="1"/>
            <a:r>
              <a:rPr lang="en-US" sz="2400" dirty="0" smtClean="0">
                <a:ea typeface="ＭＳ Ｐゴシック" pitchFamily="-65" charset="-128"/>
                <a:cs typeface="ＭＳ Ｐゴシック" pitchFamily="-65" charset="-128"/>
              </a:rPr>
              <a:t>Much </a:t>
            </a:r>
            <a:r>
              <a:rPr lang="en-US" sz="2400" dirty="0" err="1" smtClean="0">
                <a:ea typeface="ＭＳ Ｐゴシック" pitchFamily="-65" charset="-128"/>
                <a:cs typeface="ＭＳ Ｐゴシック" pitchFamily="-65" charset="-128"/>
              </a:rPr>
              <a:t>Much</a:t>
            </a:r>
            <a:r>
              <a:rPr lang="en-US" sz="2400" dirty="0" smtClean="0">
                <a:ea typeface="ＭＳ Ｐゴシック" pitchFamily="-65" charset="-128"/>
                <a:cs typeface="ＭＳ Ｐゴシック" pitchFamily="-65" charset="-128"/>
              </a:rPr>
              <a:t> More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0" y="0"/>
            <a:ext cx="6858000" cy="1066800"/>
          </a:xfrm>
        </p:spPr>
        <p:txBody>
          <a:bodyPr/>
          <a:lstStyle/>
          <a:p>
            <a:pPr eaLnBrk="1" hangingPunct="1"/>
            <a:r>
              <a:rPr lang="en-US" dirty="0" smtClean="0">
                <a:latin typeface="Tahoma" pitchFamily="-65" charset="0"/>
              </a:rPr>
              <a:t>Additional Information</a:t>
            </a:r>
            <a:endParaRPr lang="en-US" dirty="0">
              <a:latin typeface="Tahoma" pitchFamily="-65" charset="0"/>
            </a:endParaRPr>
          </a:p>
        </p:txBody>
      </p:sp>
      <p:sp>
        <p:nvSpPr>
          <p:cNvPr id="81923" name="Rectangle 3"/>
          <p:cNvSpPr>
            <a:spLocks noGrp="1" noChangeArrowheads="1"/>
          </p:cNvSpPr>
          <p:nvPr>
            <p:ph idx="1"/>
          </p:nvPr>
        </p:nvSpPr>
        <p:spPr/>
        <p:txBody>
          <a:bodyPr/>
          <a:lstStyle/>
          <a:p>
            <a:pPr lvl="1" eaLnBrk="1" hangingPunct="1">
              <a:lnSpc>
                <a:spcPct val="80000"/>
              </a:lnSpc>
              <a:buClr>
                <a:srgbClr val="222268"/>
              </a:buClr>
            </a:pPr>
            <a:endParaRPr lang="en-US" sz="2000" dirty="0" smtClean="0">
              <a:solidFill>
                <a:schemeClr val="accent6">
                  <a:lumMod val="75000"/>
                </a:schemeClr>
              </a:solidFill>
            </a:endParaRPr>
          </a:p>
          <a:p>
            <a:pPr eaLnBrk="1" hangingPunct="1">
              <a:lnSpc>
                <a:spcPct val="80000"/>
              </a:lnSpc>
              <a:buClr>
                <a:srgbClr val="222268"/>
              </a:buClr>
            </a:pPr>
            <a:r>
              <a:rPr lang="en-US" sz="2000" dirty="0" smtClean="0">
                <a:solidFill>
                  <a:schemeClr val="accent6">
                    <a:lumMod val="75000"/>
                  </a:schemeClr>
                </a:solidFill>
              </a:rPr>
              <a:t>caGrid Website (</a:t>
            </a:r>
            <a:r>
              <a:rPr lang="en-US" sz="2000" dirty="0" smtClean="0">
                <a:solidFill>
                  <a:schemeClr val="accent6">
                    <a:lumMod val="75000"/>
                  </a:schemeClr>
                </a:solidFill>
                <a:hlinkClick r:id="rId3"/>
              </a:rPr>
              <a:t>http://www.cagrid.org</a:t>
            </a:r>
            <a:r>
              <a:rPr lang="en-US" sz="2000" dirty="0" smtClean="0">
                <a:solidFill>
                  <a:schemeClr val="accent6">
                    <a:lumMod val="75000"/>
                  </a:schemeClr>
                </a:solidFill>
              </a:rPr>
              <a:t>) </a:t>
            </a:r>
          </a:p>
          <a:p>
            <a:pPr lvl="1" eaLnBrk="1" hangingPunct="1">
              <a:lnSpc>
                <a:spcPct val="80000"/>
              </a:lnSpc>
              <a:buClr>
                <a:srgbClr val="222268"/>
              </a:buClr>
            </a:pPr>
            <a:r>
              <a:rPr lang="en-US" sz="1800" dirty="0"/>
              <a:t>Download Software</a:t>
            </a:r>
          </a:p>
          <a:p>
            <a:pPr lvl="1" eaLnBrk="1" hangingPunct="1">
              <a:lnSpc>
                <a:spcPct val="80000"/>
              </a:lnSpc>
              <a:buClr>
                <a:srgbClr val="222268"/>
              </a:buClr>
            </a:pPr>
            <a:r>
              <a:rPr lang="en-US" sz="1800" dirty="0"/>
              <a:t>Documentation</a:t>
            </a:r>
          </a:p>
          <a:p>
            <a:pPr lvl="1" eaLnBrk="1" hangingPunct="1">
              <a:lnSpc>
                <a:spcPct val="80000"/>
              </a:lnSpc>
              <a:buClr>
                <a:srgbClr val="222268"/>
              </a:buClr>
            </a:pPr>
            <a:r>
              <a:rPr lang="en-US" sz="1800" dirty="0"/>
              <a:t>Tutorials</a:t>
            </a:r>
          </a:p>
          <a:p>
            <a:pPr lvl="1" eaLnBrk="1" hangingPunct="1">
              <a:lnSpc>
                <a:spcPct val="80000"/>
              </a:lnSpc>
              <a:buClr>
                <a:srgbClr val="222268"/>
              </a:buClr>
            </a:pPr>
            <a:r>
              <a:rPr lang="en-US" sz="1800" dirty="0"/>
              <a:t>Technical Paper and </a:t>
            </a:r>
            <a:r>
              <a:rPr lang="en-US" sz="1800" dirty="0" smtClean="0"/>
              <a:t>Presentations</a:t>
            </a:r>
          </a:p>
          <a:p>
            <a:pPr lvl="1" eaLnBrk="1" hangingPunct="1">
              <a:lnSpc>
                <a:spcPct val="80000"/>
              </a:lnSpc>
              <a:buClr>
                <a:srgbClr val="222268"/>
              </a:buClr>
              <a:buFontTx/>
              <a:buNone/>
            </a:pPr>
            <a:endParaRPr lang="en-US" sz="1800" dirty="0" smtClean="0"/>
          </a:p>
          <a:p>
            <a:pPr eaLnBrk="1" hangingPunct="1">
              <a:lnSpc>
                <a:spcPct val="80000"/>
              </a:lnSpc>
              <a:buClr>
                <a:srgbClr val="222268"/>
              </a:buClr>
            </a:pPr>
            <a:r>
              <a:rPr lang="en-US" sz="2000" dirty="0" smtClean="0">
                <a:solidFill>
                  <a:schemeClr val="accent6">
                    <a:lumMod val="75000"/>
                  </a:schemeClr>
                </a:solidFill>
              </a:rPr>
              <a:t>caGrid Knowledge Center (http://</a:t>
            </a:r>
            <a:r>
              <a:rPr lang="en-US" sz="2000" dirty="0" err="1" smtClean="0">
                <a:solidFill>
                  <a:schemeClr val="accent6">
                    <a:lumMod val="75000"/>
                  </a:schemeClr>
                </a:solidFill>
              </a:rPr>
              <a:t>knowledge.cagrid.org</a:t>
            </a:r>
            <a:r>
              <a:rPr lang="en-US" sz="2000" dirty="0" smtClean="0">
                <a:solidFill>
                  <a:schemeClr val="accent6">
                    <a:lumMod val="75000"/>
                  </a:schemeClr>
                </a:solidFill>
              </a:rPr>
              <a:t>) </a:t>
            </a:r>
          </a:p>
          <a:p>
            <a:pPr lvl="1" eaLnBrk="1" hangingPunct="1">
              <a:lnSpc>
                <a:spcPct val="80000"/>
              </a:lnSpc>
              <a:buClr>
                <a:srgbClr val="222268"/>
              </a:buClr>
            </a:pPr>
            <a:r>
              <a:rPr lang="en-US" dirty="0" smtClean="0"/>
              <a:t>Technical Support and Guidance</a:t>
            </a:r>
          </a:p>
          <a:p>
            <a:pPr lvl="1" eaLnBrk="1" hangingPunct="1">
              <a:lnSpc>
                <a:spcPct val="80000"/>
              </a:lnSpc>
              <a:buClr>
                <a:srgbClr val="222268"/>
              </a:buClr>
            </a:pPr>
            <a:endParaRPr lang="en-US" sz="1800" dirty="0" smtClean="0"/>
          </a:p>
          <a:p>
            <a:pPr lvl="1" eaLnBrk="1" hangingPunct="1">
              <a:lnSpc>
                <a:spcPct val="80000"/>
              </a:lnSpc>
              <a:buClr>
                <a:srgbClr val="222268"/>
              </a:buClr>
              <a:buNone/>
            </a:pPr>
            <a:endParaRPr lang="en-US" sz="1800" dirty="0" smtClean="0"/>
          </a:p>
          <a:p>
            <a:pPr eaLnBrk="1" hangingPunct="1">
              <a:lnSpc>
                <a:spcPct val="80000"/>
              </a:lnSpc>
              <a:buClr>
                <a:srgbClr val="222268"/>
              </a:buClr>
            </a:pPr>
            <a:r>
              <a:rPr lang="en-US" sz="2000" dirty="0">
                <a:solidFill>
                  <a:srgbClr val="222268"/>
                </a:solidFill>
              </a:rPr>
              <a:t>caGrid Users Mailing List</a:t>
            </a:r>
          </a:p>
          <a:p>
            <a:pPr lvl="1" eaLnBrk="1" hangingPunct="1">
              <a:lnSpc>
                <a:spcPct val="80000"/>
              </a:lnSpc>
              <a:buClr>
                <a:srgbClr val="222268"/>
              </a:buClr>
            </a:pPr>
            <a:r>
              <a:rPr lang="en-US" sz="1800" dirty="0">
                <a:hlinkClick r:id="rId4"/>
              </a:rPr>
              <a:t>https://list.nih.gov/archives/cagrid_users-l.html</a:t>
            </a:r>
            <a:endParaRPr lang="en-US" sz="1800" dirty="0"/>
          </a:p>
          <a:p>
            <a:pPr lvl="1" eaLnBrk="1" hangingPunct="1">
              <a:lnSpc>
                <a:spcPct val="80000"/>
              </a:lnSpc>
              <a:buClr>
                <a:srgbClr val="222268"/>
              </a:buClr>
            </a:pPr>
            <a:r>
              <a:rPr lang="en-US" sz="1800" dirty="0">
                <a:hlinkClick r:id="rId5"/>
              </a:rPr>
              <a:t>cagrid_users-l@list.nih.gov</a:t>
            </a:r>
            <a:endParaRPr lang="en-US" sz="1800" dirty="0"/>
          </a:p>
          <a:p>
            <a:pPr lvl="1" eaLnBrk="1" hangingPunct="1">
              <a:lnSpc>
                <a:spcPct val="80000"/>
              </a:lnSpc>
              <a:buClr>
                <a:srgbClr val="222268"/>
              </a:buClr>
            </a:pPr>
            <a:endParaRPr lang="en-US" sz="1600" dirty="0">
              <a:latin typeface="Tahoma" pitchFamily="-65"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a:ea typeface="ＭＳ Ｐゴシック" pitchFamily="-65" charset="-128"/>
                <a:cs typeface="ＭＳ Ｐゴシック" pitchFamily="-65" charset="-128"/>
              </a:rPr>
              <a:t>Addressing the Requirements</a:t>
            </a:r>
          </a:p>
        </p:txBody>
      </p:sp>
      <p:sp>
        <p:nvSpPr>
          <p:cNvPr id="26628" name="Rectangle 3"/>
          <p:cNvSpPr>
            <a:spLocks noGrp="1" noChangeArrowheads="1"/>
          </p:cNvSpPr>
          <p:nvPr>
            <p:ph idx="1"/>
          </p:nvPr>
        </p:nvSpPr>
        <p:spPr>
          <a:xfrm>
            <a:off x="152400" y="1600200"/>
            <a:ext cx="3962400" cy="4495800"/>
          </a:xfrm>
        </p:spPr>
        <p:txBody>
          <a:bodyPr/>
          <a:lstStyle/>
          <a:p>
            <a:pPr eaLnBrk="1" hangingPunct="1">
              <a:lnSpc>
                <a:spcPct val="90000"/>
              </a:lnSpc>
              <a:buFontTx/>
              <a:buNone/>
            </a:pPr>
            <a:endParaRPr lang="en-US" sz="2400" dirty="0" smtClean="0">
              <a:ea typeface="ＭＳ Ｐゴシック" pitchFamily="-65" charset="-128"/>
              <a:cs typeface="ＭＳ Ｐゴシック" pitchFamily="-65" charset="-128"/>
            </a:endParaRPr>
          </a:p>
          <a:p>
            <a:pPr eaLnBrk="1" hangingPunct="1">
              <a:lnSpc>
                <a:spcPct val="90000"/>
              </a:lnSpc>
              <a:buFontTx/>
              <a:buNone/>
            </a:pPr>
            <a:r>
              <a:rPr lang="en-US" sz="2400" dirty="0" smtClean="0">
                <a:ea typeface="ＭＳ Ｐゴシック" pitchFamily="-65" charset="-128"/>
                <a:cs typeface="ＭＳ Ｐゴシック" pitchFamily="-65" charset="-128"/>
              </a:rPr>
              <a:t>Grid Services</a:t>
            </a:r>
          </a:p>
          <a:p>
            <a:pPr eaLnBrk="1" hangingPunct="1">
              <a:lnSpc>
                <a:spcPct val="90000"/>
              </a:lnSpc>
            </a:pPr>
            <a:r>
              <a:rPr lang="en-US" sz="2000" b="0" dirty="0" smtClean="0">
                <a:ea typeface="ＭＳ Ｐゴシック" pitchFamily="-65" charset="-128"/>
                <a:cs typeface="ＭＳ Ｐゴシック" pitchFamily="-65" charset="-128"/>
              </a:rPr>
              <a:t>Introduce uses the Globus Toolkit and Axis for creating, registering, discovering, and invoking these service operations as grid services</a:t>
            </a:r>
          </a:p>
          <a:p>
            <a:pPr eaLnBrk="1" hangingPunct="1">
              <a:lnSpc>
                <a:spcPct val="90000"/>
              </a:lnSpc>
            </a:pPr>
            <a:r>
              <a:rPr lang="en-US" sz="2000" b="0" dirty="0" smtClean="0">
                <a:ea typeface="ＭＳ Ｐゴシック" pitchFamily="-65" charset="-128"/>
                <a:cs typeface="ＭＳ Ｐゴシック" pitchFamily="-65" charset="-128"/>
              </a:rPr>
              <a:t>Client uses the operation through a grid service interface and does not need to be aware of any implementation specific details of the grid service</a:t>
            </a:r>
          </a:p>
        </p:txBody>
      </p:sp>
      <p:sp>
        <p:nvSpPr>
          <p:cNvPr id="26629" name="Rectangle 5"/>
          <p:cNvSpPr>
            <a:spLocks noChangeArrowheads="1"/>
          </p:cNvSpPr>
          <p:nvPr/>
        </p:nvSpPr>
        <p:spPr bwMode="auto">
          <a:xfrm>
            <a:off x="0" y="1657350"/>
            <a:ext cx="9144000" cy="0"/>
          </a:xfrm>
          <a:prstGeom prst="rect">
            <a:avLst/>
          </a:prstGeom>
          <a:noFill/>
          <a:ln w="28575">
            <a:noFill/>
            <a:miter lim="800000"/>
            <a:headEnd/>
            <a:tailEnd/>
          </a:ln>
        </p:spPr>
        <p:txBody>
          <a:bodyPr wrap="none" anchor="ctr">
            <a:prstTxWarp prst="textNoShape">
              <a:avLst/>
            </a:prstTxWarp>
            <a:spAutoFit/>
          </a:bodyPr>
          <a:lstStyle/>
          <a:p>
            <a:endParaRPr lang="en-US"/>
          </a:p>
        </p:txBody>
      </p:sp>
      <p:graphicFrame>
        <p:nvGraphicFramePr>
          <p:cNvPr id="26626" name="Object 4"/>
          <p:cNvGraphicFramePr>
            <a:graphicFrameLocks noChangeAspect="1"/>
          </p:cNvGraphicFramePr>
          <p:nvPr/>
        </p:nvGraphicFramePr>
        <p:xfrm>
          <a:off x="3470275" y="1912938"/>
          <a:ext cx="5495925" cy="3849687"/>
        </p:xfrm>
        <a:graphic>
          <a:graphicData uri="http://schemas.openxmlformats.org/presentationml/2006/ole">
            <p:oleObj spid="_x0000_s43010" name="Visio" r:id="rId4" imgW="5055524" imgH="3546071" progId="Visio.Drawing.11">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a:ea typeface="ＭＳ Ｐゴシック" pitchFamily="-65" charset="-128"/>
                <a:cs typeface="ＭＳ Ｐゴシック" pitchFamily="-65" charset="-128"/>
              </a:rPr>
              <a:t>Service Layers</a:t>
            </a:r>
          </a:p>
        </p:txBody>
      </p:sp>
      <p:graphicFrame>
        <p:nvGraphicFramePr>
          <p:cNvPr id="28674" name="Object 2"/>
          <p:cNvGraphicFramePr>
            <a:graphicFrameLocks noChangeAspect="1"/>
          </p:cNvGraphicFramePr>
          <p:nvPr>
            <p:ph idx="1"/>
          </p:nvPr>
        </p:nvGraphicFramePr>
        <p:xfrm>
          <a:off x="660400" y="1590675"/>
          <a:ext cx="7935913" cy="4352925"/>
        </p:xfrm>
        <a:graphic>
          <a:graphicData uri="http://schemas.openxmlformats.org/presentationml/2006/ole">
            <p:oleObj spid="_x0000_s45058" name="Visio" r:id="rId4" imgW="6889611" imgH="3780472" progId="Visio.Drawing.11">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a:ea typeface="ＭＳ Ｐゴシック" pitchFamily="-65" charset="-128"/>
                <a:cs typeface="ＭＳ Ｐゴシック" pitchFamily="-65" charset="-128"/>
              </a:rPr>
              <a:t>Addressing the Requirements (cont)</a:t>
            </a:r>
          </a:p>
        </p:txBody>
      </p:sp>
      <p:sp>
        <p:nvSpPr>
          <p:cNvPr id="30724" name="Rectangle 3"/>
          <p:cNvSpPr>
            <a:spLocks noGrp="1" noChangeArrowheads="1"/>
          </p:cNvSpPr>
          <p:nvPr>
            <p:ph type="body" sz="half" idx="1"/>
          </p:nvPr>
        </p:nvSpPr>
        <p:spPr>
          <a:xfrm>
            <a:off x="228600" y="1371600"/>
            <a:ext cx="4152900" cy="4953000"/>
          </a:xfrm>
        </p:spPr>
        <p:txBody>
          <a:bodyPr/>
          <a:lstStyle/>
          <a:p>
            <a:pPr eaLnBrk="1" hangingPunct="1">
              <a:lnSpc>
                <a:spcPct val="80000"/>
              </a:lnSpc>
              <a:buNone/>
            </a:pPr>
            <a:endParaRPr lang="en-US" sz="1800" dirty="0" smtClean="0">
              <a:ea typeface="ＭＳ Ｐゴシック" pitchFamily="-65" charset="-128"/>
              <a:cs typeface="ＭＳ Ｐゴシック" pitchFamily="-65" charset="-128"/>
            </a:endParaRPr>
          </a:p>
          <a:p>
            <a:pPr eaLnBrk="1" hangingPunct="1">
              <a:lnSpc>
                <a:spcPct val="80000"/>
              </a:lnSpc>
              <a:buFontTx/>
              <a:buNone/>
            </a:pPr>
            <a:r>
              <a:rPr lang="en-US" sz="1800" dirty="0" smtClean="0">
                <a:ea typeface="ＭＳ Ｐゴシック" pitchFamily="-65" charset="-128"/>
                <a:cs typeface="ＭＳ Ｐゴシック" pitchFamily="-65" charset="-128"/>
              </a:rPr>
              <a:t>Strongly </a:t>
            </a:r>
            <a:r>
              <a:rPr lang="en-US" sz="1800" dirty="0">
                <a:ea typeface="ＭＳ Ｐゴシック" pitchFamily="-65" charset="-128"/>
                <a:cs typeface="ＭＳ Ｐゴシック" pitchFamily="-65" charset="-128"/>
              </a:rPr>
              <a:t>typed interfaces:</a:t>
            </a:r>
          </a:p>
          <a:p>
            <a:pPr eaLnBrk="1" hangingPunct="1">
              <a:lnSpc>
                <a:spcPct val="80000"/>
              </a:lnSpc>
            </a:pPr>
            <a:r>
              <a:rPr lang="en-US" sz="1600" b="0" dirty="0">
                <a:ea typeface="ＭＳ Ｐゴシック" pitchFamily="-65" charset="-128"/>
                <a:cs typeface="ＭＳ Ｐゴシック" pitchFamily="-65" charset="-128"/>
              </a:rPr>
              <a:t>I</a:t>
            </a:r>
            <a:r>
              <a:rPr lang="en-US" sz="1800" b="0" dirty="0">
                <a:ea typeface="ＭＳ Ｐゴシック" pitchFamily="-65" charset="-128"/>
                <a:cs typeface="ＭＳ Ｐゴシック" pitchFamily="-65" charset="-128"/>
              </a:rPr>
              <a:t>ntroduce enables schema extraction from a GME or any other data model registry service so that the </a:t>
            </a:r>
            <a:r>
              <a:rPr lang="en-US" sz="1800" b="0" dirty="0" err="1">
                <a:ea typeface="ＭＳ Ｐゴシック" pitchFamily="-65" charset="-128"/>
                <a:cs typeface="ＭＳ Ｐゴシック" pitchFamily="-65" charset="-128"/>
              </a:rPr>
              <a:t>wsdl</a:t>
            </a:r>
            <a:r>
              <a:rPr lang="en-US" sz="1800" b="0" dirty="0">
                <a:ea typeface="ＭＳ Ｐゴシック" pitchFamily="-65" charset="-128"/>
                <a:cs typeface="ＭＳ Ｐゴシック" pitchFamily="-65" charset="-128"/>
              </a:rPr>
              <a:t>, beans, and service metadata can be automatically populated and the service will be using strongly typed with publicly accessible data types. </a:t>
            </a:r>
          </a:p>
          <a:p>
            <a:pPr eaLnBrk="1" hangingPunct="1">
              <a:lnSpc>
                <a:spcPct val="80000"/>
              </a:lnSpc>
            </a:pPr>
            <a:r>
              <a:rPr lang="en-US" sz="1800" b="0" dirty="0">
                <a:ea typeface="ＭＳ Ｐゴシック" pitchFamily="-65" charset="-128"/>
                <a:cs typeface="ＭＳ Ｐゴシック" pitchFamily="-65" charset="-128"/>
              </a:rPr>
              <a:t>Data model schema, and any referenced schemas, are extracted and placed in the schema directory of the services build skeleton and imported into the services WSDL.</a:t>
            </a:r>
          </a:p>
          <a:p>
            <a:pPr lvl="1" eaLnBrk="1" hangingPunct="1">
              <a:lnSpc>
                <a:spcPct val="80000"/>
              </a:lnSpc>
            </a:pPr>
            <a:r>
              <a:rPr lang="en-US" sz="1800" dirty="0"/>
              <a:t>types can be used at service build time to automatically generate the objects and create strongly-typed grid service interfaces</a:t>
            </a:r>
          </a:p>
          <a:p>
            <a:pPr eaLnBrk="1" hangingPunct="1">
              <a:lnSpc>
                <a:spcPct val="80000"/>
              </a:lnSpc>
              <a:buFontTx/>
              <a:buNone/>
            </a:pPr>
            <a:endParaRPr lang="en-US" sz="1800" dirty="0">
              <a:ea typeface="ＭＳ Ｐゴシック" pitchFamily="-65" charset="-128"/>
              <a:cs typeface="ＭＳ Ｐゴシック" pitchFamily="-65" charset="-128"/>
            </a:endParaRPr>
          </a:p>
        </p:txBody>
      </p:sp>
      <p:graphicFrame>
        <p:nvGraphicFramePr>
          <p:cNvPr id="30722" name="Object 4"/>
          <p:cNvGraphicFramePr>
            <a:graphicFrameLocks noChangeAspect="1"/>
          </p:cNvGraphicFramePr>
          <p:nvPr>
            <p:ph sz="half" idx="2"/>
          </p:nvPr>
        </p:nvGraphicFramePr>
        <p:xfrm>
          <a:off x="4310063" y="1946275"/>
          <a:ext cx="4681537" cy="3465513"/>
        </p:xfrm>
        <a:graphic>
          <a:graphicData uri="http://schemas.openxmlformats.org/presentationml/2006/ole">
            <p:oleObj spid="_x0000_s47106" name="Visio" r:id="rId4" imgW="6859191" imgH="5078551" progId="Visio.Drawing.11">
              <p:embed/>
            </p:oleObj>
          </a:graphicData>
        </a:graphic>
      </p:graphicFrame>
      <p:sp>
        <p:nvSpPr>
          <p:cNvPr id="30725" name="Rectangle 3"/>
          <p:cNvSpPr txBox="1">
            <a:spLocks noChangeArrowheads="1"/>
          </p:cNvSpPr>
          <p:nvPr/>
        </p:nvSpPr>
        <p:spPr bwMode="auto">
          <a:xfrm>
            <a:off x="5462588" y="5557838"/>
            <a:ext cx="2425700" cy="414337"/>
          </a:xfrm>
          <a:prstGeom prst="rect">
            <a:avLst/>
          </a:prstGeom>
          <a:noFill/>
          <a:ln w="9525">
            <a:noFill/>
            <a:miter lim="800000"/>
            <a:headEnd/>
            <a:tailEnd/>
          </a:ln>
        </p:spPr>
        <p:txBody>
          <a:bodyPr>
            <a:prstTxWarp prst="textNoShape">
              <a:avLst/>
            </a:prstTxWarp>
          </a:bodyPr>
          <a:lstStyle/>
          <a:p>
            <a:pPr marL="342900" indent="-342900">
              <a:lnSpc>
                <a:spcPct val="80000"/>
              </a:lnSpc>
              <a:spcBef>
                <a:spcPct val="20000"/>
              </a:spcBef>
            </a:pPr>
            <a:r>
              <a:rPr lang="en-US">
                <a:solidFill>
                  <a:srgbClr val="5F5F5F"/>
                </a:solidFill>
              </a:rPr>
              <a:t>Example from caGrid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ea typeface="ＭＳ Ｐゴシック" pitchFamily="-65" charset="-128"/>
                <a:cs typeface="ＭＳ Ｐゴシック" pitchFamily="-65" charset="-128"/>
              </a:rPr>
              <a:t>Addressing the Requirements (cont)</a:t>
            </a:r>
          </a:p>
        </p:txBody>
      </p:sp>
      <p:sp>
        <p:nvSpPr>
          <p:cNvPr id="32771" name="Rectangle 3"/>
          <p:cNvSpPr>
            <a:spLocks noGrp="1" noChangeArrowheads="1"/>
          </p:cNvSpPr>
          <p:nvPr>
            <p:ph type="body" sz="half" idx="1"/>
          </p:nvPr>
        </p:nvSpPr>
        <p:spPr>
          <a:xfrm>
            <a:off x="457200" y="1600200"/>
            <a:ext cx="8001000" cy="4495800"/>
          </a:xfrm>
        </p:spPr>
        <p:txBody>
          <a:bodyPr/>
          <a:lstStyle/>
          <a:p>
            <a:pPr eaLnBrk="1" hangingPunct="1"/>
            <a:endParaRPr lang="en-US" sz="2000" dirty="0">
              <a:ea typeface="ＭＳ Ｐゴシック" pitchFamily="-65" charset="-128"/>
              <a:cs typeface="ＭＳ Ｐゴシック" pitchFamily="-65" charset="-128"/>
            </a:endParaRPr>
          </a:p>
          <a:p>
            <a:pPr eaLnBrk="1" hangingPunct="1"/>
            <a:r>
              <a:rPr lang="en-US" sz="2000" dirty="0">
                <a:ea typeface="ＭＳ Ｐゴシック" pitchFamily="-65" charset="-128"/>
                <a:cs typeface="ＭＳ Ｐゴシック" pitchFamily="-65" charset="-128"/>
              </a:rPr>
              <a:t>Providing Service Metadata:</a:t>
            </a:r>
          </a:p>
          <a:p>
            <a:pPr lvl="1" eaLnBrk="1" hangingPunct="1"/>
            <a:r>
              <a:rPr lang="en-US" sz="1800" dirty="0"/>
              <a:t>Leverage Globus’ use of Java Naming and Directory Interface (JNDI</a:t>
            </a:r>
            <a:r>
              <a:rPr lang="en-US" sz="1800" dirty="0" smtClean="0"/>
              <a:t>).</a:t>
            </a:r>
            <a:endParaRPr lang="en-US" sz="1800" dirty="0"/>
          </a:p>
          <a:p>
            <a:pPr lvl="1" eaLnBrk="1" hangingPunct="1"/>
            <a:r>
              <a:rPr lang="en-US" sz="1800" dirty="0"/>
              <a:t>Service metadata is provided as resource properties on the base service’s singleton resource.</a:t>
            </a:r>
          </a:p>
          <a:p>
            <a:pPr lvl="1" eaLnBrk="1" hangingPunct="1"/>
            <a:r>
              <a:rPr lang="en-US" sz="1800" dirty="0"/>
              <a:t>These resource properties are defined by xml schema</a:t>
            </a:r>
            <a:r>
              <a:rPr lang="en-US" sz="1800" dirty="0" smtClean="0"/>
              <a:t>.</a:t>
            </a:r>
          </a:p>
          <a:p>
            <a:pPr lvl="1" eaLnBrk="1" hangingPunct="1"/>
            <a:r>
              <a:rPr lang="en-US" dirty="0" smtClean="0"/>
              <a:t>The resource properties on the base service can be registered to the index service as service metadata.</a:t>
            </a:r>
          </a:p>
          <a:p>
            <a:pPr lvl="1" eaLnBrk="1" hangingPunct="1"/>
            <a:r>
              <a:rPr lang="en-US" sz="1800" dirty="0" smtClean="0"/>
              <a:t>This metadata can then be queried from the index service and used to locate particular services of interest.</a:t>
            </a:r>
          </a:p>
          <a:p>
            <a:pPr lvl="1" eaLnBrk="1" hangingPunct="1"/>
            <a:endParaRPr lang="en-US"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en-US">
                <a:ea typeface="ＭＳ Ｐゴシック" pitchFamily="-65" charset="-128"/>
                <a:cs typeface="ＭＳ Ｐゴシック" pitchFamily="-65" charset="-128"/>
              </a:rPr>
              <a:t>Addressing the Requirements (cont)</a:t>
            </a:r>
          </a:p>
        </p:txBody>
      </p:sp>
      <p:sp>
        <p:nvSpPr>
          <p:cNvPr id="34820" name="Rectangle 3"/>
          <p:cNvSpPr>
            <a:spLocks noGrp="1" noChangeArrowheads="1"/>
          </p:cNvSpPr>
          <p:nvPr>
            <p:ph type="body" sz="half" idx="1"/>
          </p:nvPr>
        </p:nvSpPr>
        <p:spPr/>
        <p:txBody>
          <a:bodyPr/>
          <a:lstStyle/>
          <a:p>
            <a:pPr eaLnBrk="1" hangingPunct="1"/>
            <a:r>
              <a:rPr lang="en-US" sz="2400" dirty="0">
                <a:ea typeface="ＭＳ Ｐゴシック" pitchFamily="-65" charset="-128"/>
                <a:cs typeface="ＭＳ Ｐゴシック" pitchFamily="-65" charset="-128"/>
              </a:rPr>
              <a:t>Index Service Registration</a:t>
            </a:r>
          </a:p>
          <a:p>
            <a:pPr lvl="1" eaLnBrk="1" hangingPunct="1"/>
            <a:r>
              <a:rPr lang="en-US" sz="2000" dirty="0"/>
              <a:t>Leverage Globus MDS in order to configure properties on the base resource of the service to be published to an MDS based Index Service.</a:t>
            </a:r>
          </a:p>
          <a:p>
            <a:pPr lvl="1" eaLnBrk="1" hangingPunct="1"/>
            <a:r>
              <a:rPr lang="en-US" sz="2000" dirty="0"/>
              <a:t>Provide configuration options for registration of static and dynamic service metadata which can then be used at runtime for service discovery.</a:t>
            </a:r>
          </a:p>
          <a:p>
            <a:pPr lvl="1" eaLnBrk="1" hangingPunct="1"/>
            <a:endParaRPr lang="en-US" sz="2000" dirty="0"/>
          </a:p>
          <a:p>
            <a:pPr lvl="1" eaLnBrk="1" hangingPunct="1"/>
            <a:endParaRPr lang="en-US" sz="2000" dirty="0"/>
          </a:p>
          <a:p>
            <a:pPr eaLnBrk="1" hangingPunct="1"/>
            <a:endParaRPr lang="en-US" sz="2400" dirty="0">
              <a:ea typeface="ＭＳ Ｐゴシック" pitchFamily="-65" charset="-128"/>
              <a:cs typeface="ＭＳ Ｐゴシック" pitchFamily="-65" charset="-128"/>
            </a:endParaRPr>
          </a:p>
        </p:txBody>
      </p:sp>
      <p:graphicFrame>
        <p:nvGraphicFramePr>
          <p:cNvPr id="34818" name="Object 4"/>
          <p:cNvGraphicFramePr>
            <a:graphicFrameLocks noChangeAspect="1"/>
          </p:cNvGraphicFramePr>
          <p:nvPr>
            <p:ph sz="half" idx="2"/>
          </p:nvPr>
        </p:nvGraphicFramePr>
        <p:xfrm>
          <a:off x="4648200" y="2368550"/>
          <a:ext cx="4038600" cy="2957513"/>
        </p:xfrm>
        <a:graphic>
          <a:graphicData uri="http://schemas.openxmlformats.org/presentationml/2006/ole">
            <p:oleObj spid="_x0000_s51202" name="Visio" r:id="rId4" imgW="5190392" imgH="3802726" progId="Visio.Drawing.11">
              <p:embed/>
            </p:oleObj>
          </a:graphicData>
        </a:graphic>
      </p:graphicFrame>
      <p:sp>
        <p:nvSpPr>
          <p:cNvPr id="34821" name="Rectangle 3"/>
          <p:cNvSpPr txBox="1">
            <a:spLocks noChangeArrowheads="1"/>
          </p:cNvSpPr>
          <p:nvPr/>
        </p:nvSpPr>
        <p:spPr bwMode="auto">
          <a:xfrm>
            <a:off x="5470525" y="5341938"/>
            <a:ext cx="2425700" cy="415925"/>
          </a:xfrm>
          <a:prstGeom prst="rect">
            <a:avLst/>
          </a:prstGeom>
          <a:noFill/>
          <a:ln w="9525">
            <a:noFill/>
            <a:miter lim="800000"/>
            <a:headEnd/>
            <a:tailEnd/>
          </a:ln>
        </p:spPr>
        <p:txBody>
          <a:bodyPr>
            <a:prstTxWarp prst="textNoShape">
              <a:avLst/>
            </a:prstTxWarp>
          </a:bodyPr>
          <a:lstStyle/>
          <a:p>
            <a:pPr marL="342900" indent="-342900">
              <a:lnSpc>
                <a:spcPct val="80000"/>
              </a:lnSpc>
              <a:spcBef>
                <a:spcPct val="20000"/>
              </a:spcBef>
            </a:pPr>
            <a:r>
              <a:rPr lang="en-US">
                <a:solidFill>
                  <a:srgbClr val="5F5F5F"/>
                </a:solidFill>
              </a:rPr>
              <a:t>Example from caGrid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8251</TotalTime>
  <Words>3961</Words>
  <Application>Microsoft Office PowerPoint</Application>
  <PresentationFormat>On-screen Show (4:3)</PresentationFormat>
  <Paragraphs>366</Paragraphs>
  <Slides>42</Slides>
  <Notes>37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4" baseType="lpstr">
      <vt:lpstr>Default Design</vt:lpstr>
      <vt:lpstr>Visio</vt:lpstr>
      <vt:lpstr>Secure Grid Service Development</vt:lpstr>
      <vt:lpstr>Introduce</vt:lpstr>
      <vt:lpstr>Introduce Graphical Development Environment (GDE)</vt:lpstr>
      <vt:lpstr>Introduce Requirements</vt:lpstr>
      <vt:lpstr>Addressing the Requirements</vt:lpstr>
      <vt:lpstr>Service Layers</vt:lpstr>
      <vt:lpstr>Addressing the Requirements (cont)</vt:lpstr>
      <vt:lpstr>Addressing the Requirements (cont)</vt:lpstr>
      <vt:lpstr>Addressing the Requirements (cont)</vt:lpstr>
      <vt:lpstr>Addressing the Requirements (cont)</vt:lpstr>
      <vt:lpstr>Addressing the Requirements (cont)</vt:lpstr>
      <vt:lpstr>Introduce Service Resource Contexts</vt:lpstr>
      <vt:lpstr>Addressing the Requirements: Extensible Architecture</vt:lpstr>
      <vt:lpstr>Addressing the Requirements: Extensible Architecture (cont)</vt:lpstr>
      <vt:lpstr>Introduce Software Updater</vt:lpstr>
      <vt:lpstr>Introduce Service Migration</vt:lpstr>
      <vt:lpstr>Recap Core Service Architecture</vt:lpstr>
      <vt:lpstr>Grid Enablement process</vt:lpstr>
      <vt:lpstr>Exposing the Resource:</vt:lpstr>
      <vt:lpstr>Exposing the Resource:</vt:lpstr>
      <vt:lpstr>Exposing the Resource:</vt:lpstr>
      <vt:lpstr>Exposing the Resource:</vt:lpstr>
      <vt:lpstr>Algorithm now available.</vt:lpstr>
      <vt:lpstr>How will users find this new service</vt:lpstr>
      <vt:lpstr>How will users find this new service</vt:lpstr>
      <vt:lpstr>Service Creation</vt:lpstr>
      <vt:lpstr>Advanced Service Creation</vt:lpstr>
      <vt:lpstr>Introduce Service Creation Architecture</vt:lpstr>
      <vt:lpstr>Created Skeleton Layout</vt:lpstr>
      <vt:lpstr>Created Skeleton Layout (cont)</vt:lpstr>
      <vt:lpstr>Inside the Introduce created service</vt:lpstr>
      <vt:lpstr>Modification</vt:lpstr>
      <vt:lpstr>Introduce Service Modification Architecture</vt:lpstr>
      <vt:lpstr>Stateful Web Services</vt:lpstr>
      <vt:lpstr>Stateful Web Services</vt:lpstr>
      <vt:lpstr>Stateful Web Services</vt:lpstr>
      <vt:lpstr>Service Authorization</vt:lpstr>
      <vt:lpstr>Secure Resource</vt:lpstr>
      <vt:lpstr>Service Authorization</vt:lpstr>
      <vt:lpstr>Service Authorization</vt:lpstr>
      <vt:lpstr>More Information</vt:lpstr>
      <vt:lpstr>Additional Information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cp:lastModifiedBy>David Ervin</cp:lastModifiedBy>
  <cp:revision>264</cp:revision>
  <dcterms:created xsi:type="dcterms:W3CDTF">2009-08-25T15:41:18Z</dcterms:created>
  <dcterms:modified xsi:type="dcterms:W3CDTF">2009-08-31T16:58:14Z</dcterms:modified>
</cp:coreProperties>
</file>