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60" r:id="rId13"/>
    <p:sldId id="271" r:id="rId14"/>
    <p:sldId id="272" r:id="rId15"/>
    <p:sldId id="261" r:id="rId16"/>
    <p:sldId id="262" r:id="rId17"/>
    <p:sldId id="263" r:id="rId18"/>
    <p:sldId id="26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BEF81-0F37-42AC-9902-0759E70A3D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B317-83DE-4F78-A8C3-BF0B197B8DD4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E7A26-CDAF-4007-87E1-1301A9359D1C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16834-F646-4C6A-AEEC-06305B5F55AB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A7BEA-0DA3-446B-8D4C-70CC7C2360F4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This next phase runs through developing a query for a data service showing how the domain model describes the queryies that can be generated and the CQL language lets you express the query.  This example is showing a simple model where all we want to do is qeury the DB for all Genes.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69D21-1F98-43C8-8EC9-B78A541EFFE1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Now we get more specific and add some more filtering to our query buy having it only return genes that have a symbol “LIKE” BRCA and a wildcard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C0C41-88F7-41C7-9D58-41A46E11E94E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Net we will get even more specific and say I we only want those same genes from before but only if they have an associated Taxon instance.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CC5F91-7E10-4D18-9438-9AF3612818A6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smtClean="0"/>
              <a:t>And lastly we will even futher specify our search to say not only do we want a taxon to exist but that taxon needs to be from the homo sapiens genus.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INSI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r>
              <a:rPr lang="en-US" dirty="0" smtClean="0"/>
              <a:t>Novartis Technical Training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257800" y="5349875"/>
            <a:ext cx="3429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Other pertinent info right here</a:t>
            </a:r>
            <a:br>
              <a:rPr lang="en-US" sz="1400" dirty="0">
                <a:solidFill>
                  <a:schemeClr val="bg2"/>
                </a:solidFill>
              </a:rPr>
            </a:br>
            <a:endParaRPr lang="en-US" sz="8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chemeClr val="bg2"/>
                </a:solidFill>
              </a:rPr>
              <a:t>November,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 Clients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Single, Common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data services can be queried via the same client class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baseline="0" dirty="0" smtClean="0">
                <a:latin typeface="+mn-lt"/>
              </a:rPr>
              <a:t>Possible</a:t>
            </a:r>
            <a:r>
              <a:rPr lang="en-US" sz="2000" kern="0" dirty="0" smtClean="0">
                <a:latin typeface="+mn-lt"/>
              </a:rPr>
              <a:t> because all data services implement the same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Standard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 has single public method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CQL</a:t>
            </a:r>
            <a:r>
              <a:rPr lang="en-US" kern="0" dirty="0" smtClean="0">
                <a:latin typeface="+mn-lt"/>
              </a:rPr>
              <a:t> query in, CQL query results out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for each specific service works too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Methods</a:t>
            </a:r>
            <a:r>
              <a:rPr lang="en-US" kern="0" dirty="0" smtClean="0">
                <a:latin typeface="+mn-lt"/>
              </a:rPr>
              <a:t> unique to the service are available via the custom client.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Constructed like any other Introduce-generated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client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kern="0" baseline="0" dirty="0" smtClean="0">
                <a:latin typeface="+mn-lt"/>
              </a:rPr>
              <a:t>Service</a:t>
            </a:r>
            <a:r>
              <a:rPr lang="en-US" kern="0" dirty="0" smtClean="0">
                <a:latin typeface="+mn-lt"/>
              </a:rPr>
              <a:t> URL / EPR and optional Grid Credential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more on CQL query processors here?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caGrid Query Language (CQL)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Simple, “minimum entry” for data providers</a:t>
            </a:r>
          </a:p>
          <a:p>
            <a:pPr eaLnBrk="1" hangingPunct="1"/>
            <a:r>
              <a:rPr lang="en-US" sz="2400" dirty="0" smtClean="0"/>
              <a:t>Specifies a target object (result) type and selects the instances which satisfy the specified properties and nested object properties</a:t>
            </a:r>
          </a:p>
          <a:p>
            <a:pPr lvl="1" eaLnBrk="1" hangingPunct="1"/>
            <a:r>
              <a:rPr lang="en-US" sz="2400" dirty="0" smtClean="0"/>
              <a:t>Allows path navigation</a:t>
            </a:r>
          </a:p>
          <a:p>
            <a:pPr lvl="1" eaLnBrk="1" hangingPunct="1"/>
            <a:r>
              <a:rPr lang="en-US" sz="2400" dirty="0" smtClean="0"/>
              <a:t>Provides logical grouping</a:t>
            </a:r>
          </a:p>
          <a:p>
            <a:pPr lvl="1" eaLnBrk="1" hangingPunct="1"/>
            <a:r>
              <a:rPr lang="en-US" sz="2400" dirty="0" smtClean="0"/>
              <a:t>Provides name/predicate/value filtering on properties of objects</a:t>
            </a:r>
          </a:p>
          <a:p>
            <a:pPr eaLnBrk="1" hangingPunct="1"/>
            <a:r>
              <a:rPr lang="en-US" sz="2400" dirty="0" smtClean="0"/>
              <a:t>Recursively defined</a:t>
            </a:r>
          </a:p>
          <a:p>
            <a:pPr eaLnBrk="1" hangingPunct="1"/>
            <a:r>
              <a:rPr lang="en-US" sz="2400" dirty="0" smtClean="0"/>
              <a:t>Ability to return full Objects, Set of attributes, count of results, or distinct attribute values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Object</a:t>
            </a:r>
            <a:endParaRPr lang="en-US" sz="2400" dirty="0" smtClean="0"/>
          </a:p>
          <a:p>
            <a:pPr lvl="1"/>
            <a:r>
              <a:rPr lang="en-US" sz="2000" dirty="0" smtClean="0"/>
              <a:t>Base for search criteria and target definition</a:t>
            </a:r>
          </a:p>
          <a:p>
            <a:pPr lvl="1"/>
            <a:r>
              <a:rPr lang="en-US" sz="2000" dirty="0" smtClean="0"/>
              <a:t>Contains the name of the data type / class being searched for</a:t>
            </a:r>
          </a:p>
          <a:p>
            <a:pPr lvl="1"/>
            <a:r>
              <a:rPr lang="en-US" sz="2000" dirty="0" smtClean="0"/>
              <a:t>May have one of three child query parts</a:t>
            </a:r>
          </a:p>
          <a:p>
            <a:pPr lvl="2"/>
            <a:r>
              <a:rPr lang="en-US" sz="1800" dirty="0" smtClean="0"/>
              <a:t>Association, Attribute, or Group</a:t>
            </a:r>
          </a:p>
          <a:p>
            <a:r>
              <a:rPr lang="en-US" sz="2000" dirty="0" smtClean="0"/>
              <a:t>Target</a:t>
            </a:r>
          </a:p>
          <a:p>
            <a:pPr lvl="1"/>
            <a:r>
              <a:rPr lang="en-US" sz="2000" dirty="0" smtClean="0"/>
              <a:t>Top level query component extends from Object</a:t>
            </a:r>
          </a:p>
          <a:p>
            <a:pPr lvl="1"/>
            <a:r>
              <a:rPr lang="en-US" sz="2000" dirty="0" smtClean="0"/>
              <a:t>Identifies the data type which will be returned by the query</a:t>
            </a:r>
          </a:p>
          <a:p>
            <a:r>
              <a:rPr lang="en-US" sz="2000" dirty="0" smtClean="0"/>
              <a:t>Association</a:t>
            </a:r>
          </a:p>
          <a:p>
            <a:pPr lvl="1"/>
            <a:r>
              <a:rPr lang="en-US" sz="2000" dirty="0" smtClean="0"/>
              <a:t>Lower level query component extends from Object</a:t>
            </a:r>
          </a:p>
          <a:p>
            <a:pPr lvl="1"/>
            <a:r>
              <a:rPr lang="en-US" sz="2000" dirty="0" smtClean="0"/>
              <a:t>Restricts query results</a:t>
            </a:r>
          </a:p>
          <a:p>
            <a:pPr lvl="2"/>
            <a:r>
              <a:rPr lang="en-US" sz="1800" dirty="0" smtClean="0"/>
              <a:t>Must be non-null</a:t>
            </a:r>
          </a:p>
          <a:p>
            <a:pPr lvl="2"/>
            <a:r>
              <a:rPr lang="en-US" sz="1800" dirty="0" smtClean="0"/>
              <a:t>Further associations, attributes, or groups as child query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CQL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</a:t>
            </a:r>
          </a:p>
          <a:p>
            <a:pPr lvl="1"/>
            <a:r>
              <a:rPr lang="en-US" sz="2000" dirty="0" smtClean="0"/>
              <a:t>Object property used as search criteria</a:t>
            </a:r>
          </a:p>
          <a:p>
            <a:pPr lvl="1"/>
            <a:r>
              <a:rPr lang="en-US" sz="2000" dirty="0" smtClean="0"/>
              <a:t>Defined in terms of attribute name, predicate, and value</a:t>
            </a:r>
          </a:p>
          <a:p>
            <a:pPr lvl="1"/>
            <a:r>
              <a:rPr lang="en-US" sz="2000" dirty="0" smtClean="0"/>
              <a:t>Predicates are similar to SQL</a:t>
            </a:r>
          </a:p>
          <a:p>
            <a:pPr lvl="2"/>
            <a:r>
              <a:rPr lang="en-US" sz="1800" dirty="0" smtClean="0"/>
              <a:t>Equals, Not Equals, Like, Less Than, Greater Than, Less or Equal, Greater or Equal, Null, and Not Null</a:t>
            </a:r>
          </a:p>
          <a:p>
            <a:r>
              <a:rPr lang="en-US" sz="2000" dirty="0" smtClean="0"/>
              <a:t>Group</a:t>
            </a:r>
          </a:p>
          <a:p>
            <a:pPr lvl="1"/>
            <a:r>
              <a:rPr lang="en-US" sz="2000" dirty="0" smtClean="0"/>
              <a:t>A logical join of child search criteria</a:t>
            </a:r>
          </a:p>
          <a:p>
            <a:pPr lvl="2"/>
            <a:r>
              <a:rPr lang="en-US" sz="1800" dirty="0" smtClean="0"/>
              <a:t>Logical operators AND / OR</a:t>
            </a:r>
          </a:p>
          <a:p>
            <a:pPr lvl="1"/>
            <a:r>
              <a:rPr lang="en-US" sz="2000" dirty="0" smtClean="0"/>
              <a:t>May have one or more Attributes, Associations, or additional Groups in combination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7117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8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4916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2947988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4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1216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7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2039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 Narrow" charset="0"/>
                        <a:ea typeface="ヒラギノ角ゴ Pro W3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2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066800"/>
            <a:ext cx="5229225" cy="3657600"/>
            <a:chOff x="288" y="672"/>
            <a:chExt cx="3294" cy="2304"/>
          </a:xfrm>
        </p:grpSpPr>
        <p:pic>
          <p:nvPicPr>
            <p:cNvPr id="53265" name="Picture 3" descr="caBIO"/>
            <p:cNvPicPr>
              <a:picLocks noChangeAspect="1" noChangeArrowheads="1"/>
            </p:cNvPicPr>
            <p:nvPr/>
          </p:nvPicPr>
          <p:blipFill>
            <a:blip r:embed="rId3" cstate="print"/>
            <a:srcRect l="1860" t="3636" r="42975" b="42657"/>
            <a:stretch>
              <a:fillRect/>
            </a:stretch>
          </p:blipFill>
          <p:spPr bwMode="auto">
            <a:xfrm>
              <a:off x="288" y="672"/>
              <a:ext cx="3204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6" name="Rectangle 4"/>
            <p:cNvSpPr>
              <a:spLocks noChangeArrowheads="1"/>
            </p:cNvSpPr>
            <p:nvPr/>
          </p:nvSpPr>
          <p:spPr bwMode="auto">
            <a:xfrm>
              <a:off x="2718" y="1788"/>
              <a:ext cx="864" cy="11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CQL Query</a:t>
            </a:r>
          </a:p>
        </p:txBody>
      </p:sp>
      <p:graphicFrame>
        <p:nvGraphicFramePr>
          <p:cNvPr id="1003543" name="Group 23"/>
          <p:cNvGraphicFramePr>
            <a:graphicFrameLocks noGrp="1"/>
          </p:cNvGraphicFramePr>
          <p:nvPr/>
        </p:nvGraphicFramePr>
        <p:xfrm>
          <a:off x="3048000" y="3352800"/>
          <a:ext cx="6248400" cy="313944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Times New Roman" charset="0"/>
                        </a:rPr>
                        <a:t>Return all Genes with a symbol beginning with BRCA and have an associated Taxon with a scientificName equal to “Homo sapiens”: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&lt;CQLQuery xmlns="http://CQL.caBIG/1/gov.nih.nci.cagrid.CQLQuery"&gt;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&lt;Target name="gov.nih.nci.cabio.domain.Gene"&gt;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&lt;Group logicRelation="AND"&gt;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name="symbol" predicate="LIKE“ value="BRCA%"/&gt;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&lt;Association roleName="taxon“  name="gov.nih.nci.cabio.domain.Taxon"&gt;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&lt;Attribute name=“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scientificName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 predicate=“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EQUAL_TO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” value=“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Homo sapiens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"/&gt;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    &lt;/Association&gt;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  &lt;/Group&gt;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  &lt;/Target&gt;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ヒラギノ角ゴ Pro W3" charset="-128"/>
                        </a:rPr>
                        <a:t>&lt;/CQLQuery&gt;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0" name="Oval 14"/>
          <p:cNvSpPr>
            <a:spLocks noChangeArrowheads="1"/>
          </p:cNvSpPr>
          <p:nvPr/>
        </p:nvSpPr>
        <p:spPr bwMode="auto">
          <a:xfrm>
            <a:off x="3733800" y="838200"/>
            <a:ext cx="1828800" cy="18859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AutoShape 15"/>
          <p:cNvSpPr>
            <a:spLocks/>
          </p:cNvSpPr>
          <p:nvPr/>
        </p:nvSpPr>
        <p:spPr bwMode="auto">
          <a:xfrm>
            <a:off x="5943600" y="1143000"/>
            <a:ext cx="1352550" cy="276225"/>
          </a:xfrm>
          <a:prstGeom prst="borderCallout2">
            <a:avLst>
              <a:gd name="adj1" fmla="val 41380"/>
              <a:gd name="adj2" fmla="val -5634"/>
              <a:gd name="adj3" fmla="val 41380"/>
              <a:gd name="adj4" fmla="val -28755"/>
              <a:gd name="adj5" fmla="val 208620"/>
              <a:gd name="adj6" fmla="val -77583"/>
            </a:avLst>
          </a:prstGeom>
          <a:noFill/>
          <a:ln w="2540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rgbClr val="000099"/>
                </a:solidFill>
              </a:rPr>
              <a:t>LIKE “BRCA%”</a:t>
            </a:r>
          </a:p>
        </p:txBody>
      </p:sp>
      <p:sp>
        <p:nvSpPr>
          <p:cNvPr id="53262" name="AutoShape 16"/>
          <p:cNvSpPr>
            <a:spLocks/>
          </p:cNvSpPr>
          <p:nvPr/>
        </p:nvSpPr>
        <p:spPr bwMode="auto">
          <a:xfrm>
            <a:off x="1447800" y="5334000"/>
            <a:ext cx="1552575" cy="304800"/>
          </a:xfrm>
          <a:prstGeom prst="borderCallout2">
            <a:avLst>
              <a:gd name="adj1" fmla="val 37500"/>
              <a:gd name="adj2" fmla="val -4907"/>
              <a:gd name="adj3" fmla="val 37500"/>
              <a:gd name="adj4" fmla="val -5315"/>
              <a:gd name="adj5" fmla="val -426565"/>
              <a:gd name="adj6" fmla="val -5829"/>
            </a:avLst>
          </a:prstGeom>
          <a:noFill/>
          <a:ln w="2540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solidFill>
                  <a:schemeClr val="folHlink"/>
                </a:solidFill>
              </a:rPr>
              <a:t>= “Homo sapiens”</a:t>
            </a:r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H="1">
            <a:off x="2667000" y="2438400"/>
            <a:ext cx="1371600" cy="114300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Oval 18"/>
          <p:cNvSpPr>
            <a:spLocks noChangeArrowheads="1"/>
          </p:cNvSpPr>
          <p:nvPr/>
        </p:nvSpPr>
        <p:spPr bwMode="auto">
          <a:xfrm>
            <a:off x="990600" y="3124200"/>
            <a:ext cx="1885950" cy="188595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Query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Result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Object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encapsulate complete data types / classes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Attribute</a:t>
            </a:r>
            <a:r>
              <a:rPr lang="en-US" sz="2000" kern="0" dirty="0" smtClean="0">
                <a:latin typeface="+mn-lt"/>
              </a:rPr>
              <a:t> results contain key-value pairs grouped by the individual object instances from which they are derived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Count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results contain a single long value indicating the count of object instances which satisfy the search criteria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baseline="0" dirty="0" smtClean="0">
                <a:latin typeface="+mn-lt"/>
              </a:rPr>
              <a:t>Allowable</a:t>
            </a:r>
            <a:r>
              <a:rPr lang="en-US" sz="2000" b="1" kern="0" dirty="0" smtClean="0">
                <a:latin typeface="+mn-lt"/>
              </a:rPr>
              <a:t> Types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Data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services infrastructure generates a custom “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CQLResultTypes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 schema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baseline="0" dirty="0" smtClean="0">
                <a:latin typeface="+mn-lt"/>
              </a:rPr>
              <a:t>Contains an </a:t>
            </a:r>
            <a:r>
              <a:rPr lang="en-US" sz="2000" kern="0" baseline="0" dirty="0" err="1" smtClean="0">
                <a:latin typeface="+mn-lt"/>
              </a:rPr>
              <a:t>xsd:choice</a:t>
            </a:r>
            <a:r>
              <a:rPr lang="en-US" sz="2000" kern="0" dirty="0" smtClean="0">
                <a:latin typeface="+mn-lt"/>
              </a:rPr>
              <a:t> of all allowable return types for CQL object results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Imported into and available to clients via the data service WSDL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Clients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know what types to expect and handle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caGrid Data Services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caGrid Data Services provide capability to expose data resources to the Grid</a:t>
            </a:r>
          </a:p>
          <a:p>
            <a:r>
              <a:rPr lang="en-US" sz="2000" dirty="0" smtClean="0"/>
              <a:t>Specialization of caGrid grid services to expose data through a common query interface</a:t>
            </a:r>
          </a:p>
          <a:p>
            <a:pPr lvl="1"/>
            <a:r>
              <a:rPr lang="en-US" sz="2000" dirty="0" smtClean="0"/>
              <a:t>Meet all base service requirements of caGrid services</a:t>
            </a:r>
          </a:p>
          <a:p>
            <a:r>
              <a:rPr lang="en-US" sz="2000" dirty="0" smtClean="0"/>
              <a:t>Present an object view of data sources</a:t>
            </a:r>
          </a:p>
          <a:p>
            <a:pPr lvl="1"/>
            <a:r>
              <a:rPr lang="en-US" sz="2000" dirty="0" smtClean="0"/>
              <a:t>Exposed objects are registered in </a:t>
            </a:r>
            <a:r>
              <a:rPr lang="en-US" sz="2000" dirty="0" err="1" smtClean="0"/>
              <a:t>caDSR</a:t>
            </a:r>
            <a:r>
              <a:rPr lang="en-US" sz="2000" dirty="0" smtClean="0"/>
              <a:t> and their XML representation in GME</a:t>
            </a:r>
          </a:p>
          <a:p>
            <a:pPr lvl="1"/>
            <a:r>
              <a:rPr lang="en-US" sz="2000" dirty="0" smtClean="0"/>
              <a:t>Data Service Metadata describes information model</a:t>
            </a:r>
          </a:p>
          <a:p>
            <a:pPr lvl="1"/>
            <a:r>
              <a:rPr lang="en-US" sz="2000" dirty="0" smtClean="0"/>
              <a:t>Queries made with CQL Query objects</a:t>
            </a:r>
          </a:p>
          <a:p>
            <a:pPr lvl="2"/>
            <a:r>
              <a:rPr lang="en-US" sz="1800" dirty="0" smtClean="0"/>
              <a:t>Results returned as objects nested in a CQL Query Result Set</a:t>
            </a:r>
          </a:p>
          <a:p>
            <a:r>
              <a:rPr lang="en-US" sz="2000" dirty="0" smtClean="0"/>
              <a:t>Graphical Development tool, implemented as an extension to the Introduce Toolkit, is used to create the new grid service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CQL 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err="1" smtClean="0">
                <a:latin typeface="+mn-lt"/>
              </a:rPr>
              <a:t>CQLQueryResultsIterator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Implements </a:t>
            </a:r>
            <a:r>
              <a:rPr lang="en-US" sz="2000" kern="0" dirty="0" err="1" smtClean="0">
                <a:latin typeface="+mn-lt"/>
              </a:rPr>
              <a:t>java.util.Iterator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next() can return </a:t>
            </a:r>
            <a:r>
              <a:rPr lang="en-US" sz="2000" kern="0" dirty="0" err="1" smtClean="0">
                <a:latin typeface="+mn-lt"/>
              </a:rPr>
              <a:t>deserialized</a:t>
            </a:r>
            <a:r>
              <a:rPr lang="en-US" sz="2000" kern="0" dirty="0" smtClean="0">
                <a:latin typeface="+mn-lt"/>
              </a:rPr>
              <a:t> objects or XML text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Configured by client-</a:t>
            </a:r>
            <a:r>
              <a:rPr lang="en-US" sz="2000" kern="0" dirty="0" err="1" smtClean="0">
                <a:latin typeface="+mn-lt"/>
              </a:rPr>
              <a:t>config.wsdd</a:t>
            </a:r>
            <a:r>
              <a:rPr lang="en-US" sz="2000" kern="0" dirty="0" smtClean="0">
                <a:latin typeface="+mn-lt"/>
              </a:rPr>
              <a:t> document at construction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Optional – needed for custom deserialization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DataServiceIterator</a:t>
            </a:r>
            <a:endParaRPr lang="en-US" sz="2000" b="1" i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Interface that takes a CQL query and returns an </a:t>
            </a:r>
            <a:r>
              <a:rPr lang="en-US" sz="2000" kern="0" dirty="0" err="1" smtClean="0">
                <a:latin typeface="+mn-lt"/>
              </a:rPr>
              <a:t>Iterator</a:t>
            </a:r>
            <a:endParaRPr lang="en-US" sz="2000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Implementations for standard, BDT, and WS-Enumeration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Simplifies creation of an </a:t>
            </a:r>
            <a:r>
              <a:rPr lang="en-US" sz="2000" kern="0" dirty="0" err="1" smtClean="0">
                <a:latin typeface="+mn-lt"/>
              </a:rPr>
              <a:t>Iterator</a:t>
            </a:r>
            <a:r>
              <a:rPr lang="en-US" sz="2000" kern="0" dirty="0" smtClean="0">
                <a:latin typeface="+mn-lt"/>
              </a:rPr>
              <a:t> for every query result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lang="en-US" sz="2000" b="1" kern="0" dirty="0" smtClean="0">
                <a:latin typeface="+mn-lt"/>
              </a:rPr>
              <a:t>Multiple Data Services Involved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Basic distributed joins and </a:t>
            </a:r>
            <a:r>
              <a:rPr lang="en-US" sz="2000" kern="0" dirty="0" smtClean="0"/>
              <a:t>aggregations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All data services use the same language (CQL), so federation using multiple data services is possible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smtClean="0">
                <a:latin typeface="+mn-lt"/>
              </a:rPr>
              <a:t>Any</a:t>
            </a:r>
            <a:r>
              <a:rPr lang="en-US" kern="0" dirty="0" smtClean="0">
                <a:latin typeface="+mn-lt"/>
              </a:rPr>
              <a:t> combination of data services may be used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Arbitrary cross-model joins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i="1" kern="0" dirty="0" smtClean="0">
                <a:latin typeface="+mn-lt"/>
              </a:rPr>
              <a:t>D</a:t>
            </a:r>
            <a:r>
              <a:rPr lang="en-US" sz="2000" b="1" kern="0" dirty="0" smtClean="0">
                <a:latin typeface="+mn-lt"/>
              </a:rPr>
              <a:t>CQL extends from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Distributed version of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Expresses joins, foreign data services, and target services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Stateful</a:t>
            </a:r>
            <a:r>
              <a:rPr lang="en-US" sz="2000" b="1" kern="0" dirty="0" smtClean="0">
                <a:latin typeface="+mn-lt"/>
              </a:rPr>
              <a:t> Grid Service or Local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Queries may be issued to an FQP grid service and processed asynchronously for later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FQP engine may be used within an application directly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Query Service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Asynchronous query execution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Start a DCQL query and immediately return the results context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WS-Notification allows client to subscribe to status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/>
              <a:t>Processing complete, exception, querying target data service, etc.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Credential Delegation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FQP service may perform queries on behalf of a client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Leverages </a:t>
            </a:r>
            <a:r>
              <a:rPr lang="en-US" sz="2000" b="1" kern="0" dirty="0" smtClean="0"/>
              <a:t>C</a:t>
            </a:r>
            <a:r>
              <a:rPr lang="en-US" sz="2000" kern="0" dirty="0" smtClean="0"/>
              <a:t>redential </a:t>
            </a:r>
            <a:r>
              <a:rPr lang="en-US" sz="2000" b="1" kern="0" dirty="0" smtClean="0"/>
              <a:t>D</a:t>
            </a:r>
            <a:r>
              <a:rPr lang="en-US" sz="2000" kern="0" dirty="0" smtClean="0"/>
              <a:t>elegation </a:t>
            </a:r>
            <a:r>
              <a:rPr lang="en-US" sz="2000" b="1" kern="0" dirty="0" smtClean="0"/>
              <a:t>S</a:t>
            </a:r>
            <a:r>
              <a:rPr lang="en-US" sz="2000" kern="0" dirty="0" smtClean="0"/>
              <a:t>ervice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smtClean="0"/>
              <a:t>Large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WS-Enumeration and </a:t>
            </a:r>
            <a:r>
              <a:rPr lang="en-US" sz="2000" kern="0" smtClean="0"/>
              <a:t>caGrid Transfer</a:t>
            </a:r>
            <a:endParaRPr lang="en-US" sz="2000" kern="0" dirty="0" smtClean="0"/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/>
              <a:t>Basic </a:t>
            </a:r>
            <a:r>
              <a:rPr lang="en-US" sz="2000" kern="0" dirty="0" smtClean="0"/>
              <a:t>distributed joins and </a:t>
            </a:r>
            <a:r>
              <a:rPr lang="en-US" sz="2000" kern="0" dirty="0" smtClean="0"/>
              <a:t>aggregations</a:t>
            </a:r>
            <a:endParaRPr lang="en-US" sz="2000" b="1" kern="0" dirty="0" smtClean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All data services use the same language (CQL), so federation using multiple data services is possible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i="1" kern="0" dirty="0" smtClean="0">
                <a:latin typeface="+mn-lt"/>
              </a:rPr>
              <a:t>Any</a:t>
            </a:r>
            <a:r>
              <a:rPr lang="en-US" kern="0" dirty="0" smtClean="0">
                <a:latin typeface="+mn-lt"/>
              </a:rPr>
              <a:t> combination of data services may be used</a:t>
            </a:r>
          </a:p>
          <a:p>
            <a:pPr marL="1257300" lvl="2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kern="0" dirty="0" smtClean="0">
                <a:latin typeface="+mn-lt"/>
              </a:rPr>
              <a:t>Arbitrary cross-model joins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i="1" kern="0" dirty="0" smtClean="0">
                <a:latin typeface="+mn-lt"/>
              </a:rPr>
              <a:t>D</a:t>
            </a:r>
            <a:r>
              <a:rPr lang="en-US" sz="2000" b="1" kern="0" dirty="0" smtClean="0">
                <a:latin typeface="+mn-lt"/>
              </a:rPr>
              <a:t>CQL extends from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Distributed version of CQL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Expresses joins, foreign data services, and target services</a:t>
            </a:r>
          </a:p>
          <a:p>
            <a:pPr marL="342900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b="1" kern="0" dirty="0" err="1" smtClean="0">
                <a:latin typeface="+mn-lt"/>
              </a:rPr>
              <a:t>Stateful</a:t>
            </a:r>
            <a:r>
              <a:rPr lang="en-US" sz="2000" b="1" kern="0" dirty="0" smtClean="0">
                <a:latin typeface="+mn-lt"/>
              </a:rPr>
              <a:t> Grid Service or Local API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Queries may be issued to an FQP grid service and processed asynchronously for later results retrieval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FQP engine may be used within an application directly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lvl="0"/>
            <a:r>
              <a:rPr lang="en-US" dirty="0">
                <a:cs typeface="Arial" charset="0"/>
              </a:rPr>
              <a:t>E</a:t>
            </a:r>
            <a:r>
              <a:rPr lang="en-US" dirty="0" smtClean="0">
                <a:cs typeface="Arial" charset="0"/>
              </a:rPr>
              <a:t>xample </a:t>
            </a:r>
            <a:r>
              <a:rPr lang="en-US" dirty="0">
                <a:cs typeface="Arial" charset="0"/>
              </a:rPr>
              <a:t>service development </a:t>
            </a:r>
            <a:r>
              <a:rPr lang="en-US" dirty="0" smtClean="0">
                <a:cs typeface="Arial" charset="0"/>
              </a:rPr>
              <a:t>process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3048000"/>
          <a:ext cx="8513762" cy="3052763"/>
        </p:xfrm>
        <a:graphic>
          <a:graphicData uri="http://schemas.openxmlformats.org/presentationml/2006/ole">
            <p:oleObj spid="_x0000_s11266" name="Visio" r:id="rId3" imgW="9594116" imgH="4603492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49237" y="2997200"/>
            <a:ext cx="5105400" cy="31242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800">
                <a:solidFill>
                  <a:schemeClr val="tx1"/>
                </a:solidFill>
              </a:rPr>
              <a:t>Create Semantically Harmonized Data Model</a:t>
            </a:r>
            <a:endParaRPr lang="en-US" sz="16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7237" y="2997200"/>
            <a:ext cx="1752600" cy="3124200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800" dirty="0">
                <a:solidFill>
                  <a:schemeClr val="tx1"/>
                </a:solidFill>
              </a:rPr>
              <a:t>Grid-</a:t>
            </a:r>
            <a:r>
              <a:rPr lang="en-US" sz="1800" dirty="0" err="1">
                <a:solidFill>
                  <a:schemeClr val="tx1"/>
                </a:solidFill>
              </a:rPr>
              <a:t>ify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037" y="5130800"/>
            <a:ext cx="4333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7" y="5207000"/>
            <a:ext cx="381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54637" y="2997200"/>
            <a:ext cx="1752600" cy="3124200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Generate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Resource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7637" y="52070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P:\cagrid-1-0\caGrid\projects\introduce\resources\portal\introduce\introduceSplas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6837" y="5207000"/>
            <a:ext cx="4572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Specialized tooling 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 a fully functional data service without a single line of developer code.</a:t>
            </a:r>
          </a:p>
          <a:p>
            <a:pPr marL="800100" lvl="1" indent="-34290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000" kern="0" noProof="0" dirty="0" smtClean="0">
                <a:latin typeface="+mn-lt"/>
              </a:rPr>
              <a:t>Templates, wizards, and simple configuration files.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AAF6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pic>
        <p:nvPicPr>
          <p:cNvPr id="5" name="Content Placeholder 4" descr="ser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48302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BaseServiceImpl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which is extended by specific data service implementations</a:t>
            </a:r>
          </a:p>
          <a:p>
            <a:pPr lvl="2"/>
            <a:r>
              <a:rPr lang="en-US" dirty="0" smtClean="0"/>
              <a:t>Standard, WS-Enumeration, and caGrid Transfer</a:t>
            </a:r>
            <a:endParaRPr lang="en-US" sz="2000" dirty="0" smtClean="0"/>
          </a:p>
          <a:p>
            <a:pPr lvl="1"/>
            <a:r>
              <a:rPr lang="en-US" sz="2000" dirty="0" smtClean="0"/>
              <a:t>Common functionality and query processing workflow</a:t>
            </a:r>
          </a:p>
          <a:p>
            <a:pPr lvl="2"/>
            <a:r>
              <a:rPr lang="en-US" dirty="0" smtClean="0"/>
              <a:t>Creates and configures the CQL query processor instance</a:t>
            </a:r>
          </a:p>
          <a:p>
            <a:pPr lvl="2"/>
            <a:r>
              <a:rPr lang="en-US" dirty="0" smtClean="0"/>
              <a:t>Handles query auditing</a:t>
            </a:r>
          </a:p>
          <a:p>
            <a:pPr lvl="2"/>
            <a:r>
              <a:rPr lang="en-US" dirty="0" smtClean="0"/>
              <a:t>Validates incoming queries</a:t>
            </a:r>
          </a:p>
          <a:p>
            <a:r>
              <a:rPr lang="en-US" dirty="0" err="1" smtClean="0"/>
              <a:t>DataServiceImpl</a:t>
            </a:r>
            <a:endParaRPr lang="en-US" dirty="0" smtClean="0"/>
          </a:p>
          <a:p>
            <a:pPr lvl="1"/>
            <a:r>
              <a:rPr lang="en-US" dirty="0" smtClean="0"/>
              <a:t>Standard implementation of data service extends from </a:t>
            </a:r>
            <a:r>
              <a:rPr lang="en-US" dirty="0" err="1" smtClean="0"/>
              <a:t>BaseServiceImpl</a:t>
            </a:r>
            <a:endParaRPr lang="en-US" dirty="0" smtClean="0"/>
          </a:p>
          <a:p>
            <a:pPr lvl="1"/>
            <a:r>
              <a:rPr lang="en-US" dirty="0" smtClean="0"/>
              <a:t>Passes CQL to Query Processor</a:t>
            </a:r>
          </a:p>
          <a:p>
            <a:pPr lvl="1"/>
            <a:r>
              <a:rPr lang="en-US" dirty="0" smtClean="0"/>
              <a:t>Returns results directly to client (via grid interface)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ServiceConfigUtil</a:t>
            </a:r>
            <a:endParaRPr lang="en-US" sz="2000" dirty="0" smtClean="0"/>
          </a:p>
          <a:p>
            <a:pPr lvl="1"/>
            <a:r>
              <a:rPr lang="en-US" sz="2000" dirty="0" smtClean="0"/>
              <a:t>Reads the data service configuration from JNDI</a:t>
            </a:r>
          </a:p>
          <a:p>
            <a:pPr lvl="2"/>
            <a:r>
              <a:rPr lang="en-US" sz="1800" dirty="0" smtClean="0"/>
              <a:t>Introduce-generated </a:t>
            </a:r>
            <a:r>
              <a:rPr lang="en-US" sz="1800" dirty="0" err="1" smtClean="0"/>
              <a:t>ServiceConfig</a:t>
            </a:r>
            <a:r>
              <a:rPr lang="en-US" sz="1800" dirty="0" smtClean="0"/>
              <a:t> class is populated</a:t>
            </a:r>
          </a:p>
          <a:p>
            <a:pPr lvl="2"/>
            <a:r>
              <a:rPr lang="en-US" sz="1800" dirty="0" smtClean="0"/>
              <a:t>Reflection to locate getter methods for data service configuration properties</a:t>
            </a:r>
          </a:p>
          <a:p>
            <a:pPr lvl="3"/>
            <a:r>
              <a:rPr lang="en-US" sz="1800" dirty="0" smtClean="0"/>
              <a:t>Works regardless of other service properties added and name of service</a:t>
            </a:r>
          </a:p>
          <a:p>
            <a:pPr lvl="1"/>
            <a:r>
              <a:rPr lang="en-US" sz="2000" dirty="0" smtClean="0"/>
              <a:t>Provides service properties to both </a:t>
            </a:r>
            <a:r>
              <a:rPr lang="en-US" sz="2000" dirty="0" err="1" smtClean="0"/>
              <a:t>BaseServiceImpl</a:t>
            </a:r>
            <a:r>
              <a:rPr lang="en-US" sz="2000" dirty="0" smtClean="0"/>
              <a:t> and CQL Query Processor implementation</a:t>
            </a:r>
          </a:p>
          <a:p>
            <a:pPr lvl="2"/>
            <a:r>
              <a:rPr lang="en-US" sz="1800" dirty="0" smtClean="0"/>
              <a:t>Properties supplied in key-value pairs</a:t>
            </a:r>
          </a:p>
          <a:p>
            <a:pPr lvl="2"/>
            <a:r>
              <a:rPr lang="en-US" sz="1800" dirty="0" smtClean="0"/>
              <a:t>Keys stripped of prefixes required to identify data service and CQL query processor specific properties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CqlStructureValidator</a:t>
            </a:r>
            <a:endParaRPr lang="en-US" sz="2000" dirty="0"/>
          </a:p>
          <a:p>
            <a:pPr lvl="1"/>
            <a:r>
              <a:rPr lang="en-US" sz="2000" dirty="0" smtClean="0"/>
              <a:t>Interface with a method to validate the well-</a:t>
            </a:r>
            <a:r>
              <a:rPr lang="en-US" sz="2000" dirty="0" err="1" smtClean="0"/>
              <a:t>formedness</a:t>
            </a:r>
            <a:r>
              <a:rPr lang="en-US" sz="2000" dirty="0" smtClean="0"/>
              <a:t> of a CQL query against the CQL schema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  <a:p>
            <a:r>
              <a:rPr lang="en-US" sz="2000" dirty="0" err="1" smtClean="0"/>
              <a:t>CqlDomainValidator</a:t>
            </a:r>
            <a:endParaRPr lang="en-US" sz="2000" dirty="0" smtClean="0"/>
          </a:p>
          <a:p>
            <a:pPr lvl="1"/>
            <a:r>
              <a:rPr lang="en-US" sz="2000" dirty="0" smtClean="0"/>
              <a:t>Interface with a method to validate a CQL query against the data service’s domain model</a:t>
            </a:r>
          </a:p>
          <a:p>
            <a:pPr lvl="2"/>
            <a:r>
              <a:rPr lang="en-US" dirty="0" smtClean="0"/>
              <a:t>“Are all the associations valid, do the attributes queried for exist, is the specified target data type visible”, etc.</a:t>
            </a:r>
          </a:p>
          <a:p>
            <a:pPr lvl="1"/>
            <a:r>
              <a:rPr lang="en-US" sz="2000" dirty="0" smtClean="0"/>
              <a:t>Implementation is reflect-loaded from a class identified in a service property</a:t>
            </a:r>
          </a:p>
          <a:p>
            <a:pPr lvl="1"/>
            <a:r>
              <a:rPr lang="en-US" sz="2000" dirty="0" smtClean="0"/>
              <a:t>Optional – May be activated by setting a flag in service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DataServiceAuditor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for all auditors</a:t>
            </a:r>
          </a:p>
          <a:p>
            <a:pPr lvl="1"/>
            <a:r>
              <a:rPr lang="en-US" sz="2000" dirty="0" smtClean="0"/>
              <a:t>Receives notification of various events in query processing</a:t>
            </a:r>
          </a:p>
          <a:p>
            <a:pPr lvl="2"/>
            <a:r>
              <a:rPr lang="en-US" dirty="0" smtClean="0"/>
              <a:t>Query received, exception thrown, etc.</a:t>
            </a:r>
          </a:p>
          <a:p>
            <a:pPr lvl="1"/>
            <a:r>
              <a:rPr lang="en-US" sz="2000" dirty="0" smtClean="0"/>
              <a:t>Specified in separate configuration file</a:t>
            </a:r>
          </a:p>
          <a:p>
            <a:pPr lvl="1"/>
            <a:r>
              <a:rPr lang="en-US" sz="2000" dirty="0" smtClean="0"/>
              <a:t>Loaded at service startup</a:t>
            </a:r>
          </a:p>
          <a:p>
            <a:pPr lvl="1"/>
            <a:r>
              <a:rPr lang="en-US" sz="2000" dirty="0" smtClean="0"/>
              <a:t>Multiple auditors may listen for and handle the same event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Services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CQLQueryProcessor</a:t>
            </a:r>
            <a:endParaRPr lang="en-US" sz="2000" dirty="0" smtClean="0"/>
          </a:p>
          <a:p>
            <a:pPr lvl="1"/>
            <a:r>
              <a:rPr lang="en-US" sz="2000" dirty="0" smtClean="0"/>
              <a:t>Abstract base class from which all query processor implementations extend</a:t>
            </a:r>
          </a:p>
          <a:p>
            <a:pPr lvl="1"/>
            <a:r>
              <a:rPr lang="en-US" sz="2000" dirty="0" smtClean="0"/>
              <a:t>Abstraction over an arbitrary data source to provide a simple and consistent query interface</a:t>
            </a:r>
          </a:p>
          <a:p>
            <a:pPr lvl="1"/>
            <a:r>
              <a:rPr lang="en-US" sz="2000" dirty="0" smtClean="0"/>
              <a:t>Responsible for handling CQL queries against a specific data source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, caCORE SDK, custom </a:t>
            </a:r>
            <a:r>
              <a:rPr lang="en-US" dirty="0" err="1" smtClean="0"/>
              <a:t>MySQL</a:t>
            </a:r>
            <a:r>
              <a:rPr lang="en-US" dirty="0" smtClean="0"/>
              <a:t> database, Berkley XMLDB, etc.</a:t>
            </a:r>
          </a:p>
          <a:p>
            <a:pPr lvl="1"/>
            <a:r>
              <a:rPr lang="en-US" sz="2000" dirty="0" smtClean="0"/>
              <a:t>Loaded via reflection by </a:t>
            </a:r>
            <a:r>
              <a:rPr lang="en-US" sz="2000" dirty="0" err="1" smtClean="0"/>
              <a:t>BaseServiceImpl</a:t>
            </a:r>
            <a:endParaRPr lang="en-US" sz="2000" dirty="0"/>
          </a:p>
          <a:p>
            <a:pPr lvl="2"/>
            <a:r>
              <a:rPr lang="en-US" dirty="0" smtClean="0"/>
              <a:t>Class identified by service property and discovered by </a:t>
            </a:r>
            <a:r>
              <a:rPr lang="en-US" dirty="0" err="1" smtClean="0"/>
              <a:t>ServiceConfigUtil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BIG(r) PPT Template for non-NCI presenters_090408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caBIG(r) PPT Template for non-NCI presenters_090408</Template>
  <TotalTime>2296</TotalTime>
  <Words>1640</Words>
  <Application>Microsoft Office PowerPoint</Application>
  <PresentationFormat>On-screen Show (4:3)</PresentationFormat>
  <Paragraphs>234</Paragraphs>
  <Slides>22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caBIG(r) PPT Template for non-NCI presenters_090408</vt:lpstr>
      <vt:lpstr>Visio</vt:lpstr>
      <vt:lpstr>caGrid Data Services</vt:lpstr>
      <vt:lpstr>caGrid Data Services</vt:lpstr>
      <vt:lpstr>Example service development process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Services Architecture</vt:lpstr>
      <vt:lpstr>Data Service Clients</vt:lpstr>
      <vt:lpstr>Slide 11</vt:lpstr>
      <vt:lpstr>caGrid Query Language (CQL)</vt:lpstr>
      <vt:lpstr>Parts of a CQL Query</vt:lpstr>
      <vt:lpstr>Parts of a CQL Query</vt:lpstr>
      <vt:lpstr>Example CQL Query</vt:lpstr>
      <vt:lpstr>Example CQL Query</vt:lpstr>
      <vt:lpstr>Example CQL Query</vt:lpstr>
      <vt:lpstr>Example CQL Query</vt:lpstr>
      <vt:lpstr>CQL Query Results</vt:lpstr>
      <vt:lpstr>Handling CQL Results</vt:lpstr>
      <vt:lpstr>Federated Queries</vt:lpstr>
      <vt:lpstr>Federated Query Service</vt:lpstr>
    </vt:vector>
  </TitlesOfParts>
  <Company>The 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caGrid Data Services</dc:title>
  <dc:creator>David Ervin</dc:creator>
  <cp:lastModifiedBy>David Ervin</cp:lastModifiedBy>
  <cp:revision>108</cp:revision>
  <dcterms:created xsi:type="dcterms:W3CDTF">2009-06-15T16:18:33Z</dcterms:created>
  <dcterms:modified xsi:type="dcterms:W3CDTF">2009-06-19T19:17:29Z</dcterms:modified>
</cp:coreProperties>
</file>