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58" r:id="rId5"/>
    <p:sldId id="299" r:id="rId6"/>
    <p:sldId id="261" r:id="rId7"/>
    <p:sldId id="29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3" autoAdjust="0"/>
    <p:restoredTop sz="72075" autoAdjust="0"/>
  </p:normalViewPr>
  <p:slideViewPr>
    <p:cSldViewPr>
      <p:cViewPr varScale="1">
        <p:scale>
          <a:sx n="116" d="100"/>
          <a:sy n="116" d="100"/>
        </p:scale>
        <p:origin x="-21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44F13294-D873-45B9-90D3-E686EC3CAA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6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95CFF-F999-43C2-8E56-D618A29DE945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The client provides it’s username/password to the STS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STS forwards it to Dorian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Dorian authenticates and returns proxy certificate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STS returns a Token ( SAML Assertion ) that embeds this proxy certificate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grid client parses the token and extracts the proxy certificate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client forwards this certificate when making a request to the grid service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service checks the validity of the proxy certificate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service processes the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13294-D873-45B9-90D3-E686EC3CAA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8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0"/>
            <a:ext cx="84582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924300"/>
            <a:ext cx="41529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Interior_slid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/>
        </p:nvSpPr>
        <p:spPr bwMode="auto">
          <a:xfrm>
            <a:off x="261938" y="6440488"/>
            <a:ext cx="19050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019DD4A5-A5B8-40D6-84AB-6906F4701D25}" type="slidenum">
              <a:rPr lang="en-US" sz="1200" baseline="0">
                <a:solidFill>
                  <a:schemeClr val="bg2"/>
                </a:solidFill>
                <a:latin typeface="ヒラギノ角ゴ Pro W3" pitchFamily="1" charset="-128"/>
              </a:rPr>
              <a:pPr eaLnBrk="0" hangingPunct="0"/>
              <a:t>‹#›</a:t>
            </a:fld>
            <a:endParaRPr lang="en-US" sz="1400" baseline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os.dhhs.gov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CI_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3850" y="6073775"/>
            <a:ext cx="615950" cy="457200"/>
          </a:xfrm>
          <a:prstGeom prst="rect">
            <a:avLst/>
          </a:prstGeom>
          <a:noFill/>
        </p:spPr>
      </p:pic>
      <p:pic>
        <p:nvPicPr>
          <p:cNvPr id="11267" name="Picture 3" descr="H H S logo - link to U. S. Department of Health and Human Services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0000" y="6015038"/>
            <a:ext cx="557213" cy="520700"/>
          </a:xfrm>
          <a:prstGeom prst="rect">
            <a:avLst/>
          </a:prstGeom>
          <a:noFill/>
        </p:spPr>
      </p:pic>
      <p:pic>
        <p:nvPicPr>
          <p:cNvPr id="11268" name="Picture 4" descr="N I H logo - link to the National Institutes of Healt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37400" y="5959475"/>
            <a:ext cx="666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191000" y="1600200"/>
            <a:ext cx="4953000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3200" b="1" baseline="0" dirty="0" smtClean="0">
                <a:solidFill>
                  <a:srgbClr val="1C2674"/>
                </a:solidFill>
              </a:rPr>
              <a:t>WS</a:t>
            </a:r>
            <a:r>
              <a:rPr lang="en-US" sz="3200" b="1" baseline="0" dirty="0">
                <a:solidFill>
                  <a:srgbClr val="1C2674"/>
                </a:solidFill>
              </a:rPr>
              <a:t>-Security,WS-</a:t>
            </a:r>
            <a:r>
              <a:rPr lang="en-US" sz="3200" b="1" baseline="0" dirty="0" smtClean="0">
                <a:solidFill>
                  <a:srgbClr val="1C2674"/>
                </a:solidFill>
              </a:rPr>
              <a:t>Trust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3200" b="1" baseline="0" dirty="0" smtClean="0">
                <a:solidFill>
                  <a:srgbClr val="1C2674"/>
                </a:solidFill>
              </a:rPr>
              <a:t>&amp;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3200" b="1" baseline="0" dirty="0" smtClean="0">
                <a:solidFill>
                  <a:srgbClr val="1C2674"/>
                </a:solidFill>
              </a:rPr>
              <a:t>Security Token Service</a:t>
            </a:r>
            <a:endParaRPr lang="en-US" sz="3200" b="1" baseline="0" dirty="0">
              <a:solidFill>
                <a:srgbClr val="1C2674"/>
              </a:solidFill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648200" y="4267200"/>
            <a:ext cx="4589961" cy="196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 baseline="0" dirty="0" smtClean="0">
                <a:solidFill>
                  <a:schemeClr val="bg2"/>
                </a:solidFill>
              </a:rPr>
              <a:t>Project Funded by </a:t>
            </a:r>
            <a:r>
              <a:rPr lang="en-US" sz="1200" baseline="0" dirty="0" err="1" smtClean="0">
                <a:solidFill>
                  <a:schemeClr val="bg2"/>
                </a:solidFill>
              </a:rPr>
              <a:t>caBIG</a:t>
            </a:r>
            <a:r>
              <a:rPr lang="en-US" sz="1200" baseline="0" dirty="0" smtClean="0">
                <a:solidFill>
                  <a:schemeClr val="bg2"/>
                </a:solidFill>
              </a:rPr>
              <a:t> </a:t>
            </a:r>
            <a:r>
              <a:rPr lang="en-US" sz="1200" baseline="0" dirty="0" err="1" smtClean="0">
                <a:solidFill>
                  <a:schemeClr val="bg2"/>
                </a:solidFill>
              </a:rPr>
              <a:t>Invivo</a:t>
            </a:r>
            <a:r>
              <a:rPr lang="en-US" sz="1200" baseline="0" dirty="0" smtClean="0">
                <a:solidFill>
                  <a:schemeClr val="bg2"/>
                </a:solidFill>
              </a:rPr>
              <a:t> Imaging Middleware Contract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400" b="1" i="1" baseline="0" dirty="0" smtClean="0">
                <a:solidFill>
                  <a:schemeClr val="bg2"/>
                </a:solidFill>
              </a:rPr>
              <a:t>Nadir Saghar, Systems Software Engineer</a:t>
            </a:r>
            <a:endParaRPr lang="en-US" sz="1400" b="1" i="1" baseline="0" dirty="0">
              <a:solidFill>
                <a:schemeClr val="bg2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400" i="1" baseline="0" dirty="0" smtClean="0">
                <a:solidFill>
                  <a:schemeClr val="bg2"/>
                </a:solidFill>
              </a:rPr>
              <a:t>Ashish Sharma, PhD, Asst. Professor, Emory Univ.</a:t>
            </a:r>
            <a:endParaRPr lang="en-US" sz="1400" i="1" baseline="0" dirty="0">
              <a:solidFill>
                <a:schemeClr val="bg2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400" i="1" baseline="0" dirty="0" smtClean="0">
                <a:solidFill>
                  <a:schemeClr val="bg2"/>
                </a:solidFill>
              </a:rPr>
              <a:t>Tony Pan, Research Systems Architect, Emory Univ.</a:t>
            </a:r>
            <a:endParaRPr lang="en-US" sz="1400" i="1" baseline="0" dirty="0">
              <a:solidFill>
                <a:schemeClr val="bg2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400" i="1" baseline="0" dirty="0" smtClean="0">
                <a:solidFill>
                  <a:schemeClr val="bg2"/>
                </a:solidFill>
              </a:rPr>
              <a:t>Peter Yan, SAIC 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400" i="1" baseline="0" dirty="0" smtClean="0">
                <a:solidFill>
                  <a:schemeClr val="bg2"/>
                </a:solidFill>
              </a:rPr>
              <a:t>Robert Shirley, NCI CBIIT</a:t>
            </a:r>
            <a:endParaRPr lang="en-US" sz="1400" i="1" baseline="0" dirty="0">
              <a:solidFill>
                <a:schemeClr val="bg2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</a:t>
            </a:r>
            <a:r>
              <a:rPr lang="en-US" dirty="0"/>
              <a:t>-Security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928573"/>
            <a:ext cx="1676399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2819400"/>
            <a:ext cx="0" cy="230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3733800"/>
            <a:ext cx="838200" cy="318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dirty="0" smtClean="0"/>
              <a:t>. Request + credentials</a:t>
            </a:r>
            <a:endParaRPr lang="en-US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28800" y="2819400"/>
            <a:ext cx="0" cy="230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1447800" y="3810000"/>
            <a:ext cx="738820" cy="2051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2.  Response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542925" y="5121195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1524000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743200" y="1447801"/>
            <a:ext cx="6334125" cy="4724399"/>
          </a:xfrm>
        </p:spPr>
        <p:txBody>
          <a:bodyPr/>
          <a:lstStyle/>
          <a:p>
            <a:r>
              <a:rPr lang="en-US" sz="2200" b="0" dirty="0" smtClean="0"/>
              <a:t>The client embeds it’s credential in the request</a:t>
            </a:r>
          </a:p>
          <a:p>
            <a:r>
              <a:rPr lang="en-US" sz="2200" b="0" dirty="0" smtClean="0"/>
              <a:t>The service validates the credential</a:t>
            </a:r>
          </a:p>
          <a:p>
            <a:r>
              <a:rPr lang="en-US" sz="2200" b="0" dirty="0" smtClean="0"/>
              <a:t>The service processes the request if the credentials are valid</a:t>
            </a:r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r>
              <a:rPr lang="en-US" sz="2200" u="sng" dirty="0" smtClean="0"/>
              <a:t>Problems:</a:t>
            </a:r>
          </a:p>
          <a:p>
            <a:r>
              <a:rPr lang="en-US" sz="2200" b="0" dirty="0" smtClean="0"/>
              <a:t>Client and Service must agree to common authentication mechanism (implicit trust)</a:t>
            </a:r>
          </a:p>
          <a:p>
            <a:r>
              <a:rPr lang="en-US" sz="2200" b="0" dirty="0" smtClean="0"/>
              <a:t>Federation is hard</a:t>
            </a:r>
          </a:p>
          <a:p>
            <a:pPr marL="0" indent="0">
              <a:buNone/>
            </a:pPr>
            <a:endParaRPr lang="en-US" sz="2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1C2674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dirty="0" smtClean="0"/>
              <a:t>WS</a:t>
            </a:r>
            <a:r>
              <a:rPr lang="en-US" dirty="0"/>
              <a:t>-Trust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7894" y="1928573"/>
            <a:ext cx="1130543" cy="45336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Token 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8475" y="1928573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40214" y="1928573"/>
            <a:ext cx="1204033" cy="17816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39573" y="2278708"/>
            <a:ext cx="3208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981975" y="2108861"/>
            <a:ext cx="1279980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 smtClean="0"/>
              <a:t>1. Request Token</a:t>
            </a:r>
            <a:endParaRPr lang="en-US" sz="1100" baseline="0" dirty="0"/>
          </a:p>
        </p:txBody>
      </p:sp>
      <p:cxnSp>
        <p:nvCxnSpPr>
          <p:cNvPr id="19" name="Straight Arrow Connector 18"/>
          <p:cNvCxnSpPr>
            <a:endCxn id="16" idx="1"/>
          </p:cNvCxnSpPr>
          <p:nvPr/>
        </p:nvCxnSpPr>
        <p:spPr>
          <a:xfrm>
            <a:off x="6478437" y="2812369"/>
            <a:ext cx="1361777" cy="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6648085" y="2512287"/>
            <a:ext cx="807937" cy="6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2</a:t>
            </a:r>
            <a:r>
              <a:rPr lang="en-US" sz="1100" baseline="0" dirty="0" smtClean="0"/>
              <a:t>. </a:t>
            </a:r>
            <a:r>
              <a:rPr lang="en-US" sz="1100" baseline="0" dirty="0" err="1" smtClean="0"/>
              <a:t>Auth</a:t>
            </a:r>
            <a:r>
              <a:rPr lang="en-US" sz="1100" baseline="0" dirty="0" smtClean="0"/>
              <a:t> using user/pass</a:t>
            </a:r>
            <a:endParaRPr lang="en-US" sz="1100" baseline="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134365" y="2555516"/>
            <a:ext cx="320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2981975" y="2424711"/>
            <a:ext cx="1279980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3</a:t>
            </a:r>
            <a:r>
              <a:rPr lang="en-US" sz="1100" baseline="0" dirty="0" smtClean="0"/>
              <a:t>. Token</a:t>
            </a:r>
            <a:endParaRPr lang="en-US" sz="1100" baseline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15471" y="2812369"/>
            <a:ext cx="0" cy="230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665422" y="3829261"/>
            <a:ext cx="826450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4</a:t>
            </a:r>
            <a:r>
              <a:rPr lang="en-US" sz="1100" baseline="0" dirty="0" smtClean="0"/>
              <a:t>. Token + request</a:t>
            </a:r>
            <a:endParaRPr lang="en-US" sz="1100" baseline="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04023" y="5599739"/>
            <a:ext cx="3138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151944" y="5468934"/>
            <a:ext cx="1253875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/>
              <a:t>5</a:t>
            </a:r>
            <a:r>
              <a:rPr lang="en-US" sz="1100" baseline="0" dirty="0" smtClean="0"/>
              <a:t>. Validate Token</a:t>
            </a:r>
            <a:endParaRPr lang="en-US" sz="1100" baseline="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50054" y="2812370"/>
            <a:ext cx="0" cy="230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1588972" y="3830980"/>
            <a:ext cx="961002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/>
              <a:t>6</a:t>
            </a:r>
            <a:r>
              <a:rPr lang="en-US" sz="1100" baseline="0" dirty="0" smtClean="0"/>
              <a:t>.  response</a:t>
            </a:r>
            <a:endParaRPr lang="en-US" sz="1100" baseline="0" dirty="0"/>
          </a:p>
        </p:txBody>
      </p:sp>
      <p:sp>
        <p:nvSpPr>
          <p:cNvPr id="29" name="Rectangle 28"/>
          <p:cNvSpPr/>
          <p:nvPr/>
        </p:nvSpPr>
        <p:spPr>
          <a:xfrm>
            <a:off x="542925" y="5121195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</a:t>
            </a:r>
            <a:r>
              <a:rPr lang="en-US" dirty="0"/>
              <a:t>backed by </a:t>
            </a:r>
            <a:r>
              <a:rPr lang="en-US" dirty="0" err="1"/>
              <a:t>cagrid</a:t>
            </a:r>
            <a:r>
              <a:rPr lang="en-US" dirty="0"/>
              <a:t> security Infrastructure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47894" y="1928574"/>
            <a:ext cx="1130543" cy="4324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Token Service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8474" y="1928573"/>
            <a:ext cx="2608587" cy="13042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/ Client App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8474" y="4917342"/>
            <a:ext cx="2608587" cy="13042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Provider(Web Service)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71307" y="1928573"/>
            <a:ext cx="1372940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Dorian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33223" y="5369372"/>
            <a:ext cx="1211023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Permissions/Group Membership</a:t>
            </a:r>
            <a:r>
              <a:rPr lang="en-US" baseline="0" dirty="0" smtClean="0"/>
              <a:t>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87061" y="2580694"/>
            <a:ext cx="2260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11990" y="2426805"/>
            <a:ext cx="1279980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 smtClean="0"/>
              <a:t>1. Request Token</a:t>
            </a:r>
            <a:endParaRPr lang="en-US" sz="1100" baseline="0" dirty="0"/>
          </a:p>
        </p:txBody>
      </p: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6478437" y="2370471"/>
            <a:ext cx="1192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648085" y="2278708"/>
            <a:ext cx="807937" cy="6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2</a:t>
            </a:r>
            <a:r>
              <a:rPr lang="en-US" sz="1100" baseline="0" dirty="0" smtClean="0"/>
              <a:t>. </a:t>
            </a:r>
            <a:r>
              <a:rPr lang="en-US" sz="1100" baseline="0" dirty="0" err="1" smtClean="0"/>
              <a:t>Auth</a:t>
            </a:r>
            <a:r>
              <a:rPr lang="en-US" sz="1100" baseline="0" dirty="0" smtClean="0"/>
              <a:t> using user/pass</a:t>
            </a:r>
            <a:endParaRPr lang="en-US" sz="1100" baseline="0" dirty="0"/>
          </a:p>
        </p:txBody>
      </p:sp>
      <p:cxnSp>
        <p:nvCxnSpPr>
          <p:cNvPr id="26" name="Straight Arrow Connector 25"/>
          <p:cNvCxnSpPr>
            <a:stCxn id="21" idx="1"/>
          </p:cNvCxnSpPr>
          <p:nvPr/>
        </p:nvCxnSpPr>
        <p:spPr>
          <a:xfrm flipH="1">
            <a:off x="6478437" y="5811270"/>
            <a:ext cx="13547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6705600" y="5410200"/>
            <a:ext cx="895715" cy="938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3</a:t>
            </a:r>
            <a:r>
              <a:rPr lang="en-US" sz="1100" baseline="0" dirty="0" smtClean="0"/>
              <a:t>. Get permissions </a:t>
            </a:r>
            <a:r>
              <a:rPr lang="en-US" sz="1100" baseline="0" dirty="0"/>
              <a:t>bound with the subject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124200" y="2971800"/>
            <a:ext cx="2209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3429000" y="3505200"/>
            <a:ext cx="1449794" cy="6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4</a:t>
            </a:r>
            <a:r>
              <a:rPr lang="en-US" sz="1100" baseline="0" dirty="0" smtClean="0"/>
              <a:t>. Credential + permissions = Token</a:t>
            </a:r>
            <a:endParaRPr lang="en-US" sz="1100" baseline="0" dirty="0"/>
          </a:p>
        </p:txBody>
      </p:sp>
      <p:cxnSp>
        <p:nvCxnSpPr>
          <p:cNvPr id="30" name="Straight Arrow Connector 29"/>
          <p:cNvCxnSpPr>
            <a:stCxn id="18" idx="2"/>
            <a:endCxn id="19" idx="0"/>
          </p:cNvCxnSpPr>
          <p:nvPr/>
        </p:nvCxnSpPr>
        <p:spPr>
          <a:xfrm>
            <a:off x="1782768" y="3232815"/>
            <a:ext cx="0" cy="16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1109440" y="3903054"/>
            <a:ext cx="1346655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/>
              <a:t>5</a:t>
            </a:r>
            <a:r>
              <a:rPr lang="en-US" sz="1100" baseline="0" dirty="0" smtClean="0"/>
              <a:t>. Token + request</a:t>
            </a:r>
            <a:endParaRPr lang="en-US" sz="1100" baseline="0" dirty="0"/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>
            <a:off x="3087061" y="5569463"/>
            <a:ext cx="2260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3331949" y="5415574"/>
            <a:ext cx="1253875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/>
              <a:t>6</a:t>
            </a:r>
            <a:r>
              <a:rPr lang="en-US" sz="1100" baseline="0" dirty="0" smtClean="0"/>
              <a:t>. Validate Token</a:t>
            </a:r>
            <a:endParaRPr lang="en-US" sz="1100" baseline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caGrid</a:t>
            </a:r>
            <a:r>
              <a:rPr lang="en-US" dirty="0" smtClean="0"/>
              <a:t> clients/services integration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47894" y="1928574"/>
            <a:ext cx="1130543" cy="31768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Token Service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8474" y="1928573"/>
            <a:ext cx="2608587" cy="13042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Cagrid</a:t>
            </a:r>
            <a:r>
              <a:rPr lang="en-US" dirty="0" smtClean="0"/>
              <a:t> Client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8474" y="4917342"/>
            <a:ext cx="2608587" cy="13042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Cagrid</a:t>
            </a:r>
            <a:r>
              <a:rPr lang="en-US" dirty="0"/>
              <a:t> service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96199" y="1928572"/>
            <a:ext cx="1348047" cy="2719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Dorian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87061" y="2580694"/>
            <a:ext cx="2260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11990" y="2426805"/>
            <a:ext cx="1279980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 smtClean="0"/>
              <a:t>1. Request Token</a:t>
            </a:r>
            <a:endParaRPr lang="en-US" sz="1100" baseline="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478437" y="2362200"/>
            <a:ext cx="1217763" cy="8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629400" y="2133600"/>
            <a:ext cx="807937" cy="6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2</a:t>
            </a:r>
            <a:r>
              <a:rPr lang="en-US" sz="1100" baseline="0" dirty="0" smtClean="0"/>
              <a:t>. </a:t>
            </a:r>
            <a:r>
              <a:rPr lang="en-US" sz="1100" baseline="0" dirty="0" err="1" smtClean="0"/>
              <a:t>Auth</a:t>
            </a:r>
            <a:r>
              <a:rPr lang="en-US" sz="1100" baseline="0" dirty="0" smtClean="0"/>
              <a:t> using user/pass</a:t>
            </a:r>
            <a:endParaRPr lang="en-US" sz="1100" baseline="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124200" y="2971800"/>
            <a:ext cx="2209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3429000" y="3505200"/>
            <a:ext cx="1449794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4</a:t>
            </a:r>
            <a:r>
              <a:rPr lang="en-US" sz="1100" baseline="0" dirty="0" smtClean="0"/>
              <a:t>. Token = Proxy Cert</a:t>
            </a:r>
            <a:endParaRPr lang="en-US" sz="1100" baseline="0" dirty="0"/>
          </a:p>
        </p:txBody>
      </p:sp>
      <p:cxnSp>
        <p:nvCxnSpPr>
          <p:cNvPr id="30" name="Straight Arrow Connector 29"/>
          <p:cNvCxnSpPr>
            <a:stCxn id="18" idx="2"/>
            <a:endCxn id="19" idx="0"/>
          </p:cNvCxnSpPr>
          <p:nvPr/>
        </p:nvCxnSpPr>
        <p:spPr>
          <a:xfrm>
            <a:off x="1782768" y="3232815"/>
            <a:ext cx="0" cy="16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609600" y="3962400"/>
            <a:ext cx="2607004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 smtClean="0"/>
              <a:t>5. Grid Credentials ( Proxy Certificate )</a:t>
            </a:r>
            <a:endParaRPr lang="en-US" sz="1100" baseline="0" dirty="0"/>
          </a:p>
        </p:txBody>
      </p:sp>
      <p:cxnSp>
        <p:nvCxnSpPr>
          <p:cNvPr id="8" name="Straight Arrow Connector 7"/>
          <p:cNvCxnSpPr>
            <a:stCxn id="20" idx="1"/>
          </p:cNvCxnSpPr>
          <p:nvPr/>
        </p:nvCxnSpPr>
        <p:spPr bwMode="auto">
          <a:xfrm flipH="1" flipV="1">
            <a:off x="6477000" y="3276600"/>
            <a:ext cx="1219199" cy="11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705600" y="2971800"/>
            <a:ext cx="807937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3</a:t>
            </a:r>
            <a:r>
              <a:rPr lang="en-US" sz="1100" baseline="0" dirty="0" smtClean="0"/>
              <a:t>. Proxy Certificate</a:t>
            </a:r>
            <a:endParaRPr lang="en-US" sz="1100" baseline="0" dirty="0"/>
          </a:p>
        </p:txBody>
      </p:sp>
    </p:spTree>
    <p:extLst>
      <p:ext uri="{BB962C8B-B14F-4D97-AF65-F5344CB8AC3E}">
        <p14:creationId xmlns:p14="http://schemas.microsoft.com/office/powerpoint/2010/main" val="67035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/>
          <a:p>
            <a:r>
              <a:rPr lang="en-US" sz="2200" b="0" dirty="0" smtClean="0"/>
              <a:t>The token contains user credentials and group membership/permissions information.</a:t>
            </a:r>
          </a:p>
          <a:p>
            <a:r>
              <a:rPr lang="en-US" sz="2200" b="0" dirty="0" smtClean="0"/>
              <a:t>The user credential present in the token can be used to interact with grid services.</a:t>
            </a:r>
          </a:p>
          <a:p>
            <a:r>
              <a:rPr lang="en-US" sz="2200" b="0" dirty="0" smtClean="0"/>
              <a:t>The token itself is independent of </a:t>
            </a:r>
            <a:r>
              <a:rPr lang="en-US" sz="2200" b="0" dirty="0" err="1" smtClean="0"/>
              <a:t>caGrid</a:t>
            </a:r>
            <a:r>
              <a:rPr lang="en-US" sz="2200" b="0" dirty="0" smtClean="0"/>
              <a:t> infrastructure and can be used in other applications.</a:t>
            </a:r>
          </a:p>
          <a:p>
            <a:r>
              <a:rPr lang="en-US" sz="2200" dirty="0" smtClean="0"/>
              <a:t>The REST API for the STS provides a simple yet powerful way of interacting with it.</a:t>
            </a:r>
          </a:p>
          <a:p>
            <a:r>
              <a:rPr lang="en-US" sz="2200" b="0" dirty="0" smtClean="0"/>
              <a:t>The transactions are based on WS-Trust and WS-Security. The token format is also a standard one : SAML2 .</a:t>
            </a:r>
          </a:p>
          <a:p>
            <a:r>
              <a:rPr lang="en-US" sz="2200" b="0" dirty="0" smtClean="0"/>
              <a:t>The interactions between the entities involved are IHE’s XUA ( Cross Application User Assertion ) profile compliant.</a:t>
            </a:r>
            <a:endParaRPr lang="en-US" sz="22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Use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7894" y="1928573"/>
            <a:ext cx="1130543" cy="45336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Token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475" y="1928573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/ Client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40214" y="1928573"/>
            <a:ext cx="1204033" cy="18814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Dorian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LDAP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OpenID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NIMS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9573" y="2278708"/>
            <a:ext cx="3208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2981975" y="2108861"/>
            <a:ext cx="1279980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 smtClean="0"/>
              <a:t>1. Request Token</a:t>
            </a:r>
            <a:endParaRPr lang="en-US" sz="1100" baseline="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77000" y="3429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124200"/>
            <a:ext cx="807937" cy="6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 smtClean="0"/>
              <a:t>2a. </a:t>
            </a:r>
            <a:r>
              <a:rPr lang="en-US" sz="1100" baseline="0" dirty="0" err="1" smtClean="0"/>
              <a:t>Auth</a:t>
            </a:r>
            <a:r>
              <a:rPr lang="en-US" sz="1100" baseline="0" dirty="0" smtClean="0"/>
              <a:t> using user/pass</a:t>
            </a:r>
            <a:endParaRPr lang="en-US" sz="1100" baseline="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4365" y="2555516"/>
            <a:ext cx="320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981975" y="2424711"/>
            <a:ext cx="1279980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3</a:t>
            </a:r>
            <a:r>
              <a:rPr lang="en-US" sz="1100" baseline="0" dirty="0" smtClean="0"/>
              <a:t>. Token</a:t>
            </a:r>
            <a:endParaRPr lang="en-US" sz="1100" baseline="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5471" y="2812369"/>
            <a:ext cx="0" cy="230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665422" y="3829261"/>
            <a:ext cx="826450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/>
              <a:t>4</a:t>
            </a:r>
            <a:r>
              <a:rPr lang="en-US" sz="1100" baseline="0" dirty="0" smtClean="0"/>
              <a:t>. Token + request</a:t>
            </a:r>
            <a:endParaRPr lang="en-US" sz="1100" baseline="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81975" y="6309791"/>
            <a:ext cx="2365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3531954" y="6157391"/>
            <a:ext cx="1253875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/>
              <a:t>5</a:t>
            </a:r>
            <a:r>
              <a:rPr lang="en-US" sz="1100" baseline="0" dirty="0" smtClean="0"/>
              <a:t>. Validate Token</a:t>
            </a:r>
            <a:endParaRPr lang="en-US" sz="1100" baseline="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50054" y="2812370"/>
            <a:ext cx="0" cy="230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1588972" y="3830980"/>
            <a:ext cx="961002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aseline="0" dirty="0"/>
              <a:t>6</a:t>
            </a:r>
            <a:r>
              <a:rPr lang="en-US" sz="1100" baseline="0" dirty="0" smtClean="0"/>
              <a:t>.  response</a:t>
            </a:r>
            <a:endParaRPr lang="en-US" sz="1100" baseline="0" dirty="0"/>
          </a:p>
        </p:txBody>
      </p:sp>
      <p:sp>
        <p:nvSpPr>
          <p:cNvPr id="20" name="Rectangle 19"/>
          <p:cNvSpPr/>
          <p:nvPr/>
        </p:nvSpPr>
        <p:spPr>
          <a:xfrm>
            <a:off x="542925" y="5121195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5325" y="5273595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7725" y="5425995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00125" y="5578395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52525" y="5730795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04925" y="5883195"/>
            <a:ext cx="1661098" cy="8837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33223" y="5410200"/>
            <a:ext cx="1211023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Permissions/Group Membership</a:t>
            </a:r>
            <a:r>
              <a:rPr lang="en-US" baseline="0" dirty="0" smtClean="0"/>
              <a:t> 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6478437" y="5791200"/>
            <a:ext cx="1354786" cy="20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6705600" y="5410200"/>
            <a:ext cx="990600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aseline="0" dirty="0" smtClean="0"/>
              <a:t>2b. Get permissions </a:t>
            </a:r>
            <a:r>
              <a:rPr lang="en-US" sz="1100" baseline="0" dirty="0"/>
              <a:t>bound with the subject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Big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</TotalTime>
  <Words>498</Words>
  <Application>Microsoft Macintosh PowerPoint</Application>
  <PresentationFormat>On-screen Show (4:3)</PresentationFormat>
  <Paragraphs>96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caBig Template</vt:lpstr>
      <vt:lpstr>PowerPoint Presentation</vt:lpstr>
      <vt:lpstr>WS-Security</vt:lpstr>
      <vt:lpstr>WS-Trust</vt:lpstr>
      <vt:lpstr>STS backed by cagrid security Infrastructure</vt:lpstr>
      <vt:lpstr>caGrid clients/services integration</vt:lpstr>
      <vt:lpstr>Notes</vt:lpstr>
      <vt:lpstr>Generic Use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Yusuf Nadir Saghar</cp:lastModifiedBy>
  <cp:revision>100</cp:revision>
  <dcterms:created xsi:type="dcterms:W3CDTF">2008-06-23T17:34:28Z</dcterms:created>
  <dcterms:modified xsi:type="dcterms:W3CDTF">2011-08-18T14:48:40Z</dcterms:modified>
</cp:coreProperties>
</file>