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9" r:id="rId13"/>
    <p:sldId id="268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990000"/>
    <a:srgbClr val="00AAF6"/>
    <a:srgbClr val="21BAFF"/>
    <a:srgbClr val="9FE1FF"/>
    <a:srgbClr val="FF9900"/>
    <a:srgbClr val="339933"/>
    <a:srgbClr val="1C26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6" autoAdjust="0"/>
    <p:restoredTop sz="94620" autoAdjust="0"/>
  </p:normalViewPr>
  <p:slideViewPr>
    <p:cSldViewPr>
      <p:cViewPr varScale="1">
        <p:scale>
          <a:sx n="84" d="100"/>
          <a:sy n="84" d="100"/>
        </p:scale>
        <p:origin x="-168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4ECD3D7-9B87-CD45-8592-2088BF434C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046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5364F4-3601-714E-9165-AAB2C8AA31C1}" type="slidenum">
              <a:rPr lang="en-US"/>
              <a:pPr/>
              <a:t>1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8DF3AD-A396-6245-A91F-D1376D3D5F31}" type="slidenum">
              <a:rPr lang="en-US"/>
              <a:pPr/>
              <a:t>2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9" name="Picture 23" descr="COVE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0" y="2133600"/>
            <a:ext cx="3810000" cy="609600"/>
          </a:xfrm>
        </p:spPr>
        <p:txBody>
          <a:bodyPr anchor="t"/>
          <a:lstStyle>
            <a:lvl1pPr algn="r">
              <a:defRPr sz="4000" b="0">
                <a:latin typeface="Arial Black" charset="0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0" y="4191000"/>
            <a:ext cx="3200400" cy="457200"/>
          </a:xfrm>
        </p:spPr>
        <p:txBody>
          <a:bodyPr/>
          <a:lstStyle>
            <a:lvl1pPr marL="0" indent="0" algn="r">
              <a:buFontTx/>
              <a:buNone/>
              <a:defRPr sz="2000" i="1"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smtClean="0"/>
          </a:p>
        </p:txBody>
      </p:sp>
      <p:sp>
        <p:nvSpPr>
          <p:cNvPr id="4120" name="Rectangle 2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3246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F6C96C4-1A4D-D34D-A676-22600C5694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E8B2886-89F2-4B45-897B-2EC094E748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95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C39AA78-0D39-EB43-B62D-0090171901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02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56465B8-C1AB-CF4B-B78C-8B2BF66D5C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90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34D3ABD-14B4-604A-A3D0-63DEE68D01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73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F297A9D-C17B-7947-9FAF-149842FA5D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6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50A109F-5F58-CC47-91AC-255635BD31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76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C2ADE4D-B4BF-0B4B-AF06-0EB349C8D5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5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9C2DB57-FBE3-8F4E-9132-A178C2AB5B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32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1CDD40-2340-7F44-A8E2-FE8562E4A1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3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B56C4DC-1D21-4E4A-A575-9C01EDBAE8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3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3" name="Picture 19" descr="INSID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04800" y="0"/>
            <a:ext cx="6858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055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A175E66-514D-924B-AE61-1F3AD04C695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AAF6"/>
        </a:buClr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AAF6"/>
        </a:buClr>
        <a:buChar char="•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AAF6"/>
        </a:buClr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ncisvn.nci.nih.gov/svn/cagrid/trunk/cagrid/Documentation/core/release_notes/caGrid-1.4_ReleaseNotes.txt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cisvn.nci.nih.gov/svn/cagrid/trunk/cagrid/Documentation/general/meetings/UGM/2010-10_caGrid-1-4-GAARDS.pptx" TargetMode="External"/><Relationship Id="rId4" Type="http://schemas.openxmlformats.org/officeDocument/2006/relationships/hyperlink" Target="https://ncisvn.nci.nih.gov/svn/cagrid/trunk/cagrid/Documentation/general/meetings/UGM/2010-10_caGrid-1-4-Identifiers.pptx" TargetMode="External"/><Relationship Id="rId5" Type="http://schemas.openxmlformats.org/officeDocument/2006/relationships/hyperlink" Target="https://ncisvn.nci.nih.gov/svn/cagrid/trunk/cagrid/Documentation/general/meetings/UGM/2010-10_caGrid-1-4-Proxy-Usage.pptx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ncisvn.nci.nih.gov/svn/cagrid/trunk/cagrid/Documentation/general/meetings/UGM/2010-10_caGrid-1-4-CQL2-and-DCQL2.pptx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agrid.org/display/dataservices/CQL+2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agrid.org/display/fqp/DCQL+2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agrid.org/display/identifiers/Hom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dpurl.training.cagrid.org:8080/training/a9bcdd8e-0492-4153-8767-9ac14bb56257" TargetMode="External"/><Relationship Id="rId3" Type="http://schemas.openxmlformats.org/officeDocument/2006/relationships/hyperlink" Target="http://idpurl.training.cagrid.org:8080/train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330414C8-4337-064D-B3E4-7CCA9012C097}" type="slidenum">
              <a:rPr lang="en-US"/>
              <a:pPr/>
              <a:t>1</a:t>
            </a:fld>
            <a:endParaRPr lang="en-US"/>
          </a:p>
        </p:txBody>
      </p:sp>
      <p:sp>
        <p:nvSpPr>
          <p:cNvPr id="2064" name="Rectangle 16"/>
          <p:cNvSpPr>
            <a:spLocks noGrp="1" noChangeArrowheads="1"/>
          </p:cNvSpPr>
          <p:nvPr>
            <p:ph type="ctrTitle"/>
          </p:nvPr>
        </p:nvSpPr>
        <p:spPr>
          <a:xfrm>
            <a:off x="4953000" y="2057400"/>
            <a:ext cx="3810000" cy="609600"/>
          </a:xfrm>
        </p:spPr>
        <p:txBody>
          <a:bodyPr/>
          <a:lstStyle/>
          <a:p>
            <a:r>
              <a:rPr lang="en-US" dirty="0" smtClean="0"/>
              <a:t>caGrid 1.4</a:t>
            </a:r>
            <a:br>
              <a:rPr lang="en-US" dirty="0" smtClean="0"/>
            </a:br>
            <a:r>
              <a:rPr lang="en-US" dirty="0" smtClean="0"/>
              <a:t>Release</a:t>
            </a:r>
            <a:endParaRPr lang="en-US" dirty="0"/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subTitle" idx="1"/>
          </p:nvPr>
        </p:nvSpPr>
        <p:spPr>
          <a:xfrm>
            <a:off x="5486400" y="4267200"/>
            <a:ext cx="3200400" cy="457200"/>
          </a:xfrm>
        </p:spPr>
        <p:txBody>
          <a:bodyPr/>
          <a:lstStyle/>
          <a:p>
            <a:r>
              <a:rPr lang="en-US" sz="1400" b="0" i="0" dirty="0" smtClean="0">
                <a:solidFill>
                  <a:schemeClr val="bg2"/>
                </a:solidFill>
              </a:rPr>
              <a:t>William Stephens</a:t>
            </a:r>
          </a:p>
          <a:p>
            <a:r>
              <a:rPr lang="en-US" sz="1400" b="0" i="0" dirty="0" smtClean="0">
                <a:solidFill>
                  <a:schemeClr val="bg2"/>
                </a:solidFill>
              </a:rPr>
              <a:t>caGrid KC Operations Manager</a:t>
            </a:r>
            <a:endParaRPr lang="en-US" sz="1400" b="0" i="0" dirty="0">
              <a:solidFill>
                <a:schemeClr val="bg2"/>
              </a:solidFill>
            </a:endParaRPr>
          </a:p>
          <a:p>
            <a:r>
              <a:rPr lang="en-US" sz="1400" i="0" dirty="0" smtClean="0">
                <a:solidFill>
                  <a:schemeClr val="bg2"/>
                </a:solidFill>
              </a:rPr>
              <a:t>May, 19 2011</a:t>
            </a:r>
            <a:endParaRPr lang="en-US" sz="1400" i="0" dirty="0">
              <a:solidFill>
                <a:schemeClr val="bg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14788" y="609264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caGrid 1.4 Configuration</a:t>
            </a:r>
          </a:p>
          <a:p>
            <a:pPr marL="0" indent="0">
              <a:buNone/>
            </a:pPr>
            <a:r>
              <a:rPr lang="en-US" b="0" dirty="0"/>
              <a:t>The caGrid 1.4 distribution allows users to configure firewalled access for the following:</a:t>
            </a:r>
          </a:p>
          <a:p>
            <a:r>
              <a:rPr lang="en-US" b="0" dirty="0"/>
              <a:t>caGrid Installer</a:t>
            </a:r>
          </a:p>
          <a:p>
            <a:r>
              <a:rPr lang="en-US" b="0" dirty="0"/>
              <a:t>GAARDS Security User Interface</a:t>
            </a:r>
          </a:p>
          <a:p>
            <a:r>
              <a:rPr lang="en-US" b="0" dirty="0"/>
              <a:t>Introduce Service Development Tool</a:t>
            </a:r>
          </a:p>
          <a:p>
            <a:r>
              <a:rPr lang="en-US" b="0" dirty="0"/>
              <a:t>Synchronization with Trust Fabric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0" dirty="0"/>
              <a:t>The proxy configuration code has not yet been ported to the caGrid 1.3 code base.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465B8-C1AB-CF4B-B78C-8B2BF66D5CF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41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Configurable through the use of the ANT_OPTS environment variable:</a:t>
            </a:r>
          </a:p>
          <a:p>
            <a:r>
              <a:rPr lang="en-US" b="0" dirty="0" smtClean="0"/>
              <a:t>GAARDS UI</a:t>
            </a:r>
          </a:p>
          <a:p>
            <a:r>
              <a:rPr lang="en-US" b="0" dirty="0" smtClean="0"/>
              <a:t>Introduce</a:t>
            </a:r>
          </a:p>
          <a:p>
            <a:r>
              <a:rPr lang="en-US" b="0" dirty="0" err="1" smtClean="0"/>
              <a:t>syncWithTrustFabric</a:t>
            </a:r>
            <a:endParaRPr lang="en-US" b="0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Configurable through start scripts:</a:t>
            </a:r>
          </a:p>
          <a:p>
            <a:pPr marL="0" indent="0">
              <a:buNone/>
            </a:pPr>
            <a:r>
              <a:rPr lang="en-US" b="0" dirty="0" smtClean="0"/>
              <a:t>The Installer includes 2 startup scripts: </a:t>
            </a:r>
            <a:r>
              <a:rPr lang="en-US" b="0" dirty="0" err="1" smtClean="0"/>
              <a:t>install.bat</a:t>
            </a:r>
            <a:r>
              <a:rPr lang="en-US" b="0" dirty="0" smtClean="0"/>
              <a:t> and </a:t>
            </a:r>
            <a:r>
              <a:rPr lang="en-US" b="0" dirty="0" err="1" smtClean="0"/>
              <a:t>install.sh</a:t>
            </a:r>
            <a:r>
              <a:rPr lang="en-US" b="0" dirty="0" smtClean="0"/>
              <a:t>. These scripts contain the configuration elements that can be setup to meet the end user’s network firewall needs.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465B8-C1AB-CF4B-B78C-8B2BF66D5CF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11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 Fixes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42 bug fixes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Release Notes: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https://ncisvn.nci.nih.gov/svn/cagrid/trunk/cagrid/Documentation/core/release_notes/caGrid-</a:t>
            </a:r>
            <a:r>
              <a:rPr lang="en-US" dirty="0" smtClean="0">
                <a:hlinkClick r:id="rId2"/>
              </a:rPr>
              <a:t>1.4_ReleaseNotes.txt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465B8-C1AB-CF4B-B78C-8B2BF66D5CF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50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Questions or comments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465B8-C1AB-CF4B-B78C-8B2BF66D5CF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53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E5EC6-927B-B047-B22B-45E175353930}" type="slidenum">
              <a:rPr lang="en-US"/>
              <a:pPr/>
              <a:t>2</a:t>
            </a:fld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caGrid 1.4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caGrid 1.4 </a:t>
            </a:r>
          </a:p>
          <a:p>
            <a:r>
              <a:rPr lang="en-US" b="0" dirty="0" smtClean="0"/>
              <a:t>Development completed in October, 2010</a:t>
            </a:r>
          </a:p>
          <a:p>
            <a:r>
              <a:rPr lang="en-US" b="0" dirty="0" smtClean="0"/>
              <a:t>Installed: Oct – Dec, 2010</a:t>
            </a:r>
          </a:p>
          <a:p>
            <a:pPr lvl="1"/>
            <a:r>
              <a:rPr lang="en-US" dirty="0" smtClean="0"/>
              <a:t>OSU Training Grid</a:t>
            </a:r>
          </a:p>
          <a:p>
            <a:pPr lvl="1"/>
            <a:r>
              <a:rPr lang="en-US" b="0" dirty="0" smtClean="0"/>
              <a:t>NCI QA Grid</a:t>
            </a:r>
          </a:p>
          <a:p>
            <a:pPr lvl="1"/>
            <a:r>
              <a:rPr lang="en-US" dirty="0" smtClean="0"/>
              <a:t>NCI Staging Grid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Production Install</a:t>
            </a:r>
          </a:p>
          <a:p>
            <a:r>
              <a:rPr lang="en-US" b="0" dirty="0" smtClean="0"/>
              <a:t>Install Scheduled for this weekend</a:t>
            </a:r>
          </a:p>
          <a:p>
            <a:pPr lvl="1"/>
            <a:r>
              <a:rPr lang="en-US" b="0" dirty="0" smtClean="0"/>
              <a:t>Start of install: 5/20/2011 10AM</a:t>
            </a:r>
          </a:p>
          <a:p>
            <a:pPr lvl="1"/>
            <a:r>
              <a:rPr lang="en-US" b="0" dirty="0" smtClean="0"/>
              <a:t>Expected completion: 5/21/2011 6PM</a:t>
            </a:r>
          </a:p>
          <a:p>
            <a:r>
              <a:rPr lang="en-US" b="0" dirty="0" smtClean="0"/>
              <a:t>Expected outages of individual services to be minimized to less than 3 hours</a:t>
            </a:r>
          </a:p>
          <a:p>
            <a:r>
              <a:rPr lang="en-US" b="0" dirty="0" smtClean="0"/>
              <a:t>Security services scheduled for upgrade first</a:t>
            </a:r>
            <a:endParaRPr lang="en-US" b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29 New </a:t>
            </a:r>
            <a:r>
              <a:rPr lang="en-US" dirty="0"/>
              <a:t>F</a:t>
            </a:r>
            <a:r>
              <a:rPr lang="en-US" dirty="0" smtClean="0"/>
              <a:t>eatures and Updates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Major New Features</a:t>
            </a:r>
          </a:p>
          <a:p>
            <a:r>
              <a:rPr lang="en-US" dirty="0" smtClean="0"/>
              <a:t>CQL2 query language with support in Data Services</a:t>
            </a:r>
          </a:p>
          <a:p>
            <a:r>
              <a:rPr lang="en-US" dirty="0" smtClean="0"/>
              <a:t>DCQL2 query language with support in FQP</a:t>
            </a:r>
          </a:p>
          <a:p>
            <a:pPr lvl="1"/>
            <a:r>
              <a:rPr lang="fi-FI" dirty="0">
                <a:hlinkClick r:id="rId2"/>
              </a:rPr>
              <a:t>https://ncisvn.nci.nih.gov/svn/cagrid/trunk/cagrid/Documentation/general/meetings/UGM/2010-10_caGrid-1-4-CQL2-and-DCQL2.</a:t>
            </a:r>
            <a:r>
              <a:rPr lang="fi-FI" dirty="0" smtClean="0">
                <a:hlinkClick r:id="rId2"/>
              </a:rPr>
              <a:t>pptx</a:t>
            </a:r>
            <a:endParaRPr lang="en-US" dirty="0" smtClean="0"/>
          </a:p>
          <a:p>
            <a:r>
              <a:rPr lang="en-US" dirty="0" smtClean="0"/>
              <a:t>Stand alone GAARDS UI</a:t>
            </a:r>
          </a:p>
          <a:p>
            <a:pPr lvl="1"/>
            <a:r>
              <a:rPr lang="fi-FI" dirty="0">
                <a:hlinkClick r:id="rId3"/>
              </a:rPr>
              <a:t>https://ncisvn.nci.nih.gov/svn/cagrid/trunk/cagrid/Documentation/general/meetings/UGM/2010-10_caGrid-1-4-</a:t>
            </a:r>
            <a:r>
              <a:rPr lang="fi-FI" dirty="0" smtClean="0">
                <a:hlinkClick r:id="rId3"/>
              </a:rPr>
              <a:t>GAARDS.pptx</a:t>
            </a:r>
            <a:endParaRPr lang="fi-FI" dirty="0" smtClean="0"/>
          </a:p>
          <a:p>
            <a:r>
              <a:rPr lang="fi-FI" dirty="0" err="1" smtClean="0"/>
              <a:t>Identifiers</a:t>
            </a:r>
            <a:r>
              <a:rPr lang="fi-FI" dirty="0" smtClean="0"/>
              <a:t> </a:t>
            </a:r>
            <a:r>
              <a:rPr lang="fi-FI" dirty="0" err="1" smtClean="0"/>
              <a:t>Support</a:t>
            </a:r>
            <a:r>
              <a:rPr lang="fi-FI" dirty="0" smtClean="0"/>
              <a:t> (GUID)</a:t>
            </a:r>
          </a:p>
          <a:p>
            <a:pPr lvl="1"/>
            <a:r>
              <a:rPr lang="fi-FI" dirty="0">
                <a:hlinkClick r:id="rId4"/>
              </a:rPr>
              <a:t>https://ncisvn.nci.nih.gov/svn/cagrid/trunk/cagrid/Documentation/general/meetings/UGM/2010-10_caGrid-1-4-</a:t>
            </a:r>
            <a:r>
              <a:rPr lang="fi-FI" dirty="0" smtClean="0">
                <a:hlinkClick r:id="rId4"/>
              </a:rPr>
              <a:t>Identifiers.pptx</a:t>
            </a:r>
            <a:endParaRPr lang="en-US" dirty="0" smtClean="0"/>
          </a:p>
          <a:p>
            <a:r>
              <a:rPr lang="en-US" dirty="0" smtClean="0"/>
              <a:t>Proxy support </a:t>
            </a:r>
          </a:p>
          <a:p>
            <a:pPr lvl="1"/>
            <a:r>
              <a:rPr lang="fi-FI" dirty="0">
                <a:hlinkClick r:id="rId5"/>
              </a:rPr>
              <a:t>https://ncisvn.nci.nih.gov/svn/cagrid/trunk/cagrid/Documentation/general/meetings/UGM/2010-10_caGrid-1-4-Proxy-</a:t>
            </a:r>
            <a:r>
              <a:rPr lang="fi-FI" dirty="0" smtClean="0">
                <a:hlinkClick r:id="rId5"/>
              </a:rPr>
              <a:t>Usage.pptx</a:t>
            </a:r>
            <a:endParaRPr lang="fi-FI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465B8-C1AB-CF4B-B78C-8B2BF66D5CF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01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CQL2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Aggregations </a:t>
            </a:r>
          </a:p>
          <a:p>
            <a:pPr lvl="1"/>
            <a:r>
              <a:rPr lang="en-US" dirty="0"/>
              <a:t>Min, Max, and Count have been added as aggregation operations when returning a distinct attribute value.</a:t>
            </a:r>
          </a:p>
          <a:p>
            <a:r>
              <a:rPr lang="en-US" dirty="0"/>
              <a:t>Strongly typed attribute values </a:t>
            </a:r>
          </a:p>
          <a:p>
            <a:pPr lvl="1"/>
            <a:r>
              <a:rPr lang="en-US" dirty="0"/>
              <a:t>Queries are unambiguous when using attribute value restrictions.</a:t>
            </a:r>
          </a:p>
          <a:p>
            <a:pPr lvl="1"/>
            <a:r>
              <a:rPr lang="en-US" dirty="0"/>
              <a:t>Data types prevent type mismatches (i.e. querying integer fields using strings)</a:t>
            </a:r>
            <a:r>
              <a:rPr lang="en-US" dirty="0" smtClean="0"/>
              <a:t>.</a:t>
            </a:r>
          </a:p>
          <a:p>
            <a:r>
              <a:rPr lang="en-US" dirty="0"/>
              <a:t>Differentiation from Unary to Binary attribute restrictions </a:t>
            </a:r>
          </a:p>
          <a:p>
            <a:pPr lvl="1"/>
            <a:r>
              <a:rPr lang="en-US" dirty="0"/>
              <a:t>Reduces processing to determine the nature of an attribute.</a:t>
            </a:r>
          </a:p>
          <a:p>
            <a:pPr lvl="1"/>
            <a:r>
              <a:rPr lang="en-US" dirty="0"/>
              <a:t>Improves clarity of query language schema.</a:t>
            </a:r>
          </a:p>
          <a:p>
            <a:r>
              <a:rPr lang="en-US" dirty="0"/>
              <a:t>Retrieval of associated objects </a:t>
            </a:r>
          </a:p>
          <a:p>
            <a:pPr lvl="1"/>
            <a:r>
              <a:rPr lang="en-US" dirty="0"/>
              <a:t>Associations can be populated by the data service before returning object instances.</a:t>
            </a:r>
          </a:p>
          <a:p>
            <a:pPr lvl="1"/>
            <a:r>
              <a:rPr lang="en-US" dirty="0"/>
              <a:t>Retrieval based on role names or depth of association</a:t>
            </a:r>
          </a:p>
          <a:p>
            <a:pPr lvl="1"/>
            <a:r>
              <a:rPr lang="en-US" dirty="0"/>
              <a:t>Name-based retrieval is recursively defined, allowing population of specific associations of associations.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465B8-C1AB-CF4B-B78C-8B2BF66D5CF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15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CQL2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Extensions</a:t>
            </a:r>
          </a:p>
          <a:p>
            <a:pPr lvl="1"/>
            <a:r>
              <a:rPr lang="en-US" dirty="0"/>
              <a:t>Data Service developers can add custom query capabilities.</a:t>
            </a:r>
          </a:p>
          <a:p>
            <a:pPr lvl="1"/>
            <a:r>
              <a:rPr lang="en-US" dirty="0"/>
              <a:t>Several points at which the language may be extended with custom query components.</a:t>
            </a:r>
          </a:p>
          <a:p>
            <a:pPr lvl="1"/>
            <a:r>
              <a:rPr lang="en-US" dirty="0"/>
              <a:t>Support for extensions is advertised by data services which support CQL 2 as a resource property.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CQL 2: </a:t>
            </a:r>
            <a:r>
              <a:rPr lang="en-US" dirty="0">
                <a:hlinkClick r:id="rId2"/>
              </a:rPr>
              <a:t>http://cagrid.org/display/dataservices/CQL+2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465B8-C1AB-CF4B-B78C-8B2BF66D5CF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67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DCQL2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Builds on CQL 2</a:t>
            </a:r>
          </a:p>
          <a:p>
            <a:pPr lvl="1"/>
            <a:r>
              <a:rPr lang="en-US" sz="2000" dirty="0"/>
              <a:t>Inherits the new features</a:t>
            </a:r>
          </a:p>
          <a:p>
            <a:r>
              <a:rPr lang="en-US" sz="2000" dirty="0"/>
              <a:t>New Features</a:t>
            </a:r>
          </a:p>
          <a:p>
            <a:pPr lvl="1"/>
            <a:r>
              <a:rPr lang="en-US" sz="2000" dirty="0"/>
              <a:t>Data Transformations </a:t>
            </a:r>
          </a:p>
          <a:p>
            <a:pPr lvl="2"/>
            <a:r>
              <a:rPr lang="en-US" sz="1800" dirty="0"/>
              <a:t>Attribute values may be manipulated during processing of Foreign Associations</a:t>
            </a:r>
          </a:p>
          <a:p>
            <a:pPr lvl="2"/>
            <a:r>
              <a:rPr lang="en-US" sz="1800" dirty="0"/>
              <a:t>Possible to ask questions which have phrases like "30 minutes ago", or "subtract N from", or "prepended with"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DCQL </a:t>
            </a:r>
            <a:r>
              <a:rPr lang="en-US" dirty="0"/>
              <a:t>2: </a:t>
            </a:r>
            <a:r>
              <a:rPr lang="en-US" dirty="0">
                <a:hlinkClick r:id="rId2"/>
              </a:rPr>
              <a:t>http://cagrid.org/display/fqp/DCQL+2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465B8-C1AB-CF4B-B78C-8B2BF66D5CF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3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GAARDS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Installation:</a:t>
            </a:r>
          </a:p>
          <a:p>
            <a:r>
              <a:rPr lang="en-US" b="0" dirty="0"/>
              <a:t>Download from </a:t>
            </a:r>
            <a:r>
              <a:rPr lang="en-US" b="0" dirty="0" err="1"/>
              <a:t>cagrid.org</a:t>
            </a:r>
            <a:r>
              <a:rPr lang="en-US" b="0" dirty="0"/>
              <a:t> or the caGrid </a:t>
            </a:r>
            <a:r>
              <a:rPr lang="en-US" b="0" dirty="0" err="1"/>
              <a:t>GForge</a:t>
            </a:r>
            <a:r>
              <a:rPr lang="en-US" b="0" dirty="0"/>
              <a:t> site when 1.4 is released</a:t>
            </a:r>
          </a:p>
          <a:p>
            <a:r>
              <a:rPr lang="en-US" b="0" dirty="0"/>
              <a:t>Unzip GAARDS distribution</a:t>
            </a:r>
          </a:p>
          <a:p>
            <a:r>
              <a:rPr lang="en-US" b="0" dirty="0"/>
              <a:t>Run batch file to start (Windows)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New Functionality</a:t>
            </a:r>
          </a:p>
          <a:p>
            <a:r>
              <a:rPr lang="en-US" b="0" dirty="0" smtClean="0"/>
              <a:t>No need to install all of caGrid </a:t>
            </a:r>
          </a:p>
          <a:p>
            <a:r>
              <a:rPr lang="en-US" b="0" dirty="0" smtClean="0"/>
              <a:t>Supports allowing non-administrative users to search for hosts</a:t>
            </a:r>
          </a:p>
          <a:p>
            <a:r>
              <a:rPr lang="en-US" b="0" dirty="0" smtClean="0"/>
              <a:t>Supports configuration of private Authentication Services in Dorian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465B8-C1AB-CF4B-B78C-8B2BF66D5CF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99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Identifier Services Framework is related to having </a:t>
            </a:r>
            <a:r>
              <a:rPr lang="en-US" dirty="0" smtClean="0"/>
              <a:t>globally unique, persistent "</a:t>
            </a:r>
            <a:r>
              <a:rPr lang="en-US" dirty="0"/>
              <a:t>identifiers" for individual data objects. The identifier is essentially a forever globally unique name for the data object such that it can be unambiguously used to refer to the data from different application contexts.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The implementation choice for the identifier format is the Universal Resource Identifier (URI). This enables the use of existing web standards (including semantic web technologies) and protocols, and provides a natural approach to identifier resolution. No special knowledge is needed to know how to resolve identifiers. In other words, an identifier can be resolved by simply "following it".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Identifiers: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://cagrid.org/display/identifiers/</a:t>
            </a:r>
            <a:r>
              <a:rPr lang="en-US" dirty="0" smtClean="0">
                <a:hlinkClick r:id="rId2"/>
              </a:rPr>
              <a:t>Home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465B8-C1AB-CF4B-B78C-8B2BF66D5CF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05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Three components:</a:t>
            </a:r>
          </a:p>
          <a:p>
            <a:r>
              <a:rPr lang="en-US" dirty="0" smtClean="0"/>
              <a:t>Persistent URL server</a:t>
            </a:r>
          </a:p>
          <a:p>
            <a:r>
              <a:rPr lang="en-US" dirty="0" smtClean="0"/>
              <a:t>caGrid Identifiers grid service</a:t>
            </a:r>
          </a:p>
          <a:p>
            <a:r>
              <a:rPr lang="en-US" dirty="0" smtClean="0"/>
              <a:t>Identifiers </a:t>
            </a:r>
            <a:r>
              <a:rPr lang="en-US" dirty="0" err="1" smtClean="0"/>
              <a:t>NamingAuthority</a:t>
            </a:r>
            <a:r>
              <a:rPr lang="en-US" dirty="0" smtClean="0"/>
              <a:t> web application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 Identifier: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http://idpurl.training.cagrid.org:8080/training/a9bcdd8e-0492-4153-8767-</a:t>
            </a:r>
            <a:r>
              <a:rPr lang="en-US" dirty="0" smtClean="0">
                <a:hlinkClick r:id="rId2"/>
              </a:rPr>
              <a:t>9ac14bb56257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Prefix: </a:t>
            </a:r>
            <a:r>
              <a:rPr lang="en-US" dirty="0">
                <a:hlinkClick r:id="rId3"/>
              </a:rPr>
              <a:t>http://idpurl.training.cagrid.org:8080/</a:t>
            </a:r>
            <a:r>
              <a:rPr lang="en-US" dirty="0" smtClean="0">
                <a:hlinkClick r:id="rId3"/>
              </a:rPr>
              <a:t>training</a:t>
            </a:r>
            <a:endParaRPr lang="en-US" dirty="0" smtClean="0"/>
          </a:p>
          <a:p>
            <a:r>
              <a:rPr lang="en-US" dirty="0" smtClean="0"/>
              <a:t>This is the training identifier domain</a:t>
            </a:r>
          </a:p>
          <a:p>
            <a:pPr marL="0" indent="0">
              <a:buNone/>
            </a:pPr>
            <a:r>
              <a:rPr lang="en-US" dirty="0" smtClean="0"/>
              <a:t>GUID: </a:t>
            </a:r>
            <a:r>
              <a:rPr lang="nl-NL" dirty="0"/>
              <a:t>a9bcdd8e-0492-4153-8767-</a:t>
            </a:r>
            <a:r>
              <a:rPr lang="nl-NL" dirty="0" smtClean="0"/>
              <a:t>9ac14bb56257</a:t>
            </a:r>
          </a:p>
          <a:p>
            <a:r>
              <a:rPr lang="en-US" dirty="0" smtClean="0"/>
              <a:t>The globally unique identifier of the data object on the grid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465B8-C1AB-CF4B-B78C-8B2BF66D5CF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73230"/>
      </p:ext>
    </p:extLst>
  </p:cSld>
  <p:clrMapOvr>
    <a:masterClrMapping/>
  </p:clrMapOvr>
</p:sld>
</file>

<file path=ppt/theme/theme1.xml><?xml version="1.0" encoding="utf-8"?>
<a:theme xmlns:a="http://schemas.openxmlformats.org/drawingml/2006/main" name="caBIG(r) PPT Template for non-NCI presenters_508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caBIG(r) PPT Template for non-NCI presenters_508.potx</Template>
  <TotalTime>284</TotalTime>
  <Words>910</Words>
  <Application>Microsoft Macintosh PowerPoint</Application>
  <PresentationFormat>On-screen Show (4:3)</PresentationFormat>
  <Paragraphs>129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caBIG(r) PPT Template for non-NCI presenters_508</vt:lpstr>
      <vt:lpstr>caGrid 1.4 Release</vt:lpstr>
      <vt:lpstr>caGrid 1.4</vt:lpstr>
      <vt:lpstr>New Features</vt:lpstr>
      <vt:lpstr>CQL2</vt:lpstr>
      <vt:lpstr>CQL2 (cont)</vt:lpstr>
      <vt:lpstr>DCQL2</vt:lpstr>
      <vt:lpstr>GAARDS UI</vt:lpstr>
      <vt:lpstr>Identifiers</vt:lpstr>
      <vt:lpstr>Identifiers (cont)</vt:lpstr>
      <vt:lpstr>Proxy Support</vt:lpstr>
      <vt:lpstr>Proxy Support</vt:lpstr>
      <vt:lpstr>Bug Fixes</vt:lpstr>
      <vt:lpstr>Questions?</vt:lpstr>
    </vt:vector>
  </TitlesOfParts>
  <Company>NCI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</dc:title>
  <dc:creator>NCI</dc:creator>
  <cp:lastModifiedBy>William Stephens</cp:lastModifiedBy>
  <cp:revision>41</cp:revision>
  <dcterms:modified xsi:type="dcterms:W3CDTF">2011-05-19T14:52:38Z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</Properties>
</file>