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B2C45"/>
    <a:srgbClr val="E7E7E7"/>
    <a:srgbClr val="292A41"/>
    <a:srgbClr val="D0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6762" autoAdjust="0"/>
    <p:restoredTop sz="94471" autoAdjust="0"/>
  </p:normalViewPr>
  <p:slideViewPr>
    <p:cSldViewPr>
      <p:cViewPr>
        <p:scale>
          <a:sx n="100" d="100"/>
          <a:sy n="100" d="100"/>
        </p:scale>
        <p:origin x="-1824" y="-8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F5AA-1CF3-462C-963B-BA66B68436C5}" type="datetimeFigureOut">
              <a:rPr lang="en-US" smtClean="0"/>
              <a:pPr/>
              <a:t>7/7/09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1" descr="caBIG-poster-banner(30)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7772400" cy="8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27000"/>
            <a:ext cx="396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Introduce</a:t>
            </a:r>
            <a:endParaRPr lang="en-US" sz="32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1371600" y="990600"/>
            <a:ext cx="62484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100" i="1" dirty="0" smtClean="0"/>
              <a:t>Introduce </a:t>
            </a:r>
            <a:r>
              <a:rPr lang="en-US" sz="1100" i="1" dirty="0"/>
              <a:t>aims to reduce the service </a:t>
            </a:r>
            <a:r>
              <a:rPr lang="en-US" sz="1100" i="1" dirty="0" smtClean="0"/>
              <a:t>development and  </a:t>
            </a:r>
            <a:r>
              <a:rPr lang="en-US" sz="1100" i="1" dirty="0"/>
              <a:t>deployment effort by hiding low level details of the </a:t>
            </a:r>
            <a:r>
              <a:rPr lang="en-US" sz="1100" i="1" dirty="0" err="1"/>
              <a:t>Globus</a:t>
            </a:r>
            <a:r>
              <a:rPr lang="en-US" sz="1100" i="1" dirty="0"/>
              <a:t> Toolkit and to enable the implementation of strongly-typed Grid services. We expect that enabling strongly typed grid services while lowering the difficulty of entry to the Grid via toolkits like Introduce 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1100" dirty="0"/>
              <a:t>  </a:t>
            </a:r>
          </a:p>
          <a:p>
            <a:pPr>
              <a:defRPr/>
            </a:pPr>
            <a:endParaRPr lang="en-US" sz="1000" i="1" dirty="0"/>
          </a:p>
        </p:txBody>
      </p:sp>
      <p:pic>
        <p:nvPicPr>
          <p:cNvPr id="18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118225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52400" y="1981200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100" dirty="0" smtClean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strongly-typed services, in which data types consumed and produced by a service are well-defined and published in the Grid, is necessary to enable syntactic interoperability so that two Grid endpoints can interact with each other programmatically and correctly. </a:t>
            </a:r>
            <a:endParaRPr lang="en-US" sz="11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" y="6096000"/>
            <a:ext cx="3581400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292A41"/>
                </a:solidFill>
                <a:effectLst/>
                <a:latin typeface="+mj-lt"/>
                <a:cs typeface="Arial" pitchFamily="34" charset="0"/>
              </a:rPr>
              <a:t>Features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292A4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Graphical creation of all aspects of the grid service from describing operations 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stateful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resources to configuring complex authentication and authorization policy.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Dynamic schema discovery enabling use of published data types as service parameters and resource properties.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Creates WSDL2.0 / WSRF Compliant Services utilizing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Globus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4.0.X and Axis for grid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service middleware support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All client and service code is automatically generated using the Introduce Synchronization engine as well as Axis and JET.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Supports Creating Multiple Resources/Services using the WSRF family of specifications.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Utilizes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Globus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GSI Security  and provides graphical Configuration of authentication and authorization policies.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CSM 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GridGrouper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Authorization Support.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Resource Properties can be used for service metadata and published using MDS based Index Service Registration.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Rich extension/plug-in framework for creating custom services or adding custom functionality to Introduce.</a:t>
            </a: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</a:pPr>
            <a:r>
              <a:rPr lang="en-US" sz="1000" dirty="0" smtClean="0">
                <a:cs typeface="Arial" pitchFamily="34" charset="0"/>
              </a:rPr>
              <a:t>Supports WS-Notification, WS-Lifetime, Persistent Resources, Secure Resources as well as many others.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581400"/>
            <a:ext cx="34531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886200" y="3429000"/>
            <a:ext cx="3733800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rgbClr val="292A41"/>
                </a:solidFill>
                <a:latin typeface="+mj-lt"/>
                <a:cs typeface="Arial" pitchFamily="34" charset="0"/>
              </a:rPr>
              <a:t>Architecture</a:t>
            </a:r>
            <a:endParaRPr lang="en-US" sz="1100" dirty="0" smtClean="0">
              <a:solidFill>
                <a:srgbClr val="292A41"/>
              </a:solidFill>
              <a:latin typeface="+mj-lt"/>
            </a:endParaRPr>
          </a:p>
          <a:p>
            <a:pPr marL="182880" indent="-182880" algn="just">
              <a:buFont typeface="Wingdings" charset="2"/>
              <a:buChar char="§"/>
            </a:pPr>
            <a:r>
              <a:rPr lang="en-US" sz="1000" dirty="0" smtClean="0"/>
              <a:t>Service Model maintains the complete representation of the services, methods, resources, resource properties, data types, security configuration. Index service registration, etc.</a:t>
            </a:r>
          </a:p>
          <a:p>
            <a:pPr marL="182880" lvl="0" indent="-182880" algn="just">
              <a:buFont typeface="Wingdings" charset="2"/>
              <a:buChar char="§"/>
            </a:pPr>
            <a:r>
              <a:rPr lang="en-US" sz="1000" dirty="0" smtClean="0"/>
              <a:t>Graphical Development Environment modifies service model and passes the modified model to the Introduce Synchronization Engine.</a:t>
            </a:r>
          </a:p>
          <a:p>
            <a:pPr marL="182880" lvl="0" indent="-182880" algn="just">
              <a:buFont typeface="Wingdings" charset="2"/>
              <a:buChar char="§"/>
            </a:pPr>
            <a:r>
              <a:rPr lang="en-US" sz="1000" dirty="0" smtClean="0"/>
              <a:t>Introduce Synchronization Engine re-syncs/generates the service with changes in the modified service model.</a:t>
            </a:r>
          </a:p>
          <a:p>
            <a:pPr marL="182880" lvl="0" indent="-182880" algn="just">
              <a:buFont typeface="Wingdings" charset="2"/>
              <a:buChar char="§"/>
            </a:pPr>
            <a:r>
              <a:rPr lang="en-US" sz="1000" dirty="0" smtClean="0"/>
              <a:t>Synchronization engine leverages Java Emitter Templates (JET), Axis 1.2, and </a:t>
            </a:r>
            <a:r>
              <a:rPr lang="en-US" sz="1000" dirty="0" err="1" smtClean="0"/>
              <a:t>Globus</a:t>
            </a:r>
            <a:r>
              <a:rPr lang="en-US" sz="1000" dirty="0" smtClean="0"/>
              <a:t> 4.0.X for creation and modification of source code and configuration files required  for the service</a:t>
            </a:r>
          </a:p>
          <a:p>
            <a:pPr marL="182880" lvl="0" indent="-182880" algn="just">
              <a:buFont typeface="Wingdings" charset="2"/>
              <a:buChar char="§"/>
            </a:pPr>
            <a:r>
              <a:rPr lang="en-US" sz="1000" dirty="0" smtClean="0"/>
              <a:t>Auto generation of unboxed complete client and stubbed service implementation.</a:t>
            </a:r>
          </a:p>
          <a:p>
            <a:pPr marL="182880" lvl="0" indent="-182880" algn="just">
              <a:buFont typeface="Wingdings" charset="2"/>
              <a:buChar char="§"/>
            </a:pPr>
            <a:r>
              <a:rPr lang="en-US" sz="1000" dirty="0" err="1" smtClean="0"/>
              <a:t>Globus</a:t>
            </a:r>
            <a:r>
              <a:rPr lang="en-US" sz="1000" dirty="0" smtClean="0"/>
              <a:t> Policy Decision Point (PDP) is automatically generated and hooked in based on the developers described security constraints.</a:t>
            </a:r>
          </a:p>
          <a:p>
            <a:pPr marL="182880" lvl="0" indent="-182880" algn="just">
              <a:buFont typeface="Wingdings" charset="2"/>
              <a:buChar char="§"/>
            </a:pPr>
            <a:r>
              <a:rPr lang="en-US" sz="1000" dirty="0" smtClean="0"/>
              <a:t>Full support for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 services utilizing factory patterns for dynamic creation of WSRF service resources.</a:t>
            </a:r>
          </a:p>
          <a:p>
            <a:pPr marL="182880" lvl="0" indent="-182880" algn="just"/>
            <a:endParaRPr lang="en-US" sz="10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6460851"/>
            <a:ext cx="3124200" cy="29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850527" y="9525000"/>
            <a:ext cx="192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questions or comments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hastings@bmi.osu.edu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537700"/>
            <a:ext cx="7772400" cy="533400"/>
          </a:xfrm>
          <a:prstGeom prst="rect">
            <a:avLst/>
          </a:prstGeom>
          <a:solidFill>
            <a:srgbClr val="2B2C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rminator 19"/>
          <p:cNvSpPr/>
          <p:nvPr/>
        </p:nvSpPr>
        <p:spPr>
          <a:xfrm>
            <a:off x="2438400" y="9537700"/>
            <a:ext cx="2895600" cy="5334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 descr="SRI_15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212" y="9639300"/>
            <a:ext cx="1576388" cy="336296"/>
          </a:xfrm>
          <a:prstGeom prst="rect">
            <a:avLst/>
          </a:prstGeom>
        </p:spPr>
      </p:pic>
      <p:pic>
        <p:nvPicPr>
          <p:cNvPr id="26" name="Picture 25" descr="OSU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2741" y="9575800"/>
            <a:ext cx="785813" cy="444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43600" y="9753600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cagrid.org</a:t>
            </a:r>
            <a:endParaRPr lang="en-US" sz="14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langella</dc:creator>
  <cp:lastModifiedBy>Shannon Hastings</cp:lastModifiedBy>
  <cp:revision>38</cp:revision>
  <dcterms:created xsi:type="dcterms:W3CDTF">2009-07-07T17:38:22Z</dcterms:created>
  <dcterms:modified xsi:type="dcterms:W3CDTF">2009-07-07T18:41:47Z</dcterms:modified>
</cp:coreProperties>
</file>